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8"/>
  </p:notesMasterIdLst>
  <p:handoutMasterIdLst>
    <p:handoutMasterId r:id="rId89"/>
  </p:handoutMasterIdLst>
  <p:sldIdLst>
    <p:sldId id="256" r:id="rId2"/>
    <p:sldId id="257" r:id="rId3"/>
    <p:sldId id="364" r:id="rId4"/>
    <p:sldId id="355" r:id="rId5"/>
    <p:sldId id="269" r:id="rId6"/>
    <p:sldId id="270" r:id="rId7"/>
    <p:sldId id="271" r:id="rId8"/>
    <p:sldId id="272" r:id="rId9"/>
    <p:sldId id="356" r:id="rId10"/>
    <p:sldId id="274" r:id="rId11"/>
    <p:sldId id="275" r:id="rId12"/>
    <p:sldId id="276" r:id="rId13"/>
    <p:sldId id="353" r:id="rId14"/>
    <p:sldId id="278" r:id="rId15"/>
    <p:sldId id="281" r:id="rId16"/>
    <p:sldId id="358" r:id="rId17"/>
    <p:sldId id="284" r:id="rId18"/>
    <p:sldId id="288" r:id="rId19"/>
    <p:sldId id="282" r:id="rId20"/>
    <p:sldId id="289" r:id="rId21"/>
    <p:sldId id="290" r:id="rId22"/>
    <p:sldId id="357" r:id="rId23"/>
    <p:sldId id="293" r:id="rId24"/>
    <p:sldId id="359" r:id="rId25"/>
    <p:sldId id="292" r:id="rId26"/>
    <p:sldId id="294" r:id="rId27"/>
    <p:sldId id="295" r:id="rId28"/>
    <p:sldId id="296" r:id="rId29"/>
    <p:sldId id="297" r:id="rId30"/>
    <p:sldId id="298" r:id="rId31"/>
    <p:sldId id="299" r:id="rId32"/>
    <p:sldId id="300" r:id="rId33"/>
    <p:sldId id="301"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9" r:id="rId51"/>
    <p:sldId id="360" r:id="rId52"/>
    <p:sldId id="321" r:id="rId53"/>
    <p:sldId id="322" r:id="rId54"/>
    <p:sldId id="323" r:id="rId55"/>
    <p:sldId id="324" r:id="rId56"/>
    <p:sldId id="325" r:id="rId57"/>
    <p:sldId id="326" r:id="rId58"/>
    <p:sldId id="327" r:id="rId59"/>
    <p:sldId id="328" r:id="rId60"/>
    <p:sldId id="329" r:id="rId61"/>
    <p:sldId id="330" r:id="rId62"/>
    <p:sldId id="331" r:id="rId63"/>
    <p:sldId id="318" r:id="rId64"/>
    <p:sldId id="285" r:id="rId65"/>
    <p:sldId id="286" r:id="rId66"/>
    <p:sldId id="361" r:id="rId67"/>
    <p:sldId id="332" r:id="rId68"/>
    <p:sldId id="333" r:id="rId69"/>
    <p:sldId id="335" r:id="rId70"/>
    <p:sldId id="334" r:id="rId71"/>
    <p:sldId id="336" r:id="rId72"/>
    <p:sldId id="337" r:id="rId73"/>
    <p:sldId id="338" r:id="rId74"/>
    <p:sldId id="362" r:id="rId75"/>
    <p:sldId id="340" r:id="rId76"/>
    <p:sldId id="341" r:id="rId77"/>
    <p:sldId id="342" r:id="rId78"/>
    <p:sldId id="343" r:id="rId79"/>
    <p:sldId id="344" r:id="rId80"/>
    <p:sldId id="345" r:id="rId81"/>
    <p:sldId id="346" r:id="rId82"/>
    <p:sldId id="352" r:id="rId83"/>
    <p:sldId id="347" r:id="rId84"/>
    <p:sldId id="363" r:id="rId85"/>
    <p:sldId id="348" r:id="rId86"/>
    <p:sldId id="263" r:id="rId87"/>
  </p:sldIdLst>
  <p:sldSz cx="9906000" cy="6858000" type="A4"/>
  <p:notesSz cx="6858000" cy="9144000"/>
  <p:custDataLst>
    <p:tags r:id="rId90"/>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a:srgbClr val="FFFF99"/>
    <a:srgbClr val="0066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879" autoAdjust="0"/>
  </p:normalViewPr>
  <p:slideViewPr>
    <p:cSldViewPr>
      <p:cViewPr>
        <p:scale>
          <a:sx n="70" d="100"/>
          <a:sy n="70" d="100"/>
        </p:scale>
        <p:origin x="-1818" y="-1206"/>
      </p:cViewPr>
      <p:guideLst>
        <p:guide orient="horz" pos="2160"/>
        <p:guide orient="horz" pos="799"/>
        <p:guide orient="horz" pos="3657"/>
        <p:guide orient="horz" pos="958"/>
        <p:guide pos="330"/>
        <p:guide pos="5910"/>
        <p:guide pos="3188"/>
        <p:guide pos="3052"/>
      </p:guideLst>
    </p:cSldViewPr>
  </p:slideViewPr>
  <p:notesTextViewPr>
    <p:cViewPr>
      <p:scale>
        <a:sx n="1" d="1"/>
        <a:sy n="1" d="1"/>
      </p:scale>
      <p:origin x="0" y="0"/>
    </p:cViewPr>
  </p:notesTextViewPr>
  <p:notesViewPr>
    <p:cSldViewPr>
      <p:cViewPr varScale="1">
        <p:scale>
          <a:sx n="98" d="100"/>
          <a:sy n="98" d="100"/>
        </p:scale>
        <p:origin x="-29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file:///Q:\CMS\1112%20MT\08%20QS\04%20Projects\1Area%20AHL\Courses%20and%20Workshops\Sampling_data%20evaluation_Chile\Presentations\day%204\Data%20evaluation%20exercise\Kiln_feed_solution.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hgrs.holcim.net\dfs\div\CMN\1142%20MMT\05%20Projects\01%20HTEC\QMO_PQM\CMPR%20evaluation\2014\rating_2009-201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Q:\CMN\1144%20QPC\11%20QA\01%20Group%20Admin\Block%20Woche\LaUnion-Campulung-Eclepens%20Dat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Q:\CMN\1144%20QPC\11%20QA\01%20Group%20Admin\Block%20Woche\LaUnion-Campulung-Eclepens%20Dat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Q:\CMN\1144%20QPC\11%20QA\01%20Group%20Admin\Block%20Woche\LaUnion-Campulung-Eclepens%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19652955443942"/>
          <c:y val="7.0950189398070379E-2"/>
          <c:w val="0.7871615132422205"/>
          <c:h val="0.82087697486567668"/>
        </c:manualLayout>
      </c:layout>
      <c:scatterChart>
        <c:scatterStyle val="lineMarker"/>
        <c:varyColors val="0"/>
        <c:ser>
          <c:idx val="0"/>
          <c:order val="0"/>
          <c:tx>
            <c:v>LS</c:v>
          </c:tx>
          <c:spPr>
            <a:ln w="25400">
              <a:solidFill>
                <a:srgbClr val="000080"/>
              </a:solidFill>
              <a:prstDash val="solid"/>
            </a:ln>
          </c:spPr>
          <c:marker>
            <c:symbol val="circle"/>
            <c:size val="7"/>
            <c:spPr>
              <a:solidFill>
                <a:srgbClr val="FFFF00"/>
              </a:solidFill>
              <a:ln>
                <a:solidFill>
                  <a:srgbClr val="000000"/>
                </a:solidFill>
                <a:prstDash val="solid"/>
              </a:ln>
            </c:spPr>
          </c:marker>
          <c:xVal>
            <c:numRef>
              <c:f>values!$A$6:$A$155</c:f>
              <c:numCache>
                <c:formatCode>m/d/yyyy\ h:mm</c:formatCode>
                <c:ptCount val="150"/>
                <c:pt idx="0">
                  <c:v>34644</c:v>
                </c:pt>
                <c:pt idx="1">
                  <c:v>34644.166666666584</c:v>
                </c:pt>
                <c:pt idx="2">
                  <c:v>34644.333333333328</c:v>
                </c:pt>
                <c:pt idx="3">
                  <c:v>34644.499999999993</c:v>
                </c:pt>
                <c:pt idx="4">
                  <c:v>34644.666666666584</c:v>
                </c:pt>
                <c:pt idx="5">
                  <c:v>34644.833333333321</c:v>
                </c:pt>
                <c:pt idx="6">
                  <c:v>34644.999999999993</c:v>
                </c:pt>
                <c:pt idx="7">
                  <c:v>34645.166666666584</c:v>
                </c:pt>
                <c:pt idx="8">
                  <c:v>34645.333333333314</c:v>
                </c:pt>
                <c:pt idx="9">
                  <c:v>34645.499999999993</c:v>
                </c:pt>
                <c:pt idx="10">
                  <c:v>34645.666666666584</c:v>
                </c:pt>
                <c:pt idx="11">
                  <c:v>34645.833333333307</c:v>
                </c:pt>
                <c:pt idx="12">
                  <c:v>34645.999999999993</c:v>
                </c:pt>
                <c:pt idx="13">
                  <c:v>34646.166666666584</c:v>
                </c:pt>
                <c:pt idx="14">
                  <c:v>34646.333333333285</c:v>
                </c:pt>
                <c:pt idx="15">
                  <c:v>34646.499999999993</c:v>
                </c:pt>
                <c:pt idx="16">
                  <c:v>34646.666666666584</c:v>
                </c:pt>
                <c:pt idx="17">
                  <c:v>34646.833333333285</c:v>
                </c:pt>
                <c:pt idx="18">
                  <c:v>34646.999999999993</c:v>
                </c:pt>
                <c:pt idx="19">
                  <c:v>34647.166666666584</c:v>
                </c:pt>
                <c:pt idx="20">
                  <c:v>34647.333333333285</c:v>
                </c:pt>
                <c:pt idx="21">
                  <c:v>34647.499999999949</c:v>
                </c:pt>
                <c:pt idx="22">
                  <c:v>34647.666666666584</c:v>
                </c:pt>
                <c:pt idx="23">
                  <c:v>34647.833333333278</c:v>
                </c:pt>
                <c:pt idx="24">
                  <c:v>34648</c:v>
                </c:pt>
                <c:pt idx="25">
                  <c:v>34648.166666666584</c:v>
                </c:pt>
                <c:pt idx="26">
                  <c:v>34648.333333333328</c:v>
                </c:pt>
                <c:pt idx="27">
                  <c:v>34648.499999999993</c:v>
                </c:pt>
                <c:pt idx="28">
                  <c:v>34648.666666666584</c:v>
                </c:pt>
                <c:pt idx="29">
                  <c:v>34648.833333333321</c:v>
                </c:pt>
                <c:pt idx="30">
                  <c:v>34648.999999999993</c:v>
                </c:pt>
                <c:pt idx="31">
                  <c:v>34649.166666666584</c:v>
                </c:pt>
                <c:pt idx="32">
                  <c:v>34649.333333333314</c:v>
                </c:pt>
                <c:pt idx="33">
                  <c:v>34649.499999999993</c:v>
                </c:pt>
                <c:pt idx="34">
                  <c:v>34649.666666666584</c:v>
                </c:pt>
                <c:pt idx="35">
                  <c:v>34649.833333333307</c:v>
                </c:pt>
                <c:pt idx="36">
                  <c:v>34649.999999999993</c:v>
                </c:pt>
                <c:pt idx="37">
                  <c:v>34650.166666666584</c:v>
                </c:pt>
                <c:pt idx="38">
                  <c:v>34650.333333333285</c:v>
                </c:pt>
                <c:pt idx="39">
                  <c:v>34650.499999999993</c:v>
                </c:pt>
                <c:pt idx="40">
                  <c:v>34650.666666666584</c:v>
                </c:pt>
                <c:pt idx="41">
                  <c:v>34650.833333333285</c:v>
                </c:pt>
                <c:pt idx="42">
                  <c:v>34650.999999999993</c:v>
                </c:pt>
                <c:pt idx="43">
                  <c:v>34651.166666666584</c:v>
                </c:pt>
                <c:pt idx="44">
                  <c:v>34651.333333333285</c:v>
                </c:pt>
                <c:pt idx="45">
                  <c:v>34651.499999999949</c:v>
                </c:pt>
                <c:pt idx="46">
                  <c:v>34651.666666666584</c:v>
                </c:pt>
                <c:pt idx="47">
                  <c:v>34651.833333333278</c:v>
                </c:pt>
                <c:pt idx="48">
                  <c:v>34651.999999999942</c:v>
                </c:pt>
                <c:pt idx="49">
                  <c:v>34652.166666666584</c:v>
                </c:pt>
                <c:pt idx="50">
                  <c:v>34652.33333333327</c:v>
                </c:pt>
                <c:pt idx="51">
                  <c:v>34652.499999999942</c:v>
                </c:pt>
                <c:pt idx="52">
                  <c:v>34652.666666666584</c:v>
                </c:pt>
                <c:pt idx="53">
                  <c:v>34652.833333333256</c:v>
                </c:pt>
                <c:pt idx="54">
                  <c:v>34652.999999999942</c:v>
                </c:pt>
                <c:pt idx="55">
                  <c:v>34653.166666666584</c:v>
                </c:pt>
                <c:pt idx="56">
                  <c:v>34653.333333333256</c:v>
                </c:pt>
                <c:pt idx="57">
                  <c:v>34653.499999999942</c:v>
                </c:pt>
                <c:pt idx="58">
                  <c:v>34653.666666666584</c:v>
                </c:pt>
                <c:pt idx="59">
                  <c:v>34653.833333333234</c:v>
                </c:pt>
                <c:pt idx="60">
                  <c:v>34653.999999999913</c:v>
                </c:pt>
                <c:pt idx="61">
                  <c:v>34654.166666666577</c:v>
                </c:pt>
                <c:pt idx="62">
                  <c:v>34654.333333333234</c:v>
                </c:pt>
                <c:pt idx="63">
                  <c:v>34654.499999999913</c:v>
                </c:pt>
                <c:pt idx="64">
                  <c:v>34654.66666666657</c:v>
                </c:pt>
                <c:pt idx="65">
                  <c:v>34654.833333333234</c:v>
                </c:pt>
                <c:pt idx="66">
                  <c:v>34654.999999999898</c:v>
                </c:pt>
                <c:pt idx="67">
                  <c:v>34655.166666666555</c:v>
                </c:pt>
                <c:pt idx="68">
                  <c:v>34655.333333333227</c:v>
                </c:pt>
                <c:pt idx="69">
                  <c:v>34655.499999999891</c:v>
                </c:pt>
                <c:pt idx="70">
                  <c:v>34655.666666666555</c:v>
                </c:pt>
                <c:pt idx="71">
                  <c:v>34655.833333333205</c:v>
                </c:pt>
                <c:pt idx="72">
                  <c:v>34655.999999999891</c:v>
                </c:pt>
                <c:pt idx="73">
                  <c:v>34656.166666666526</c:v>
                </c:pt>
                <c:pt idx="74">
                  <c:v>34656.333333333205</c:v>
                </c:pt>
                <c:pt idx="75">
                  <c:v>34656.499999999891</c:v>
                </c:pt>
                <c:pt idx="76">
                  <c:v>34656.666666666526</c:v>
                </c:pt>
                <c:pt idx="77">
                  <c:v>34656.833333333205</c:v>
                </c:pt>
                <c:pt idx="78">
                  <c:v>34656.999999999869</c:v>
                </c:pt>
                <c:pt idx="79">
                  <c:v>34657.166666666526</c:v>
                </c:pt>
                <c:pt idx="80">
                  <c:v>34657.333333333198</c:v>
                </c:pt>
                <c:pt idx="81">
                  <c:v>34657.499999999862</c:v>
                </c:pt>
                <c:pt idx="82">
                  <c:v>34657.666666666526</c:v>
                </c:pt>
                <c:pt idx="83">
                  <c:v>34657.83333333319</c:v>
                </c:pt>
                <c:pt idx="84">
                  <c:v>34657.999999999862</c:v>
                </c:pt>
                <c:pt idx="85">
                  <c:v>34658.166666666504</c:v>
                </c:pt>
                <c:pt idx="86">
                  <c:v>34658.333333333183</c:v>
                </c:pt>
                <c:pt idx="87">
                  <c:v>34658.499999999847</c:v>
                </c:pt>
                <c:pt idx="88">
                  <c:v>34658.666666666504</c:v>
                </c:pt>
                <c:pt idx="89">
                  <c:v>34658.833333333183</c:v>
                </c:pt>
                <c:pt idx="90">
                  <c:v>34658.99999999984</c:v>
                </c:pt>
                <c:pt idx="91">
                  <c:v>34659.166666666504</c:v>
                </c:pt>
                <c:pt idx="92">
                  <c:v>34659.333333333168</c:v>
                </c:pt>
                <c:pt idx="93">
                  <c:v>34659.499999999833</c:v>
                </c:pt>
                <c:pt idx="94">
                  <c:v>34659.666666666475</c:v>
                </c:pt>
                <c:pt idx="95">
                  <c:v>34659.833333333161</c:v>
                </c:pt>
                <c:pt idx="96">
                  <c:v>34659.999999999833</c:v>
                </c:pt>
                <c:pt idx="97">
                  <c:v>34660.166666666475</c:v>
                </c:pt>
                <c:pt idx="98">
                  <c:v>34660.333333333161</c:v>
                </c:pt>
                <c:pt idx="99">
                  <c:v>34660.499999999818</c:v>
                </c:pt>
                <c:pt idx="100">
                  <c:v>34660.666666666475</c:v>
                </c:pt>
                <c:pt idx="101">
                  <c:v>34660.833333333147</c:v>
                </c:pt>
                <c:pt idx="102">
                  <c:v>34660.999999999811</c:v>
                </c:pt>
                <c:pt idx="103">
                  <c:v>34661.166666666475</c:v>
                </c:pt>
                <c:pt idx="104">
                  <c:v>34661.333333333139</c:v>
                </c:pt>
                <c:pt idx="105">
                  <c:v>34661.499999999811</c:v>
                </c:pt>
                <c:pt idx="106">
                  <c:v>34661.666666666424</c:v>
                </c:pt>
                <c:pt idx="107">
                  <c:v>34661.833333333132</c:v>
                </c:pt>
                <c:pt idx="108">
                  <c:v>34661.999999999796</c:v>
                </c:pt>
                <c:pt idx="109">
                  <c:v>34662.166666666424</c:v>
                </c:pt>
                <c:pt idx="110">
                  <c:v>34662.333333333132</c:v>
                </c:pt>
                <c:pt idx="111">
                  <c:v>34662.499999999789</c:v>
                </c:pt>
                <c:pt idx="112">
                  <c:v>34662.666666666424</c:v>
                </c:pt>
                <c:pt idx="113">
                  <c:v>34662.833333333117</c:v>
                </c:pt>
                <c:pt idx="114">
                  <c:v>34662.999999999782</c:v>
                </c:pt>
                <c:pt idx="115">
                  <c:v>34663.166666666424</c:v>
                </c:pt>
                <c:pt idx="116">
                  <c:v>34663.33333333311</c:v>
                </c:pt>
                <c:pt idx="117">
                  <c:v>34663.499999999782</c:v>
                </c:pt>
                <c:pt idx="118">
                  <c:v>34663.666666666424</c:v>
                </c:pt>
                <c:pt idx="119">
                  <c:v>34663.833333333103</c:v>
                </c:pt>
                <c:pt idx="120">
                  <c:v>34663.999999999767</c:v>
                </c:pt>
                <c:pt idx="121">
                  <c:v>34664.166666666424</c:v>
                </c:pt>
                <c:pt idx="122">
                  <c:v>34664.333333333096</c:v>
                </c:pt>
                <c:pt idx="123">
                  <c:v>34664.49999999976</c:v>
                </c:pt>
                <c:pt idx="124">
                  <c:v>34664.666666666424</c:v>
                </c:pt>
                <c:pt idx="125">
                  <c:v>34664.833333333088</c:v>
                </c:pt>
                <c:pt idx="126">
                  <c:v>34664.999999999753</c:v>
                </c:pt>
                <c:pt idx="127">
                  <c:v>34665.16666666633</c:v>
                </c:pt>
                <c:pt idx="128">
                  <c:v>34665.333333333081</c:v>
                </c:pt>
                <c:pt idx="129">
                  <c:v>34665.499999999745</c:v>
                </c:pt>
                <c:pt idx="130">
                  <c:v>34665.666666666322</c:v>
                </c:pt>
                <c:pt idx="131">
                  <c:v>34665.833333333081</c:v>
                </c:pt>
                <c:pt idx="132">
                  <c:v>34665.999999999738</c:v>
                </c:pt>
                <c:pt idx="133">
                  <c:v>34666.166666666315</c:v>
                </c:pt>
                <c:pt idx="134">
                  <c:v>34666.333333333067</c:v>
                </c:pt>
                <c:pt idx="135">
                  <c:v>34666.499999999731</c:v>
                </c:pt>
                <c:pt idx="136">
                  <c:v>34666.666666666308</c:v>
                </c:pt>
                <c:pt idx="137">
                  <c:v>34666.833333333059</c:v>
                </c:pt>
                <c:pt idx="138">
                  <c:v>34666.999999999731</c:v>
                </c:pt>
                <c:pt idx="139">
                  <c:v>34667.1666666663</c:v>
                </c:pt>
                <c:pt idx="140">
                  <c:v>34667.333333333052</c:v>
                </c:pt>
                <c:pt idx="141">
                  <c:v>34667.499999999716</c:v>
                </c:pt>
                <c:pt idx="142">
                  <c:v>34667.666666666293</c:v>
                </c:pt>
                <c:pt idx="143">
                  <c:v>34667.833333333045</c:v>
                </c:pt>
                <c:pt idx="144">
                  <c:v>34667.999999999709</c:v>
                </c:pt>
                <c:pt idx="145">
                  <c:v>34668.166666666279</c:v>
                </c:pt>
                <c:pt idx="146">
                  <c:v>34668.333333333037</c:v>
                </c:pt>
                <c:pt idx="147">
                  <c:v>34668.499999999702</c:v>
                </c:pt>
                <c:pt idx="148">
                  <c:v>34668.666666666271</c:v>
                </c:pt>
                <c:pt idx="149">
                  <c:v>34668.83333333303</c:v>
                </c:pt>
              </c:numCache>
            </c:numRef>
          </c:xVal>
          <c:yVal>
            <c:numRef>
              <c:f>values!$T$6:$T$155</c:f>
              <c:numCache>
                <c:formatCode>#,##0.00_);\(#,##0.00\)</c:formatCode>
                <c:ptCount val="150"/>
                <c:pt idx="0">
                  <c:v>116.79876677338135</c:v>
                </c:pt>
                <c:pt idx="1">
                  <c:v>109.80174753838799</c:v>
                </c:pt>
                <c:pt idx="2">
                  <c:v>102.43283873532845</c:v>
                </c:pt>
                <c:pt idx="3">
                  <c:v>105.36520284781177</c:v>
                </c:pt>
                <c:pt idx="4">
                  <c:v>113.04046195596743</c:v>
                </c:pt>
                <c:pt idx="5">
                  <c:v>111.26681614349775</c:v>
                </c:pt>
                <c:pt idx="6">
                  <c:v>120.11464871156149</c:v>
                </c:pt>
                <c:pt idx="7">
                  <c:v>123.12858153764995</c:v>
                </c:pt>
                <c:pt idx="8">
                  <c:v>105.63210753868488</c:v>
                </c:pt>
                <c:pt idx="9">
                  <c:v>106.40460860725179</c:v>
                </c:pt>
                <c:pt idx="10">
                  <c:v>115.63042304324819</c:v>
                </c:pt>
                <c:pt idx="11">
                  <c:v>111.59174973355884</c:v>
                </c:pt>
                <c:pt idx="12">
                  <c:v>121.07774856379839</c:v>
                </c:pt>
                <c:pt idx="13">
                  <c:v>114.62936592594149</c:v>
                </c:pt>
                <c:pt idx="14">
                  <c:v>104.23707031956511</c:v>
                </c:pt>
                <c:pt idx="15">
                  <c:v>106.43779351362474</c:v>
                </c:pt>
                <c:pt idx="16">
                  <c:v>115.29263884796028</c:v>
                </c:pt>
                <c:pt idx="17">
                  <c:v>114.31037735605204</c:v>
                </c:pt>
                <c:pt idx="18">
                  <c:v>113.3764065784589</c:v>
                </c:pt>
                <c:pt idx="19">
                  <c:v>113.9266994065995</c:v>
                </c:pt>
                <c:pt idx="20">
                  <c:v>101.01150511776162</c:v>
                </c:pt>
                <c:pt idx="21">
                  <c:v>103.58224915344842</c:v>
                </c:pt>
                <c:pt idx="22">
                  <c:v>116.07464251618492</c:v>
                </c:pt>
                <c:pt idx="23">
                  <c:v>113.24559350413196</c:v>
                </c:pt>
                <c:pt idx="24">
                  <c:v>102.96235099728548</c:v>
                </c:pt>
                <c:pt idx="25">
                  <c:v>107.33124041903996</c:v>
                </c:pt>
                <c:pt idx="26">
                  <c:v>102.40703508145587</c:v>
                </c:pt>
                <c:pt idx="27">
                  <c:v>103.88359697550455</c:v>
                </c:pt>
                <c:pt idx="28">
                  <c:v>114.54350739048778</c:v>
                </c:pt>
                <c:pt idx="29">
                  <c:v>107.78327941292511</c:v>
                </c:pt>
                <c:pt idx="30">
                  <c:v>106.63316729721437</c:v>
                </c:pt>
                <c:pt idx="31">
                  <c:v>107.98238040615053</c:v>
                </c:pt>
                <c:pt idx="32">
                  <c:v>117.50704567284856</c:v>
                </c:pt>
                <c:pt idx="33">
                  <c:v>119.47941686951569</c:v>
                </c:pt>
                <c:pt idx="34">
                  <c:v>106.74666173190631</c:v>
                </c:pt>
                <c:pt idx="35">
                  <c:v>105.30060305686617</c:v>
                </c:pt>
                <c:pt idx="36">
                  <c:v>107.12579113152484</c:v>
                </c:pt>
                <c:pt idx="37">
                  <c:v>105.40736677979416</c:v>
                </c:pt>
                <c:pt idx="38">
                  <c:v>118.68657803093754</c:v>
                </c:pt>
                <c:pt idx="39">
                  <c:v>120.89824170361081</c:v>
                </c:pt>
                <c:pt idx="40">
                  <c:v>105.26013194647398</c:v>
                </c:pt>
                <c:pt idx="41">
                  <c:v>105.94414645889132</c:v>
                </c:pt>
                <c:pt idx="42">
                  <c:v>108.12619808699795</c:v>
                </c:pt>
                <c:pt idx="43">
                  <c:v>109.64868876793665</c:v>
                </c:pt>
                <c:pt idx="44">
                  <c:v>118.58897503530225</c:v>
                </c:pt>
                <c:pt idx="45">
                  <c:v>114.14332743519191</c:v>
                </c:pt>
                <c:pt idx="46">
                  <c:v>94.635484667772332</c:v>
                </c:pt>
                <c:pt idx="47">
                  <c:v>105.09939165659152</c:v>
                </c:pt>
                <c:pt idx="48">
                  <c:v>106.16742870747838</c:v>
                </c:pt>
                <c:pt idx="49">
                  <c:v>107.05939629990262</c:v>
                </c:pt>
                <c:pt idx="50">
                  <c:v>113.86810815276</c:v>
                </c:pt>
                <c:pt idx="51">
                  <c:v>122.21413526538107</c:v>
                </c:pt>
                <c:pt idx="52">
                  <c:v>106.86345279669086</c:v>
                </c:pt>
                <c:pt idx="53">
                  <c:v>109.74240225795548</c:v>
                </c:pt>
                <c:pt idx="54">
                  <c:v>101.14528734774578</c:v>
                </c:pt>
                <c:pt idx="55">
                  <c:v>111.93408578333694</c:v>
                </c:pt>
                <c:pt idx="56">
                  <c:v>115.61386636642479</c:v>
                </c:pt>
                <c:pt idx="57">
                  <c:v>119.46259302359958</c:v>
                </c:pt>
                <c:pt idx="58">
                  <c:v>107.30710270822685</c:v>
                </c:pt>
                <c:pt idx="61">
                  <c:v>108.34011180145721</c:v>
                </c:pt>
                <c:pt idx="62">
                  <c:v>109.16676439691288</c:v>
                </c:pt>
                <c:pt idx="63">
                  <c:v>109.65908093096051</c:v>
                </c:pt>
                <c:pt idx="64">
                  <c:v>101.96751592950923</c:v>
                </c:pt>
                <c:pt idx="65">
                  <c:v>101.41893571689111</c:v>
                </c:pt>
                <c:pt idx="66">
                  <c:v>111.91486998793562</c:v>
                </c:pt>
                <c:pt idx="67">
                  <c:v>109.9092335192088</c:v>
                </c:pt>
                <c:pt idx="68">
                  <c:v>122.93498014127265</c:v>
                </c:pt>
                <c:pt idx="69">
                  <c:v>120.95730918499356</c:v>
                </c:pt>
                <c:pt idx="70">
                  <c:v>114.87818277920825</c:v>
                </c:pt>
                <c:pt idx="71">
                  <c:v>120.15396214435917</c:v>
                </c:pt>
                <c:pt idx="72">
                  <c:v>112.08644860404647</c:v>
                </c:pt>
                <c:pt idx="73">
                  <c:v>111.57833592201104</c:v>
                </c:pt>
                <c:pt idx="74">
                  <c:v>115.09691284043458</c:v>
                </c:pt>
                <c:pt idx="75">
                  <c:v>113.87540660626122</c:v>
                </c:pt>
                <c:pt idx="76">
                  <c:v>108.10156316216444</c:v>
                </c:pt>
                <c:pt idx="77">
                  <c:v>109.97103202083348</c:v>
                </c:pt>
                <c:pt idx="78">
                  <c:v>106.96127764057692</c:v>
                </c:pt>
                <c:pt idx="79">
                  <c:v>109.55603018791075</c:v>
                </c:pt>
                <c:pt idx="82">
                  <c:v>104.26336880309367</c:v>
                </c:pt>
                <c:pt idx="83">
                  <c:v>102.02811133860862</c:v>
                </c:pt>
                <c:pt idx="84">
                  <c:v>115.40679421300148</c:v>
                </c:pt>
                <c:pt idx="85">
                  <c:v>112.01407862733383</c:v>
                </c:pt>
                <c:pt idx="86">
                  <c:v>117.18078203905468</c:v>
                </c:pt>
                <c:pt idx="87">
                  <c:v>115.89280237919114</c:v>
                </c:pt>
                <c:pt idx="88">
                  <c:v>100.9984037347611</c:v>
                </c:pt>
                <c:pt idx="89">
                  <c:v>102.39750443576389</c:v>
                </c:pt>
                <c:pt idx="90">
                  <c:v>110.95354329930557</c:v>
                </c:pt>
                <c:pt idx="91">
                  <c:v>112.82339735782786</c:v>
                </c:pt>
                <c:pt idx="92">
                  <c:v>111.74789395317258</c:v>
                </c:pt>
                <c:pt idx="93">
                  <c:v>109.46034359815042</c:v>
                </c:pt>
                <c:pt idx="94">
                  <c:v>100.91883719174805</c:v>
                </c:pt>
                <c:pt idx="95">
                  <c:v>104.55668385949915</c:v>
                </c:pt>
                <c:pt idx="96">
                  <c:v>114.91924251556145</c:v>
                </c:pt>
                <c:pt idx="97">
                  <c:v>114.32303599049133</c:v>
                </c:pt>
                <c:pt idx="98">
                  <c:v>121.38970280452034</c:v>
                </c:pt>
                <c:pt idx="99">
                  <c:v>117.76149136814526</c:v>
                </c:pt>
                <c:pt idx="100">
                  <c:v>102.7206662070766</c:v>
                </c:pt>
                <c:pt idx="101">
                  <c:v>108.48615145014979</c:v>
                </c:pt>
                <c:pt idx="102">
                  <c:v>114.9355093981473</c:v>
                </c:pt>
                <c:pt idx="103">
                  <c:v>114.25349662725901</c:v>
                </c:pt>
                <c:pt idx="104">
                  <c:v>124.24056249573367</c:v>
                </c:pt>
                <c:pt idx="105">
                  <c:v>105.97963500651669</c:v>
                </c:pt>
                <c:pt idx="106">
                  <c:v>107.24279894802423</c:v>
                </c:pt>
                <c:pt idx="107">
                  <c:v>112.39459887056385</c:v>
                </c:pt>
                <c:pt idx="108">
                  <c:v>100.94695811505281</c:v>
                </c:pt>
                <c:pt idx="109">
                  <c:v>106.06268610084118</c:v>
                </c:pt>
                <c:pt idx="110">
                  <c:v>108.56816698496952</c:v>
                </c:pt>
                <c:pt idx="111">
                  <c:v>116.45696329567558</c:v>
                </c:pt>
                <c:pt idx="112">
                  <c:v>119.21022238863429</c:v>
                </c:pt>
                <c:pt idx="113">
                  <c:v>115.69751163011755</c:v>
                </c:pt>
                <c:pt idx="114">
                  <c:v>106.46208405428209</c:v>
                </c:pt>
                <c:pt idx="115">
                  <c:v>108.43240067986922</c:v>
                </c:pt>
                <c:pt idx="116">
                  <c:v>109.28975028859591</c:v>
                </c:pt>
                <c:pt idx="117">
                  <c:v>107.59575662487583</c:v>
                </c:pt>
                <c:pt idx="118">
                  <c:v>119.28161912727347</c:v>
                </c:pt>
                <c:pt idx="119">
                  <c:v>112.4856850099453</c:v>
                </c:pt>
                <c:pt idx="120">
                  <c:v>108.96290619326108</c:v>
                </c:pt>
                <c:pt idx="121">
                  <c:v>111.26248864668447</c:v>
                </c:pt>
                <c:pt idx="122">
                  <c:v>108.24315084214619</c:v>
                </c:pt>
                <c:pt idx="123">
                  <c:v>110.59213796701431</c:v>
                </c:pt>
                <c:pt idx="124">
                  <c:v>118.49031834591399</c:v>
                </c:pt>
                <c:pt idx="125">
                  <c:v>118.84732790366226</c:v>
                </c:pt>
                <c:pt idx="126">
                  <c:v>106.89188900163742</c:v>
                </c:pt>
                <c:pt idx="127">
                  <c:v>108.31219709402777</c:v>
                </c:pt>
                <c:pt idx="128">
                  <c:v>107.98408706565294</c:v>
                </c:pt>
                <c:pt idx="129">
                  <c:v>110.96205063215938</c:v>
                </c:pt>
                <c:pt idx="130">
                  <c:v>122.61858992711596</c:v>
                </c:pt>
                <c:pt idx="131">
                  <c:v>108.98269677978793</c:v>
                </c:pt>
                <c:pt idx="132">
                  <c:v>106.54574322211263</c:v>
                </c:pt>
                <c:pt idx="133">
                  <c:v>106.36451720198411</c:v>
                </c:pt>
                <c:pt idx="134">
                  <c:v>101.71896443441649</c:v>
                </c:pt>
                <c:pt idx="135">
                  <c:v>108.51141817609295</c:v>
                </c:pt>
                <c:pt idx="141">
                  <c:v>100.22286972168685</c:v>
                </c:pt>
                <c:pt idx="142">
                  <c:v>115.14741099945773</c:v>
                </c:pt>
                <c:pt idx="143">
                  <c:v>112.60534698979797</c:v>
                </c:pt>
                <c:pt idx="144">
                  <c:v>111.83418052410869</c:v>
                </c:pt>
                <c:pt idx="145">
                  <c:v>107.49298540290016</c:v>
                </c:pt>
                <c:pt idx="146">
                  <c:v>107.90171843477506</c:v>
                </c:pt>
                <c:pt idx="147">
                  <c:v>109.57035126017067</c:v>
                </c:pt>
                <c:pt idx="148">
                  <c:v>118.68914316777965</c:v>
                </c:pt>
                <c:pt idx="149">
                  <c:v>118.15504977902707</c:v>
                </c:pt>
              </c:numCache>
            </c:numRef>
          </c:yVal>
          <c:smooth val="0"/>
        </c:ser>
        <c:dLbls>
          <c:showLegendKey val="0"/>
          <c:showVal val="0"/>
          <c:showCatName val="0"/>
          <c:showSerName val="0"/>
          <c:showPercent val="0"/>
          <c:showBubbleSize val="0"/>
        </c:dLbls>
        <c:axId val="134189824"/>
        <c:axId val="134191744"/>
      </c:scatterChart>
      <c:valAx>
        <c:axId val="134189824"/>
        <c:scaling>
          <c:orientation val="minMax"/>
          <c:max val="34657"/>
          <c:min val="34644"/>
        </c:scaling>
        <c:delete val="0"/>
        <c:axPos val="b"/>
        <c:minorGridlines>
          <c:spPr>
            <a:ln w="3175">
              <a:solidFill>
                <a:srgbClr val="000000"/>
              </a:solidFill>
              <a:prstDash val="solid"/>
            </a:ln>
          </c:spPr>
        </c:minorGridlines>
        <c:numFmt formatCode="[$-807]d/\ mmm\ yy;@" sourceLinked="0"/>
        <c:majorTickMark val="out"/>
        <c:minorTickMark val="cross"/>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34191744"/>
        <c:crosses val="autoZero"/>
        <c:crossBetween val="midCat"/>
        <c:majorUnit val="6"/>
        <c:minorUnit val="1"/>
      </c:valAx>
      <c:valAx>
        <c:axId val="134191744"/>
        <c:scaling>
          <c:orientation val="minMax"/>
          <c:max val="130"/>
          <c:min val="90"/>
        </c:scaling>
        <c:delete val="0"/>
        <c:axPos val="l"/>
        <c:majorGridlines>
          <c:spPr>
            <a:ln w="3175">
              <a:solidFill>
                <a:srgbClr val="000000"/>
              </a:solidFill>
              <a:prstDash val="solid"/>
            </a:ln>
          </c:spPr>
        </c:majorGridlines>
        <c:title>
          <c:tx>
            <c:rich>
              <a:bodyPr/>
              <a:lstStyle/>
              <a:p>
                <a:pPr>
                  <a:defRPr sz="1200" b="1" i="0" u="none" strike="noStrike" baseline="0">
                    <a:solidFill>
                      <a:srgbClr val="000000"/>
                    </a:solidFill>
                    <a:latin typeface="Arial"/>
                    <a:ea typeface="Arial"/>
                    <a:cs typeface="Arial"/>
                  </a:defRPr>
                </a:pPr>
                <a:r>
                  <a:rPr lang="de-CH" sz="1200"/>
                  <a:t>LS</a:t>
                </a:r>
              </a:p>
            </c:rich>
          </c:tx>
          <c:layout>
            <c:manualLayout>
              <c:xMode val="edge"/>
              <c:yMode val="edge"/>
              <c:x val="1.3278008298755244E-2"/>
              <c:y val="0.50721153846153844"/>
            </c:manualLayout>
          </c:layout>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34189824"/>
        <c:crosses val="autoZero"/>
        <c:crossBetween val="midCat"/>
      </c:valAx>
      <c:spPr>
        <a:solidFill>
          <a:srgbClr val="C0C0C0"/>
        </a:solidFill>
        <a:ln w="12700">
          <a:solidFill>
            <a:srgbClr val="808080"/>
          </a:solidFill>
          <a:prstDash val="solid"/>
        </a:ln>
      </c:spPr>
    </c:plotArea>
    <c:plotVisOnly val="1"/>
    <c:dispBlanksAs val="gap"/>
    <c:showDLblsOverMax val="0"/>
  </c:chart>
  <c:spPr>
    <a:solidFill>
      <a:srgbClr val="FFFFFF"/>
    </a:solidFill>
    <a:ln w="3175">
      <a:solidFill>
        <a:srgbClr val="000000"/>
      </a:solid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de-CH"/>
              <a:t>PQI (total rating) 2009 - 2014</a:t>
            </a:r>
          </a:p>
        </c:rich>
      </c:tx>
      <c:layout/>
      <c:overlay val="0"/>
    </c:title>
    <c:autoTitleDeleted val="0"/>
    <c:plotArea>
      <c:layout/>
      <c:barChart>
        <c:barDir val="col"/>
        <c:grouping val="percentStacked"/>
        <c:varyColors val="0"/>
        <c:ser>
          <c:idx val="0"/>
          <c:order val="0"/>
          <c:tx>
            <c:strRef>
              <c:f>Sheet1!$B$3</c:f>
              <c:strCache>
                <c:ptCount val="1"/>
                <c:pt idx="0">
                  <c:v>low potential</c:v>
                </c:pt>
              </c:strCache>
            </c:strRef>
          </c:tx>
          <c:spPr>
            <a:solidFill>
              <a:srgbClr val="00B050"/>
            </a:solidFill>
          </c:spPr>
          <c:invertIfNegative val="0"/>
          <c:cat>
            <c:numRef>
              <c:f>Sheet1!$C$2:$H$2</c:f>
              <c:numCache>
                <c:formatCode>General</c:formatCode>
                <c:ptCount val="6"/>
                <c:pt idx="0">
                  <c:v>2009</c:v>
                </c:pt>
                <c:pt idx="1">
                  <c:v>2010</c:v>
                </c:pt>
                <c:pt idx="2">
                  <c:v>2011</c:v>
                </c:pt>
                <c:pt idx="3">
                  <c:v>2012</c:v>
                </c:pt>
                <c:pt idx="4">
                  <c:v>2013</c:v>
                </c:pt>
                <c:pt idx="5">
                  <c:v>2014</c:v>
                </c:pt>
              </c:numCache>
            </c:numRef>
          </c:cat>
          <c:val>
            <c:numRef>
              <c:f>Sheet1!$C$3:$H$3</c:f>
              <c:numCache>
                <c:formatCode>General</c:formatCode>
                <c:ptCount val="6"/>
                <c:pt idx="0">
                  <c:v>30.4</c:v>
                </c:pt>
                <c:pt idx="1">
                  <c:v>45.3</c:v>
                </c:pt>
                <c:pt idx="2">
                  <c:v>60.4</c:v>
                </c:pt>
                <c:pt idx="3">
                  <c:v>63.8</c:v>
                </c:pt>
                <c:pt idx="4">
                  <c:v>67.8</c:v>
                </c:pt>
                <c:pt idx="5">
                  <c:v>49.4</c:v>
                </c:pt>
              </c:numCache>
            </c:numRef>
          </c:val>
        </c:ser>
        <c:ser>
          <c:idx val="1"/>
          <c:order val="1"/>
          <c:tx>
            <c:strRef>
              <c:f>Sheet1!$B$4</c:f>
              <c:strCache>
                <c:ptCount val="1"/>
                <c:pt idx="0">
                  <c:v>moderate potential</c:v>
                </c:pt>
              </c:strCache>
            </c:strRef>
          </c:tx>
          <c:spPr>
            <a:solidFill>
              <a:srgbClr val="FFFF00"/>
            </a:solidFill>
          </c:spPr>
          <c:invertIfNegative val="0"/>
          <c:cat>
            <c:numRef>
              <c:f>Sheet1!$C$2:$H$2</c:f>
              <c:numCache>
                <c:formatCode>General</c:formatCode>
                <c:ptCount val="6"/>
                <c:pt idx="0">
                  <c:v>2009</c:v>
                </c:pt>
                <c:pt idx="1">
                  <c:v>2010</c:v>
                </c:pt>
                <c:pt idx="2">
                  <c:v>2011</c:v>
                </c:pt>
                <c:pt idx="3">
                  <c:v>2012</c:v>
                </c:pt>
                <c:pt idx="4">
                  <c:v>2013</c:v>
                </c:pt>
                <c:pt idx="5">
                  <c:v>2014</c:v>
                </c:pt>
              </c:numCache>
            </c:numRef>
          </c:cat>
          <c:val>
            <c:numRef>
              <c:f>Sheet1!$C$4:$H$4</c:f>
              <c:numCache>
                <c:formatCode>General</c:formatCode>
                <c:ptCount val="6"/>
                <c:pt idx="0">
                  <c:v>64.099999999999994</c:v>
                </c:pt>
                <c:pt idx="1">
                  <c:v>50.5</c:v>
                </c:pt>
                <c:pt idx="2">
                  <c:v>33.299999999999997</c:v>
                </c:pt>
                <c:pt idx="3">
                  <c:v>36.1</c:v>
                </c:pt>
                <c:pt idx="4">
                  <c:v>32.200000000000003</c:v>
                </c:pt>
                <c:pt idx="5">
                  <c:v>43.3</c:v>
                </c:pt>
              </c:numCache>
            </c:numRef>
          </c:val>
        </c:ser>
        <c:ser>
          <c:idx val="2"/>
          <c:order val="2"/>
          <c:tx>
            <c:strRef>
              <c:f>Sheet1!$B$5</c:f>
              <c:strCache>
                <c:ptCount val="1"/>
                <c:pt idx="0">
                  <c:v>high potential</c:v>
                </c:pt>
              </c:strCache>
            </c:strRef>
          </c:tx>
          <c:spPr>
            <a:solidFill>
              <a:srgbClr val="FF0000"/>
            </a:solidFill>
          </c:spPr>
          <c:invertIfNegative val="0"/>
          <c:cat>
            <c:numRef>
              <c:f>Sheet1!$C$2:$H$2</c:f>
              <c:numCache>
                <c:formatCode>General</c:formatCode>
                <c:ptCount val="6"/>
                <c:pt idx="0">
                  <c:v>2009</c:v>
                </c:pt>
                <c:pt idx="1">
                  <c:v>2010</c:v>
                </c:pt>
                <c:pt idx="2">
                  <c:v>2011</c:v>
                </c:pt>
                <c:pt idx="3">
                  <c:v>2012</c:v>
                </c:pt>
                <c:pt idx="4">
                  <c:v>2013</c:v>
                </c:pt>
                <c:pt idx="5">
                  <c:v>2014</c:v>
                </c:pt>
              </c:numCache>
            </c:numRef>
          </c:cat>
          <c:val>
            <c:numRef>
              <c:f>Sheet1!$C$5:$H$5</c:f>
              <c:numCache>
                <c:formatCode>General</c:formatCode>
                <c:ptCount val="6"/>
                <c:pt idx="0">
                  <c:v>5.4</c:v>
                </c:pt>
                <c:pt idx="1">
                  <c:v>4.2</c:v>
                </c:pt>
                <c:pt idx="2">
                  <c:v>6.3</c:v>
                </c:pt>
                <c:pt idx="3">
                  <c:v>0</c:v>
                </c:pt>
                <c:pt idx="4">
                  <c:v>0</c:v>
                </c:pt>
                <c:pt idx="5">
                  <c:v>7.2</c:v>
                </c:pt>
              </c:numCache>
            </c:numRef>
          </c:val>
        </c:ser>
        <c:dLbls>
          <c:showLegendKey val="0"/>
          <c:showVal val="0"/>
          <c:showCatName val="0"/>
          <c:showSerName val="0"/>
          <c:showPercent val="0"/>
          <c:showBubbleSize val="0"/>
        </c:dLbls>
        <c:gapWidth val="55"/>
        <c:overlap val="100"/>
        <c:axId val="148663296"/>
        <c:axId val="148673280"/>
      </c:barChart>
      <c:catAx>
        <c:axId val="148663296"/>
        <c:scaling>
          <c:orientation val="minMax"/>
        </c:scaling>
        <c:delete val="0"/>
        <c:axPos val="b"/>
        <c:numFmt formatCode="General" sourceLinked="1"/>
        <c:majorTickMark val="none"/>
        <c:minorTickMark val="none"/>
        <c:tickLblPos val="nextTo"/>
        <c:crossAx val="148673280"/>
        <c:crosses val="autoZero"/>
        <c:auto val="1"/>
        <c:lblAlgn val="ctr"/>
        <c:lblOffset val="100"/>
        <c:noMultiLvlLbl val="0"/>
      </c:catAx>
      <c:valAx>
        <c:axId val="148673280"/>
        <c:scaling>
          <c:orientation val="minMax"/>
        </c:scaling>
        <c:delete val="0"/>
        <c:axPos val="l"/>
        <c:majorGridlines/>
        <c:numFmt formatCode="0%" sourceLinked="1"/>
        <c:majorTickMark val="none"/>
        <c:minorTickMark val="none"/>
        <c:tickLblPos val="nextTo"/>
        <c:crossAx val="148663296"/>
        <c:crosses val="autoZero"/>
        <c:crossBetween val="between"/>
      </c:valAx>
    </c:plotArea>
    <c:legend>
      <c:legendPos val="b"/>
      <c:layout/>
      <c:overlay val="0"/>
    </c:legend>
    <c:plotVisOnly val="1"/>
    <c:dispBlanksAs val="gap"/>
    <c:showDLblsOverMax val="0"/>
  </c:chart>
  <c:txPr>
    <a:bodyPr/>
    <a:lstStyle/>
    <a:p>
      <a:pPr>
        <a:defRPr sz="1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a:t>EC Jul-Nov 2013</a:t>
            </a:r>
          </a:p>
        </c:rich>
      </c:tx>
      <c:layout/>
      <c:overlay val="0"/>
    </c:title>
    <c:autoTitleDeleted val="0"/>
    <c:plotArea>
      <c:layout/>
      <c:scatterChart>
        <c:scatterStyle val="lineMarker"/>
        <c:varyColors val="0"/>
        <c:ser>
          <c:idx val="0"/>
          <c:order val="0"/>
          <c:spPr>
            <a:ln w="28575">
              <a:noFill/>
            </a:ln>
          </c:spPr>
          <c:marker>
            <c:symbol val="circle"/>
            <c:size val="5"/>
            <c:spPr>
              <a:solidFill>
                <a:schemeClr val="accent2">
                  <a:lumMod val="60000"/>
                  <a:lumOff val="40000"/>
                </a:schemeClr>
              </a:solidFill>
              <a:ln>
                <a:solidFill>
                  <a:schemeClr val="tx1"/>
                </a:solidFill>
              </a:ln>
            </c:spPr>
          </c:marker>
          <c:trendline>
            <c:trendlineType val="linear"/>
            <c:dispRSqr val="1"/>
            <c:dispEq val="1"/>
            <c:trendlineLbl>
              <c:layout>
                <c:manualLayout>
                  <c:x val="0.24369991251093653"/>
                  <c:y val="-0.41878135024788582"/>
                </c:manualLayout>
              </c:layout>
              <c:numFmt formatCode="General" sourceLinked="0"/>
            </c:trendlineLbl>
          </c:trendline>
          <c:xVal>
            <c:numRef>
              <c:f>'Eclepens PIMS'!$H$4:$H$128</c:f>
              <c:numCache>
                <c:formatCode>0.00</c:formatCode>
                <c:ptCount val="125"/>
                <c:pt idx="0">
                  <c:v>0.48202697019980184</c:v>
                </c:pt>
                <c:pt idx="1">
                  <c:v>0.47541951518108688</c:v>
                </c:pt>
                <c:pt idx="2">
                  <c:v>0.54934290891841453</c:v>
                </c:pt>
                <c:pt idx="3">
                  <c:v>1.4527443651503802</c:v>
                </c:pt>
                <c:pt idx="4">
                  <c:v>0.8572252783636366</c:v>
                </c:pt>
                <c:pt idx="5">
                  <c:v>0.54959740924877265</c:v>
                </c:pt>
                <c:pt idx="6">
                  <c:v>0.52705893711083962</c:v>
                </c:pt>
                <c:pt idx="7">
                  <c:v>0.850989619991535</c:v>
                </c:pt>
                <c:pt idx="8">
                  <c:v>0.59031570500787556</c:v>
                </c:pt>
                <c:pt idx="9">
                  <c:v>0.55745731496560358</c:v>
                </c:pt>
                <c:pt idx="10">
                  <c:v>0.46280608648137989</c:v>
                </c:pt>
                <c:pt idx="11">
                  <c:v>0.34040954176768162</c:v>
                </c:pt>
                <c:pt idx="12">
                  <c:v>0.62782355666274148</c:v>
                </c:pt>
                <c:pt idx="13">
                  <c:v>0.33808283008753975</c:v>
                </c:pt>
                <c:pt idx="14">
                  <c:v>0.9279214596581552</c:v>
                </c:pt>
                <c:pt idx="15">
                  <c:v>0.81840952819731749</c:v>
                </c:pt>
                <c:pt idx="16">
                  <c:v>0.63317912969133694</c:v>
                </c:pt>
                <c:pt idx="17">
                  <c:v>0.96606146900948564</c:v>
                </c:pt>
                <c:pt idx="18">
                  <c:v>0.52398669385392649</c:v>
                </c:pt>
                <c:pt idx="19">
                  <c:v>0.71774478455616664</c:v>
                </c:pt>
                <c:pt idx="20">
                  <c:v>0.87660492268535306</c:v>
                </c:pt>
                <c:pt idx="21">
                  <c:v>0.66482948611959236</c:v>
                </c:pt>
                <c:pt idx="22">
                  <c:v>0.45852447804855256</c:v>
                </c:pt>
                <c:pt idx="23">
                  <c:v>0.53850233231134759</c:v>
                </c:pt>
                <c:pt idx="24">
                  <c:v>0.59956279164532789</c:v>
                </c:pt>
                <c:pt idx="25">
                  <c:v>0.98833292785608717</c:v>
                </c:pt>
                <c:pt idx="26">
                  <c:v>0.64314141707166128</c:v>
                </c:pt>
                <c:pt idx="27">
                  <c:v>0.63122502266606073</c:v>
                </c:pt>
                <c:pt idx="28">
                  <c:v>0.82184548426087989</c:v>
                </c:pt>
                <c:pt idx="29">
                  <c:v>0.75349850696600984</c:v>
                </c:pt>
                <c:pt idx="30">
                  <c:v>1.528856375916922</c:v>
                </c:pt>
                <c:pt idx="31">
                  <c:v>1.0344694892470259</c:v>
                </c:pt>
                <c:pt idx="32">
                  <c:v>0.70277426437418089</c:v>
                </c:pt>
                <c:pt idx="33">
                  <c:v>0.74838206438002997</c:v>
                </c:pt>
                <c:pt idx="34">
                  <c:v>0.66322353286464064</c:v>
                </c:pt>
                <c:pt idx="35">
                  <c:v>0.87341871768943391</c:v>
                </c:pt>
                <c:pt idx="36">
                  <c:v>0.72946164101636357</c:v>
                </c:pt>
                <c:pt idx="37">
                  <c:v>1.2393572659844834</c:v>
                </c:pt>
                <c:pt idx="38">
                  <c:v>0.68126739475619558</c:v>
                </c:pt>
                <c:pt idx="39">
                  <c:v>0.8408600669397458</c:v>
                </c:pt>
                <c:pt idx="40">
                  <c:v>0.81394307745280225</c:v>
                </c:pt>
                <c:pt idx="41">
                  <c:v>0.84201006667435663</c:v>
                </c:pt>
                <c:pt idx="42">
                  <c:v>0.89846844994999941</c:v>
                </c:pt>
                <c:pt idx="43">
                  <c:v>0.64377096286767965</c:v>
                </c:pt>
                <c:pt idx="44">
                  <c:v>0.6339722308379786</c:v>
                </c:pt>
                <c:pt idx="45">
                  <c:v>1.1211619390468341</c:v>
                </c:pt>
                <c:pt idx="46">
                  <c:v>0.96991988779722749</c:v>
                </c:pt>
                <c:pt idx="47">
                  <c:v>1.1069099817068881</c:v>
                </c:pt>
                <c:pt idx="48">
                  <c:v>0.86137833242945505</c:v>
                </c:pt>
                <c:pt idx="49">
                  <c:v>0.83884004099654663</c:v>
                </c:pt>
                <c:pt idx="50">
                  <c:v>0.81699626360029465</c:v>
                </c:pt>
                <c:pt idx="51">
                  <c:v>0.807754463142899</c:v>
                </c:pt>
                <c:pt idx="52">
                  <c:v>1.310924512290113</c:v>
                </c:pt>
                <c:pt idx="53">
                  <c:v>0.49259450935769944</c:v>
                </c:pt>
                <c:pt idx="54">
                  <c:v>0.72574302695683679</c:v>
                </c:pt>
                <c:pt idx="55">
                  <c:v>0.76514119783970624</c:v>
                </c:pt>
                <c:pt idx="56">
                  <c:v>0.60913992585888044</c:v>
                </c:pt>
                <c:pt idx="57">
                  <c:v>1.0719252816888916</c:v>
                </c:pt>
                <c:pt idx="58">
                  <c:v>0.77272174091900225</c:v>
                </c:pt>
                <c:pt idx="59">
                  <c:v>0.75796508309662591</c:v>
                </c:pt>
                <c:pt idx="60">
                  <c:v>0.75723082967597677</c:v>
                </c:pt>
                <c:pt idx="61">
                  <c:v>1.1002577449230559</c:v>
                </c:pt>
                <c:pt idx="62">
                  <c:v>0.63636164274009965</c:v>
                </c:pt>
                <c:pt idx="63">
                  <c:v>1.1838410295868882</c:v>
                </c:pt>
                <c:pt idx="64">
                  <c:v>0.67478866087250333</c:v>
                </c:pt>
                <c:pt idx="65">
                  <c:v>0.62689104392420658</c:v>
                </c:pt>
                <c:pt idx="66">
                  <c:v>0.79254337420736698</c:v>
                </c:pt>
                <c:pt idx="67">
                  <c:v>0.37750340863283982</c:v>
                </c:pt>
                <c:pt idx="68">
                  <c:v>0.93896765461343623</c:v>
                </c:pt>
                <c:pt idx="69">
                  <c:v>0.82725714621568069</c:v>
                </c:pt>
                <c:pt idx="70">
                  <c:v>1.2447575782341851</c:v>
                </c:pt>
                <c:pt idx="71">
                  <c:v>1.0958901237800687</c:v>
                </c:pt>
                <c:pt idx="72">
                  <c:v>1.0556971358717193</c:v>
                </c:pt>
                <c:pt idx="73">
                  <c:v>1.2045690792423098</c:v>
                </c:pt>
                <c:pt idx="74">
                  <c:v>0.76212517515739864</c:v>
                </c:pt>
                <c:pt idx="75">
                  <c:v>0.60629243260492316</c:v>
                </c:pt>
                <c:pt idx="76">
                  <c:v>1.4283100381980771</c:v>
                </c:pt>
                <c:pt idx="77">
                  <c:v>0.6099721447049995</c:v>
                </c:pt>
                <c:pt idx="78">
                  <c:v>0.52637380639425035</c:v>
                </c:pt>
                <c:pt idx="79">
                  <c:v>0.55093686441499601</c:v>
                </c:pt>
                <c:pt idx="80">
                  <c:v>0.77776194067570725</c:v>
                </c:pt>
                <c:pt idx="81">
                  <c:v>0.7426005159679</c:v>
                </c:pt>
                <c:pt idx="82">
                  <c:v>0.96950997072404232</c:v>
                </c:pt>
                <c:pt idx="83">
                  <c:v>1.0582483561685005</c:v>
                </c:pt>
                <c:pt idx="84">
                  <c:v>1.1249387117808485</c:v>
                </c:pt>
                <c:pt idx="85">
                  <c:v>0.64239877838939863</c:v>
                </c:pt>
                <c:pt idx="86">
                  <c:v>0.83348440297344595</c:v>
                </c:pt>
                <c:pt idx="87">
                  <c:v>0.56308244698735055</c:v>
                </c:pt>
                <c:pt idx="88">
                  <c:v>0.84295517143714893</c:v>
                </c:pt>
                <c:pt idx="89">
                  <c:v>0.8869937399648562</c:v>
                </c:pt>
                <c:pt idx="90">
                  <c:v>0.67312735266102131</c:v>
                </c:pt>
                <c:pt idx="91">
                  <c:v>0.67692403103365428</c:v>
                </c:pt>
                <c:pt idx="92">
                  <c:v>0.96054710206950389</c:v>
                </c:pt>
                <c:pt idx="93">
                  <c:v>0.57664229802303169</c:v>
                </c:pt>
                <c:pt idx="94">
                  <c:v>0.7405569265110612</c:v>
                </c:pt>
                <c:pt idx="95">
                  <c:v>0.58268671644701986</c:v>
                </c:pt>
                <c:pt idx="96">
                  <c:v>1.2338928910836078</c:v>
                </c:pt>
                <c:pt idx="97">
                  <c:v>0.86502023097728664</c:v>
                </c:pt>
                <c:pt idx="98">
                  <c:v>0.99538884229652669</c:v>
                </c:pt>
                <c:pt idx="99">
                  <c:v>0.67499436390561773</c:v>
                </c:pt>
                <c:pt idx="100">
                  <c:v>0.58383675755910092</c:v>
                </c:pt>
                <c:pt idx="101">
                  <c:v>0.86368447780018798</c:v>
                </c:pt>
                <c:pt idx="102">
                  <c:v>0.57063432197140496</c:v>
                </c:pt>
                <c:pt idx="103">
                  <c:v>1.4218273050463912</c:v>
                </c:pt>
                <c:pt idx="104">
                  <c:v>1.0823121469027941</c:v>
                </c:pt>
                <c:pt idx="105">
                  <c:v>0.73056032081748057</c:v>
                </c:pt>
                <c:pt idx="106">
                  <c:v>0.55682732212659092</c:v>
                </c:pt>
                <c:pt idx="107">
                  <c:v>1.530658743964896</c:v>
                </c:pt>
                <c:pt idx="108">
                  <c:v>1.1505472382168525</c:v>
                </c:pt>
                <c:pt idx="109">
                  <c:v>0.8506505250627171</c:v>
                </c:pt>
                <c:pt idx="110">
                  <c:v>0.57323061095281269</c:v>
                </c:pt>
                <c:pt idx="111">
                  <c:v>0.64616819275892168</c:v>
                </c:pt>
                <c:pt idx="112">
                  <c:v>0.76209658757352694</c:v>
                </c:pt>
                <c:pt idx="113">
                  <c:v>0.64657948949211563</c:v>
                </c:pt>
                <c:pt idx="114">
                  <c:v>0.64376778151887926</c:v>
                </c:pt>
                <c:pt idx="115">
                  <c:v>0.73210536186369068</c:v>
                </c:pt>
                <c:pt idx="116">
                  <c:v>0.82929493341035665</c:v>
                </c:pt>
                <c:pt idx="117">
                  <c:v>1.1367523603906706</c:v>
                </c:pt>
                <c:pt idx="118">
                  <c:v>0.69061992611923784</c:v>
                </c:pt>
                <c:pt idx="119">
                  <c:v>0.79986366591936642</c:v>
                </c:pt>
                <c:pt idx="120">
                  <c:v>0.44073734481505394</c:v>
                </c:pt>
                <c:pt idx="121">
                  <c:v>0.62742026623005165</c:v>
                </c:pt>
                <c:pt idx="122">
                  <c:v>0.75345205554169292</c:v>
                </c:pt>
                <c:pt idx="123">
                  <c:v>0.82623592324820005</c:v>
                </c:pt>
                <c:pt idx="124">
                  <c:v>1.1119790627064159</c:v>
                </c:pt>
              </c:numCache>
            </c:numRef>
          </c:xVal>
          <c:yVal>
            <c:numRef>
              <c:f>'Eclepens PIMS'!$C$4:$C$128</c:f>
              <c:numCache>
                <c:formatCode>General</c:formatCode>
                <c:ptCount val="125"/>
                <c:pt idx="0">
                  <c:v>4040.71</c:v>
                </c:pt>
                <c:pt idx="1">
                  <c:v>3961.4700000000012</c:v>
                </c:pt>
                <c:pt idx="2">
                  <c:v>3688.11</c:v>
                </c:pt>
                <c:pt idx="3">
                  <c:v>3627.17</c:v>
                </c:pt>
                <c:pt idx="4">
                  <c:v>3713.7799999999997</c:v>
                </c:pt>
                <c:pt idx="5">
                  <c:v>3709.46</c:v>
                </c:pt>
                <c:pt idx="6">
                  <c:v>3690.3300000000022</c:v>
                </c:pt>
                <c:pt idx="7">
                  <c:v>3725.3100000000022</c:v>
                </c:pt>
                <c:pt idx="8">
                  <c:v>3676.03</c:v>
                </c:pt>
                <c:pt idx="9">
                  <c:v>3551.24</c:v>
                </c:pt>
                <c:pt idx="10">
                  <c:v>3518.86</c:v>
                </c:pt>
                <c:pt idx="11">
                  <c:v>3653.12</c:v>
                </c:pt>
                <c:pt idx="12">
                  <c:v>3648.48</c:v>
                </c:pt>
                <c:pt idx="13">
                  <c:v>3694.3700000000022</c:v>
                </c:pt>
                <c:pt idx="14">
                  <c:v>3786.04</c:v>
                </c:pt>
                <c:pt idx="15">
                  <c:v>3687.13</c:v>
                </c:pt>
                <c:pt idx="16">
                  <c:v>3627.38</c:v>
                </c:pt>
                <c:pt idx="17">
                  <c:v>4483.59</c:v>
                </c:pt>
                <c:pt idx="18">
                  <c:v>3727.4900000000002</c:v>
                </c:pt>
                <c:pt idx="19">
                  <c:v>3526.98</c:v>
                </c:pt>
                <c:pt idx="20">
                  <c:v>3542.2599999999998</c:v>
                </c:pt>
                <c:pt idx="21">
                  <c:v>3600.25</c:v>
                </c:pt>
                <c:pt idx="22">
                  <c:v>3600.75</c:v>
                </c:pt>
                <c:pt idx="23">
                  <c:v>3587.7599999999998</c:v>
                </c:pt>
                <c:pt idx="24">
                  <c:v>3567.3900000000012</c:v>
                </c:pt>
                <c:pt idx="25">
                  <c:v>3576.15</c:v>
                </c:pt>
                <c:pt idx="26">
                  <c:v>3632.5</c:v>
                </c:pt>
                <c:pt idx="27">
                  <c:v>3944.07</c:v>
                </c:pt>
                <c:pt idx="28">
                  <c:v>3756.94</c:v>
                </c:pt>
                <c:pt idx="29">
                  <c:v>4972.08</c:v>
                </c:pt>
                <c:pt idx="30">
                  <c:v>3560.61</c:v>
                </c:pt>
                <c:pt idx="31">
                  <c:v>3533.08</c:v>
                </c:pt>
                <c:pt idx="32">
                  <c:v>3455.08</c:v>
                </c:pt>
                <c:pt idx="33">
                  <c:v>3412.8</c:v>
                </c:pt>
                <c:pt idx="34">
                  <c:v>3639.8</c:v>
                </c:pt>
                <c:pt idx="35">
                  <c:v>3241.14</c:v>
                </c:pt>
                <c:pt idx="36">
                  <c:v>3274.03</c:v>
                </c:pt>
                <c:pt idx="37">
                  <c:v>3582.34</c:v>
                </c:pt>
                <c:pt idx="38">
                  <c:v>3478.01</c:v>
                </c:pt>
                <c:pt idx="39">
                  <c:v>3501.4700000000012</c:v>
                </c:pt>
                <c:pt idx="40">
                  <c:v>3471.48</c:v>
                </c:pt>
                <c:pt idx="41">
                  <c:v>3538.53</c:v>
                </c:pt>
                <c:pt idx="42">
                  <c:v>4658.96</c:v>
                </c:pt>
                <c:pt idx="43">
                  <c:v>3667.44</c:v>
                </c:pt>
                <c:pt idx="44">
                  <c:v>3476.3100000000022</c:v>
                </c:pt>
                <c:pt idx="45">
                  <c:v>3611.46</c:v>
                </c:pt>
                <c:pt idx="46">
                  <c:v>3635.09</c:v>
                </c:pt>
                <c:pt idx="47">
                  <c:v>3650.3900000000012</c:v>
                </c:pt>
                <c:pt idx="48">
                  <c:v>3492.52</c:v>
                </c:pt>
                <c:pt idx="49">
                  <c:v>3513.14</c:v>
                </c:pt>
                <c:pt idx="50">
                  <c:v>3558.29</c:v>
                </c:pt>
                <c:pt idx="51">
                  <c:v>3447.03</c:v>
                </c:pt>
                <c:pt idx="52">
                  <c:v>3497.66</c:v>
                </c:pt>
                <c:pt idx="53">
                  <c:v>3511.9100000000012</c:v>
                </c:pt>
                <c:pt idx="54">
                  <c:v>3644.53</c:v>
                </c:pt>
                <c:pt idx="55">
                  <c:v>3430.24</c:v>
                </c:pt>
                <c:pt idx="56">
                  <c:v>3301.8700000000022</c:v>
                </c:pt>
                <c:pt idx="57">
                  <c:v>3397.9100000000012</c:v>
                </c:pt>
                <c:pt idx="58">
                  <c:v>3342.23</c:v>
                </c:pt>
                <c:pt idx="59">
                  <c:v>3359.7</c:v>
                </c:pt>
                <c:pt idx="60">
                  <c:v>3460.44</c:v>
                </c:pt>
                <c:pt idx="61">
                  <c:v>3413.12</c:v>
                </c:pt>
                <c:pt idx="62">
                  <c:v>3439.52</c:v>
                </c:pt>
                <c:pt idx="63">
                  <c:v>3410.9900000000002</c:v>
                </c:pt>
                <c:pt idx="64">
                  <c:v>3471.51</c:v>
                </c:pt>
                <c:pt idx="65">
                  <c:v>3528.61</c:v>
                </c:pt>
                <c:pt idx="66">
                  <c:v>3487.74</c:v>
                </c:pt>
                <c:pt idx="67">
                  <c:v>3454.2599999999998</c:v>
                </c:pt>
                <c:pt idx="68">
                  <c:v>3481.16</c:v>
                </c:pt>
                <c:pt idx="69">
                  <c:v>3526.01</c:v>
                </c:pt>
                <c:pt idx="70">
                  <c:v>4558.3100000000004</c:v>
                </c:pt>
                <c:pt idx="71">
                  <c:v>4058.3100000000022</c:v>
                </c:pt>
                <c:pt idx="72">
                  <c:v>3479.56</c:v>
                </c:pt>
                <c:pt idx="73">
                  <c:v>4363.67</c:v>
                </c:pt>
                <c:pt idx="74">
                  <c:v>3490.16</c:v>
                </c:pt>
                <c:pt idx="75">
                  <c:v>3430.14</c:v>
                </c:pt>
                <c:pt idx="76">
                  <c:v>3533.8700000000022</c:v>
                </c:pt>
                <c:pt idx="77">
                  <c:v>3681.8</c:v>
                </c:pt>
                <c:pt idx="78">
                  <c:v>3769.9</c:v>
                </c:pt>
                <c:pt idx="79">
                  <c:v>3612.13</c:v>
                </c:pt>
                <c:pt idx="80">
                  <c:v>3614.68</c:v>
                </c:pt>
                <c:pt idx="81">
                  <c:v>4046.46</c:v>
                </c:pt>
                <c:pt idx="82">
                  <c:v>3462.63</c:v>
                </c:pt>
                <c:pt idx="83">
                  <c:v>3601.86</c:v>
                </c:pt>
                <c:pt idx="84">
                  <c:v>3721.3</c:v>
                </c:pt>
                <c:pt idx="85">
                  <c:v>3645.8500000000022</c:v>
                </c:pt>
                <c:pt idx="86">
                  <c:v>3889.18</c:v>
                </c:pt>
                <c:pt idx="87">
                  <c:v>3606.69</c:v>
                </c:pt>
                <c:pt idx="88">
                  <c:v>3423.72</c:v>
                </c:pt>
                <c:pt idx="89">
                  <c:v>3426.32</c:v>
                </c:pt>
                <c:pt idx="90">
                  <c:v>3453.8700000000022</c:v>
                </c:pt>
                <c:pt idx="91">
                  <c:v>3468.54</c:v>
                </c:pt>
                <c:pt idx="92">
                  <c:v>3500.75</c:v>
                </c:pt>
                <c:pt idx="93">
                  <c:v>3445.09</c:v>
                </c:pt>
                <c:pt idx="94">
                  <c:v>3476.03</c:v>
                </c:pt>
                <c:pt idx="95">
                  <c:v>3466.9</c:v>
                </c:pt>
                <c:pt idx="96">
                  <c:v>3517.8100000000022</c:v>
                </c:pt>
                <c:pt idx="97">
                  <c:v>3463.67</c:v>
                </c:pt>
                <c:pt idx="98">
                  <c:v>3504.59</c:v>
                </c:pt>
                <c:pt idx="99">
                  <c:v>3496.51</c:v>
                </c:pt>
                <c:pt idx="100">
                  <c:v>3516.46</c:v>
                </c:pt>
                <c:pt idx="101">
                  <c:v>3833.9100000000012</c:v>
                </c:pt>
                <c:pt idx="102">
                  <c:v>3776.77</c:v>
                </c:pt>
                <c:pt idx="103">
                  <c:v>3737.3700000000022</c:v>
                </c:pt>
                <c:pt idx="104">
                  <c:v>3965.3100000000022</c:v>
                </c:pt>
                <c:pt idx="105">
                  <c:v>3523.8500000000022</c:v>
                </c:pt>
                <c:pt idx="106">
                  <c:v>3598.4500000000012</c:v>
                </c:pt>
                <c:pt idx="107">
                  <c:v>3572</c:v>
                </c:pt>
                <c:pt idx="108">
                  <c:v>3558.27</c:v>
                </c:pt>
                <c:pt idx="109">
                  <c:v>3904.58</c:v>
                </c:pt>
                <c:pt idx="110">
                  <c:v>3554.2</c:v>
                </c:pt>
                <c:pt idx="111">
                  <c:v>3962.65</c:v>
                </c:pt>
                <c:pt idx="112">
                  <c:v>4451.9000000000005</c:v>
                </c:pt>
                <c:pt idx="113">
                  <c:v>3424.56</c:v>
                </c:pt>
                <c:pt idx="114">
                  <c:v>3471.3700000000022</c:v>
                </c:pt>
                <c:pt idx="115">
                  <c:v>3396.07</c:v>
                </c:pt>
                <c:pt idx="116">
                  <c:v>3409.58</c:v>
                </c:pt>
                <c:pt idx="117">
                  <c:v>3379.3700000000022</c:v>
                </c:pt>
                <c:pt idx="118">
                  <c:v>3683.22</c:v>
                </c:pt>
                <c:pt idx="119">
                  <c:v>3664.2799999999997</c:v>
                </c:pt>
                <c:pt idx="120">
                  <c:v>3610.36</c:v>
                </c:pt>
                <c:pt idx="121">
                  <c:v>3548.15</c:v>
                </c:pt>
                <c:pt idx="122">
                  <c:v>3573.57</c:v>
                </c:pt>
                <c:pt idx="123">
                  <c:v>3445.58</c:v>
                </c:pt>
                <c:pt idx="124">
                  <c:v>3503.9300000000012</c:v>
                </c:pt>
              </c:numCache>
            </c:numRef>
          </c:yVal>
          <c:smooth val="0"/>
        </c:ser>
        <c:dLbls>
          <c:showLegendKey val="0"/>
          <c:showVal val="0"/>
          <c:showCatName val="0"/>
          <c:showSerName val="0"/>
          <c:showPercent val="0"/>
          <c:showBubbleSize val="0"/>
        </c:dLbls>
        <c:axId val="148623744"/>
        <c:axId val="148625664"/>
      </c:scatterChart>
      <c:valAx>
        <c:axId val="148623744"/>
        <c:scaling>
          <c:orientation val="minMax"/>
        </c:scaling>
        <c:delete val="0"/>
        <c:axPos val="b"/>
        <c:title>
          <c:tx>
            <c:rich>
              <a:bodyPr/>
              <a:lstStyle/>
              <a:p>
                <a:pPr>
                  <a:defRPr/>
                </a:pPr>
                <a:r>
                  <a:rPr lang="en-US" dirty="0" smtClean="0"/>
                  <a:t>daily </a:t>
                </a:r>
                <a:r>
                  <a:rPr lang="en-US" dirty="0"/>
                  <a:t>s(LS</a:t>
                </a:r>
                <a:r>
                  <a:rPr lang="en-US" dirty="0" smtClean="0"/>
                  <a:t>) clinker</a:t>
                </a:r>
                <a:endParaRPr lang="en-US" dirty="0"/>
              </a:p>
            </c:rich>
          </c:tx>
          <c:layout/>
          <c:overlay val="0"/>
        </c:title>
        <c:numFmt formatCode="0.00" sourceLinked="1"/>
        <c:majorTickMark val="out"/>
        <c:minorTickMark val="none"/>
        <c:tickLblPos val="nextTo"/>
        <c:crossAx val="148625664"/>
        <c:crosses val="autoZero"/>
        <c:crossBetween val="midCat"/>
      </c:valAx>
      <c:valAx>
        <c:axId val="148625664"/>
        <c:scaling>
          <c:orientation val="minMax"/>
          <c:max val="4500"/>
          <c:min val="3000"/>
        </c:scaling>
        <c:delete val="0"/>
        <c:axPos val="l"/>
        <c:majorGridlines/>
        <c:title>
          <c:tx>
            <c:rich>
              <a:bodyPr rot="-5400000" vert="horz"/>
              <a:lstStyle/>
              <a:p>
                <a:pPr>
                  <a:defRPr/>
                </a:pPr>
                <a:r>
                  <a:rPr lang="en-US"/>
                  <a:t> Spec. Heat Cons. [MJ/t]</a:t>
                </a:r>
              </a:p>
            </c:rich>
          </c:tx>
          <c:layout/>
          <c:overlay val="0"/>
        </c:title>
        <c:numFmt formatCode="General" sourceLinked="1"/>
        <c:majorTickMark val="out"/>
        <c:minorTickMark val="none"/>
        <c:tickLblPos val="nextTo"/>
        <c:crossAx val="148623744"/>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a:t>LN May-Nov 2013</a:t>
            </a:r>
          </a:p>
        </c:rich>
      </c:tx>
      <c:layout/>
      <c:overlay val="0"/>
    </c:title>
    <c:autoTitleDeleted val="0"/>
    <c:plotArea>
      <c:layout/>
      <c:scatterChart>
        <c:scatterStyle val="lineMarker"/>
        <c:varyColors val="0"/>
        <c:ser>
          <c:idx val="0"/>
          <c:order val="0"/>
          <c:spPr>
            <a:ln w="28575">
              <a:noFill/>
            </a:ln>
          </c:spPr>
          <c:marker>
            <c:symbol val="circle"/>
            <c:size val="5"/>
            <c:spPr>
              <a:solidFill>
                <a:schemeClr val="accent2">
                  <a:lumMod val="60000"/>
                  <a:lumOff val="40000"/>
                </a:schemeClr>
              </a:solidFill>
              <a:ln>
                <a:solidFill>
                  <a:schemeClr val="tx1"/>
                </a:solidFill>
              </a:ln>
            </c:spPr>
          </c:marker>
          <c:trendline>
            <c:trendlineType val="linear"/>
            <c:dispRSqr val="1"/>
            <c:dispEq val="1"/>
            <c:trendlineLbl>
              <c:layout>
                <c:manualLayout>
                  <c:x val="0.15205227471566071"/>
                  <c:y val="-0.49294947506561793"/>
                </c:manualLayout>
              </c:layout>
              <c:numFmt formatCode="General" sourceLinked="0"/>
            </c:trendlineLbl>
          </c:trendline>
          <c:xVal>
            <c:numRef>
              <c:f>'La Union-PIMS'!$H$4:$H$119</c:f>
              <c:numCache>
                <c:formatCode>0.00</c:formatCode>
                <c:ptCount val="116"/>
                <c:pt idx="0">
                  <c:v>2.3358010760051173</c:v>
                </c:pt>
                <c:pt idx="1">
                  <c:v>1.8203975589764101</c:v>
                </c:pt>
                <c:pt idx="2">
                  <c:v>1.795453362740949</c:v>
                </c:pt>
                <c:pt idx="3">
                  <c:v>2.4097070171489192</c:v>
                </c:pt>
                <c:pt idx="4">
                  <c:v>3.1492861002418437</c:v>
                </c:pt>
                <c:pt idx="5">
                  <c:v>1.7421112107406438</c:v>
                </c:pt>
                <c:pt idx="6">
                  <c:v>4.1250866657562266</c:v>
                </c:pt>
                <c:pt idx="7">
                  <c:v>0.63813791612785165</c:v>
                </c:pt>
                <c:pt idx="8">
                  <c:v>2.9996427059962207</c:v>
                </c:pt>
                <c:pt idx="9">
                  <c:v>1.6001071578699551</c:v>
                </c:pt>
                <c:pt idx="10">
                  <c:v>2.6844478016903266</c:v>
                </c:pt>
                <c:pt idx="11">
                  <c:v>1.306191390153989</c:v>
                </c:pt>
                <c:pt idx="12">
                  <c:v>2.6422113621648342</c:v>
                </c:pt>
                <c:pt idx="13">
                  <c:v>4.1996271764351452</c:v>
                </c:pt>
                <c:pt idx="14">
                  <c:v>1.5836361667920855</c:v>
                </c:pt>
                <c:pt idx="15">
                  <c:v>1.4772573669009901</c:v>
                </c:pt>
                <c:pt idx="16">
                  <c:v>2.3516990584550688</c:v>
                </c:pt>
                <c:pt idx="17">
                  <c:v>1.492799941943552</c:v>
                </c:pt>
                <c:pt idx="18">
                  <c:v>1.9314709420542679</c:v>
                </c:pt>
                <c:pt idx="19">
                  <c:v>1.5526590095703521</c:v>
                </c:pt>
                <c:pt idx="20">
                  <c:v>3.2153283280731877</c:v>
                </c:pt>
                <c:pt idx="21">
                  <c:v>1.6535263904182238</c:v>
                </c:pt>
                <c:pt idx="22">
                  <c:v>2.2638564781907351</c:v>
                </c:pt>
                <c:pt idx="23">
                  <c:v>3.8822170273722518</c:v>
                </c:pt>
                <c:pt idx="24">
                  <c:v>3.6420246828995642</c:v>
                </c:pt>
                <c:pt idx="25">
                  <c:v>2.3780701301390601</c:v>
                </c:pt>
                <c:pt idx="26">
                  <c:v>1.2812730411823259</c:v>
                </c:pt>
                <c:pt idx="27">
                  <c:v>0.79334733881194741</c:v>
                </c:pt>
                <c:pt idx="28">
                  <c:v>2.3196619211797636</c:v>
                </c:pt>
                <c:pt idx="29">
                  <c:v>2.1290537092731361</c:v>
                </c:pt>
                <c:pt idx="30">
                  <c:v>1.9976479759701029</c:v>
                </c:pt>
                <c:pt idx="31">
                  <c:v>1.5904859993994653</c:v>
                </c:pt>
                <c:pt idx="32">
                  <c:v>1.7017121845289709</c:v>
                </c:pt>
                <c:pt idx="33">
                  <c:v>2.8515922035308767</c:v>
                </c:pt>
                <c:pt idx="34">
                  <c:v>1.2300526750238525</c:v>
                </c:pt>
                <c:pt idx="35">
                  <c:v>4.0316181614830713</c:v>
                </c:pt>
                <c:pt idx="36">
                  <c:v>2.0429262840831544</c:v>
                </c:pt>
                <c:pt idx="37">
                  <c:v>1.3398766823142758</c:v>
                </c:pt>
                <c:pt idx="38">
                  <c:v>2.7386933145988737</c:v>
                </c:pt>
                <c:pt idx="39">
                  <c:v>1.9015616389343393</c:v>
                </c:pt>
                <c:pt idx="40">
                  <c:v>1.7253433060725978</c:v>
                </c:pt>
                <c:pt idx="41">
                  <c:v>2.0420642291048177</c:v>
                </c:pt>
                <c:pt idx="42">
                  <c:v>3.0154367755548157</c:v>
                </c:pt>
                <c:pt idx="43">
                  <c:v>1.2338187968779708</c:v>
                </c:pt>
                <c:pt idx="44">
                  <c:v>2.4663491430124203</c:v>
                </c:pt>
                <c:pt idx="45">
                  <c:v>1.5612073476489106</c:v>
                </c:pt>
                <c:pt idx="46">
                  <c:v>1.1902016635847887</c:v>
                </c:pt>
                <c:pt idx="47">
                  <c:v>3.6353889636002727</c:v>
                </c:pt>
                <c:pt idx="48">
                  <c:v>1.7495713760804377</c:v>
                </c:pt>
                <c:pt idx="49">
                  <c:v>1.8455639816209062</c:v>
                </c:pt>
                <c:pt idx="50">
                  <c:v>2.0554163237009337</c:v>
                </c:pt>
                <c:pt idx="51">
                  <c:v>1.760838703906882</c:v>
                </c:pt>
                <c:pt idx="52">
                  <c:v>1.4176217657006493</c:v>
                </c:pt>
                <c:pt idx="53">
                  <c:v>1.6654478877066863</c:v>
                </c:pt>
                <c:pt idx="54">
                  <c:v>2.0430618317495082</c:v>
                </c:pt>
                <c:pt idx="55">
                  <c:v>2.0143882446043015</c:v>
                </c:pt>
                <c:pt idx="56">
                  <c:v>2.2942387882796895</c:v>
                </c:pt>
                <c:pt idx="57">
                  <c:v>1.8307743212598908</c:v>
                </c:pt>
                <c:pt idx="58">
                  <c:v>2.111687534277797</c:v>
                </c:pt>
                <c:pt idx="59">
                  <c:v>2.6234303243399992</c:v>
                </c:pt>
                <c:pt idx="60">
                  <c:v>1.6815095476905155</c:v>
                </c:pt>
                <c:pt idx="61">
                  <c:v>2.3059395358198667</c:v>
                </c:pt>
                <c:pt idx="62">
                  <c:v>0.60763412574445586</c:v>
                </c:pt>
                <c:pt idx="63">
                  <c:v>1.54315755452748</c:v>
                </c:pt>
                <c:pt idx="64">
                  <c:v>1.8481949911399298</c:v>
                </c:pt>
                <c:pt idx="65">
                  <c:v>2.8535057802806771</c:v>
                </c:pt>
                <c:pt idx="66">
                  <c:v>2.0299741964111848</c:v>
                </c:pt>
                <c:pt idx="67">
                  <c:v>1.4768858311466617</c:v>
                </c:pt>
                <c:pt idx="68">
                  <c:v>1.4924364866441278</c:v>
                </c:pt>
                <c:pt idx="69">
                  <c:v>1.3519597768037461</c:v>
                </c:pt>
                <c:pt idx="70">
                  <c:v>2.7334135162008413</c:v>
                </c:pt>
                <c:pt idx="71">
                  <c:v>2.8988762506329158</c:v>
                </c:pt>
                <c:pt idx="72">
                  <c:v>1.9838702139104318</c:v>
                </c:pt>
                <c:pt idx="73">
                  <c:v>2.2509693990132567</c:v>
                </c:pt>
                <c:pt idx="74">
                  <c:v>1.4184236465265379</c:v>
                </c:pt>
                <c:pt idx="75">
                  <c:v>1.4194044435462978</c:v>
                </c:pt>
                <c:pt idx="76">
                  <c:v>1.4245644280002918</c:v>
                </c:pt>
                <c:pt idx="77">
                  <c:v>3.0315282593036348</c:v>
                </c:pt>
                <c:pt idx="78">
                  <c:v>2.1969583638821133</c:v>
                </c:pt>
                <c:pt idx="79">
                  <c:v>1.2988163109246074</c:v>
                </c:pt>
                <c:pt idx="80">
                  <c:v>2.2771509502482381</c:v>
                </c:pt>
                <c:pt idx="81">
                  <c:v>2.3458473948660798</c:v>
                </c:pt>
                <c:pt idx="82">
                  <c:v>1.4112608344516409</c:v>
                </c:pt>
                <c:pt idx="83">
                  <c:v>1.6346160172375426</c:v>
                </c:pt>
                <c:pt idx="84">
                  <c:v>1.2151722469442712</c:v>
                </c:pt>
                <c:pt idx="85">
                  <c:v>2.1455047136257881</c:v>
                </c:pt>
                <c:pt idx="86">
                  <c:v>1.2880601878868267</c:v>
                </c:pt>
                <c:pt idx="87">
                  <c:v>1.6884167468700118</c:v>
                </c:pt>
                <c:pt idx="88">
                  <c:v>0.94219348937920899</c:v>
                </c:pt>
                <c:pt idx="89">
                  <c:v>1.6793223423189974</c:v>
                </c:pt>
                <c:pt idx="90">
                  <c:v>1.28284218278558</c:v>
                </c:pt>
                <c:pt idx="91">
                  <c:v>0.91641925035664851</c:v>
                </c:pt>
                <c:pt idx="92">
                  <c:v>2.153994920524898</c:v>
                </c:pt>
                <c:pt idx="93">
                  <c:v>2.1971142504230001</c:v>
                </c:pt>
                <c:pt idx="94">
                  <c:v>2.6213463368366745</c:v>
                </c:pt>
                <c:pt idx="95">
                  <c:v>2.4076886762836978</c:v>
                </c:pt>
                <c:pt idx="96">
                  <c:v>2.7340727473640491</c:v>
                </c:pt>
                <c:pt idx="97">
                  <c:v>1.7981808708927092</c:v>
                </c:pt>
                <c:pt idx="98">
                  <c:v>0.86199753108100263</c:v>
                </c:pt>
                <c:pt idx="99">
                  <c:v>1.522100479364304</c:v>
                </c:pt>
                <c:pt idx="100">
                  <c:v>1.0930723410905345</c:v>
                </c:pt>
                <c:pt idx="101">
                  <c:v>2.1834739140491988</c:v>
                </c:pt>
                <c:pt idx="102">
                  <c:v>1.7021778766655173</c:v>
                </c:pt>
                <c:pt idx="103">
                  <c:v>1.6298029072068427</c:v>
                </c:pt>
                <c:pt idx="104">
                  <c:v>2.2143691838428707</c:v>
                </c:pt>
                <c:pt idx="105">
                  <c:v>2.2199146272730741</c:v>
                </c:pt>
                <c:pt idx="106">
                  <c:v>1.4123488274949338</c:v>
                </c:pt>
                <c:pt idx="107">
                  <c:v>1.4768914426366355</c:v>
                </c:pt>
                <c:pt idx="108">
                  <c:v>1.7417250243956568</c:v>
                </c:pt>
                <c:pt idx="109">
                  <c:v>1.885948657620687</c:v>
                </c:pt>
                <c:pt idx="110">
                  <c:v>1.6827773897903873</c:v>
                </c:pt>
                <c:pt idx="111">
                  <c:v>1.9579722260786123</c:v>
                </c:pt>
                <c:pt idx="112">
                  <c:v>1.32463907586885</c:v>
                </c:pt>
                <c:pt idx="113">
                  <c:v>2.1985850844637267</c:v>
                </c:pt>
                <c:pt idx="114">
                  <c:v>0.91846825125936249</c:v>
                </c:pt>
                <c:pt idx="115">
                  <c:v>1.139021353117289</c:v>
                </c:pt>
              </c:numCache>
            </c:numRef>
          </c:xVal>
          <c:yVal>
            <c:numRef>
              <c:f>'La Union-PIMS'!$C$4:$C$119</c:f>
              <c:numCache>
                <c:formatCode>General</c:formatCode>
                <c:ptCount val="116"/>
                <c:pt idx="0">
                  <c:v>3358.56</c:v>
                </c:pt>
                <c:pt idx="1">
                  <c:v>3467.86</c:v>
                </c:pt>
                <c:pt idx="2">
                  <c:v>3313.18</c:v>
                </c:pt>
                <c:pt idx="3">
                  <c:v>3394.02</c:v>
                </c:pt>
                <c:pt idx="4">
                  <c:v>3420.11</c:v>
                </c:pt>
                <c:pt idx="5">
                  <c:v>3485.7599999999998</c:v>
                </c:pt>
                <c:pt idx="6">
                  <c:v>3524.44</c:v>
                </c:pt>
                <c:pt idx="7">
                  <c:v>3434.18</c:v>
                </c:pt>
                <c:pt idx="8">
                  <c:v>3839.19</c:v>
                </c:pt>
                <c:pt idx="9">
                  <c:v>3404.48</c:v>
                </c:pt>
                <c:pt idx="10">
                  <c:v>3761.9700000000012</c:v>
                </c:pt>
                <c:pt idx="11">
                  <c:v>3467.25</c:v>
                </c:pt>
                <c:pt idx="12">
                  <c:v>3472.5</c:v>
                </c:pt>
                <c:pt idx="13">
                  <c:v>3464.9100000000012</c:v>
                </c:pt>
                <c:pt idx="14">
                  <c:v>3387.27</c:v>
                </c:pt>
                <c:pt idx="15">
                  <c:v>3429.24</c:v>
                </c:pt>
                <c:pt idx="16">
                  <c:v>3400.59</c:v>
                </c:pt>
                <c:pt idx="17">
                  <c:v>3561.75</c:v>
                </c:pt>
                <c:pt idx="18">
                  <c:v>3477.15</c:v>
                </c:pt>
                <c:pt idx="19">
                  <c:v>3528.24</c:v>
                </c:pt>
                <c:pt idx="20">
                  <c:v>3496.94</c:v>
                </c:pt>
                <c:pt idx="21">
                  <c:v>3378.09</c:v>
                </c:pt>
                <c:pt idx="22">
                  <c:v>3491.8900000000012</c:v>
                </c:pt>
                <c:pt idx="23">
                  <c:v>3474.13</c:v>
                </c:pt>
                <c:pt idx="24">
                  <c:v>3522.1</c:v>
                </c:pt>
                <c:pt idx="25">
                  <c:v>3494.51</c:v>
                </c:pt>
                <c:pt idx="26">
                  <c:v>3505.3</c:v>
                </c:pt>
                <c:pt idx="27">
                  <c:v>3713.08</c:v>
                </c:pt>
                <c:pt idx="28">
                  <c:v>3683.22</c:v>
                </c:pt>
                <c:pt idx="29">
                  <c:v>3646.8700000000022</c:v>
                </c:pt>
                <c:pt idx="30">
                  <c:v>3606.3900000000012</c:v>
                </c:pt>
                <c:pt idx="31">
                  <c:v>3465.05</c:v>
                </c:pt>
                <c:pt idx="32">
                  <c:v>3554.8300000000022</c:v>
                </c:pt>
                <c:pt idx="33">
                  <c:v>3476.58</c:v>
                </c:pt>
                <c:pt idx="34">
                  <c:v>3569.03</c:v>
                </c:pt>
                <c:pt idx="35">
                  <c:v>3560.02</c:v>
                </c:pt>
                <c:pt idx="36">
                  <c:v>3576.69</c:v>
                </c:pt>
                <c:pt idx="37">
                  <c:v>3516.7599999999998</c:v>
                </c:pt>
                <c:pt idx="38">
                  <c:v>3471.3100000000022</c:v>
                </c:pt>
                <c:pt idx="39">
                  <c:v>4467.17</c:v>
                </c:pt>
                <c:pt idx="40">
                  <c:v>3685.27</c:v>
                </c:pt>
                <c:pt idx="41">
                  <c:v>3652.3100000000022</c:v>
                </c:pt>
                <c:pt idx="42">
                  <c:v>3631.8</c:v>
                </c:pt>
                <c:pt idx="43">
                  <c:v>3636.4500000000012</c:v>
                </c:pt>
                <c:pt idx="44">
                  <c:v>3579.71</c:v>
                </c:pt>
                <c:pt idx="45">
                  <c:v>3576.23</c:v>
                </c:pt>
                <c:pt idx="46">
                  <c:v>3577.4300000000012</c:v>
                </c:pt>
                <c:pt idx="47">
                  <c:v>3676.86</c:v>
                </c:pt>
                <c:pt idx="48">
                  <c:v>3684.8900000000012</c:v>
                </c:pt>
                <c:pt idx="49">
                  <c:v>3726.8700000000022</c:v>
                </c:pt>
                <c:pt idx="50">
                  <c:v>3605.9100000000012</c:v>
                </c:pt>
                <c:pt idx="51">
                  <c:v>3623.9</c:v>
                </c:pt>
                <c:pt idx="52">
                  <c:v>3497.14</c:v>
                </c:pt>
                <c:pt idx="53">
                  <c:v>3583.44</c:v>
                </c:pt>
                <c:pt idx="54">
                  <c:v>3548.27</c:v>
                </c:pt>
                <c:pt idx="55">
                  <c:v>3404.51</c:v>
                </c:pt>
                <c:pt idx="56">
                  <c:v>3322.9100000000012</c:v>
                </c:pt>
                <c:pt idx="57">
                  <c:v>3373.4</c:v>
                </c:pt>
                <c:pt idx="58">
                  <c:v>4134.1600000000044</c:v>
                </c:pt>
                <c:pt idx="59">
                  <c:v>3417.07</c:v>
                </c:pt>
                <c:pt idx="60">
                  <c:v>3457.8</c:v>
                </c:pt>
                <c:pt idx="61">
                  <c:v>3451.57</c:v>
                </c:pt>
                <c:pt idx="62">
                  <c:v>3412.62</c:v>
                </c:pt>
                <c:pt idx="63">
                  <c:v>3487.98</c:v>
                </c:pt>
                <c:pt idx="64">
                  <c:v>3429.8100000000022</c:v>
                </c:pt>
                <c:pt idx="65">
                  <c:v>3817.17</c:v>
                </c:pt>
                <c:pt idx="66">
                  <c:v>3659.68</c:v>
                </c:pt>
                <c:pt idx="67">
                  <c:v>3584.96</c:v>
                </c:pt>
                <c:pt idx="68">
                  <c:v>3513.02</c:v>
                </c:pt>
                <c:pt idx="69">
                  <c:v>3478.2599999999998</c:v>
                </c:pt>
                <c:pt idx="70">
                  <c:v>4608.17</c:v>
                </c:pt>
                <c:pt idx="71">
                  <c:v>3475.15</c:v>
                </c:pt>
                <c:pt idx="72">
                  <c:v>3686.42</c:v>
                </c:pt>
                <c:pt idx="73">
                  <c:v>3461.8</c:v>
                </c:pt>
                <c:pt idx="74">
                  <c:v>3771.01</c:v>
                </c:pt>
                <c:pt idx="75">
                  <c:v>3773.3500000000022</c:v>
                </c:pt>
                <c:pt idx="76">
                  <c:v>3376.59</c:v>
                </c:pt>
                <c:pt idx="77">
                  <c:v>3256.58</c:v>
                </c:pt>
                <c:pt idx="78">
                  <c:v>3597.9900000000002</c:v>
                </c:pt>
                <c:pt idx="79">
                  <c:v>3896.9900000000002</c:v>
                </c:pt>
                <c:pt idx="80">
                  <c:v>4487.1500000000024</c:v>
                </c:pt>
                <c:pt idx="81">
                  <c:v>3662.23</c:v>
                </c:pt>
                <c:pt idx="82">
                  <c:v>3285.59</c:v>
                </c:pt>
                <c:pt idx="83">
                  <c:v>3234.24</c:v>
                </c:pt>
                <c:pt idx="84">
                  <c:v>3222.9500000000012</c:v>
                </c:pt>
                <c:pt idx="85">
                  <c:v>3440.57</c:v>
                </c:pt>
                <c:pt idx="86">
                  <c:v>3418.3500000000022</c:v>
                </c:pt>
                <c:pt idx="87">
                  <c:v>3432.7</c:v>
                </c:pt>
                <c:pt idx="88">
                  <c:v>3537.7799999999997</c:v>
                </c:pt>
                <c:pt idx="89">
                  <c:v>3445.04</c:v>
                </c:pt>
                <c:pt idx="90">
                  <c:v>3384.88</c:v>
                </c:pt>
                <c:pt idx="91">
                  <c:v>3427.14</c:v>
                </c:pt>
                <c:pt idx="92">
                  <c:v>3380.4100000000012</c:v>
                </c:pt>
                <c:pt idx="93">
                  <c:v>3421.9</c:v>
                </c:pt>
                <c:pt idx="94">
                  <c:v>3368.52</c:v>
                </c:pt>
                <c:pt idx="95">
                  <c:v>3277.12</c:v>
                </c:pt>
                <c:pt idx="96">
                  <c:v>3192.3500000000022</c:v>
                </c:pt>
                <c:pt idx="97">
                  <c:v>3477.55</c:v>
                </c:pt>
                <c:pt idx="98">
                  <c:v>3326.16</c:v>
                </c:pt>
                <c:pt idx="99">
                  <c:v>3406.56</c:v>
                </c:pt>
                <c:pt idx="100">
                  <c:v>3344.8100000000022</c:v>
                </c:pt>
                <c:pt idx="101">
                  <c:v>3428.06</c:v>
                </c:pt>
                <c:pt idx="102">
                  <c:v>3450.15</c:v>
                </c:pt>
                <c:pt idx="103">
                  <c:v>3431.65</c:v>
                </c:pt>
                <c:pt idx="104">
                  <c:v>3545.8900000000012</c:v>
                </c:pt>
                <c:pt idx="105">
                  <c:v>3364.72</c:v>
                </c:pt>
                <c:pt idx="106">
                  <c:v>3267.9900000000002</c:v>
                </c:pt>
                <c:pt idx="107">
                  <c:v>3169.75</c:v>
                </c:pt>
                <c:pt idx="108">
                  <c:v>3411</c:v>
                </c:pt>
                <c:pt idx="109">
                  <c:v>3383.8</c:v>
                </c:pt>
                <c:pt idx="110">
                  <c:v>3375.59</c:v>
                </c:pt>
                <c:pt idx="111">
                  <c:v>3408.27</c:v>
                </c:pt>
                <c:pt idx="112">
                  <c:v>3507.61</c:v>
                </c:pt>
                <c:pt idx="113">
                  <c:v>3238.18</c:v>
                </c:pt>
                <c:pt idx="114">
                  <c:v>3277.79</c:v>
                </c:pt>
                <c:pt idx="115">
                  <c:v>3474.02</c:v>
                </c:pt>
              </c:numCache>
            </c:numRef>
          </c:yVal>
          <c:smooth val="0"/>
        </c:ser>
        <c:dLbls>
          <c:showLegendKey val="0"/>
          <c:showVal val="0"/>
          <c:showCatName val="0"/>
          <c:showSerName val="0"/>
          <c:showPercent val="0"/>
          <c:showBubbleSize val="0"/>
        </c:dLbls>
        <c:axId val="148933632"/>
        <c:axId val="148939904"/>
      </c:scatterChart>
      <c:valAx>
        <c:axId val="148933632"/>
        <c:scaling>
          <c:orientation val="minMax"/>
        </c:scaling>
        <c:delete val="0"/>
        <c:axPos val="b"/>
        <c:title>
          <c:tx>
            <c:rich>
              <a:bodyPr/>
              <a:lstStyle/>
              <a:p>
                <a:pPr>
                  <a:defRPr/>
                </a:pPr>
                <a:r>
                  <a:rPr lang="en-US" dirty="0"/>
                  <a:t>daily s(LS</a:t>
                </a:r>
                <a:r>
                  <a:rPr lang="en-US" dirty="0" smtClean="0"/>
                  <a:t>) clinker</a:t>
                </a:r>
                <a:endParaRPr lang="en-US" dirty="0"/>
              </a:p>
            </c:rich>
          </c:tx>
          <c:layout/>
          <c:overlay val="0"/>
        </c:title>
        <c:numFmt formatCode="0.00" sourceLinked="1"/>
        <c:majorTickMark val="out"/>
        <c:minorTickMark val="none"/>
        <c:tickLblPos val="nextTo"/>
        <c:crossAx val="148939904"/>
        <c:crosses val="autoZero"/>
        <c:crossBetween val="midCat"/>
      </c:valAx>
      <c:valAx>
        <c:axId val="148939904"/>
        <c:scaling>
          <c:orientation val="minMax"/>
          <c:max val="4600"/>
          <c:min val="3000"/>
        </c:scaling>
        <c:delete val="0"/>
        <c:axPos val="l"/>
        <c:majorGridlines/>
        <c:title>
          <c:tx>
            <c:rich>
              <a:bodyPr rot="-5400000" vert="horz"/>
              <a:lstStyle/>
              <a:p>
                <a:pPr>
                  <a:defRPr/>
                </a:pPr>
                <a:r>
                  <a:rPr lang="en-US"/>
                  <a:t>Spec. Heat.</a:t>
                </a:r>
                <a:r>
                  <a:rPr lang="en-US" baseline="0"/>
                  <a:t> Cons. [</a:t>
                </a:r>
                <a:r>
                  <a:rPr lang="en-US"/>
                  <a:t>MJ/t]</a:t>
                </a:r>
              </a:p>
            </c:rich>
          </c:tx>
          <c:layout/>
          <c:overlay val="0"/>
        </c:title>
        <c:numFmt formatCode="General" sourceLinked="1"/>
        <c:majorTickMark val="out"/>
        <c:minorTickMark val="none"/>
        <c:tickLblPos val="nextTo"/>
        <c:crossAx val="148933632"/>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pPr>
            <a:r>
              <a:rPr lang="en-US" sz="1200"/>
              <a:t>CP Jul-Nov 2013</a:t>
            </a:r>
          </a:p>
        </c:rich>
      </c:tx>
      <c:layout/>
      <c:overlay val="0"/>
    </c:title>
    <c:autoTitleDeleted val="0"/>
    <c:plotArea>
      <c:layout/>
      <c:scatterChart>
        <c:scatterStyle val="lineMarker"/>
        <c:varyColors val="0"/>
        <c:ser>
          <c:idx val="0"/>
          <c:order val="0"/>
          <c:spPr>
            <a:ln w="28575">
              <a:noFill/>
            </a:ln>
          </c:spPr>
          <c:marker>
            <c:symbol val="circle"/>
            <c:size val="5"/>
            <c:spPr>
              <a:solidFill>
                <a:schemeClr val="accent2">
                  <a:lumMod val="60000"/>
                  <a:lumOff val="40000"/>
                </a:schemeClr>
              </a:solidFill>
              <a:ln>
                <a:solidFill>
                  <a:schemeClr val="tx1"/>
                </a:solidFill>
              </a:ln>
            </c:spPr>
          </c:marker>
          <c:trendline>
            <c:trendlineType val="linear"/>
            <c:dispRSqr val="1"/>
            <c:dispEq val="1"/>
            <c:trendlineLbl>
              <c:layout>
                <c:manualLayout>
                  <c:x val="0.2393027121609799"/>
                  <c:y val="-0.30191017789443153"/>
                </c:manualLayout>
              </c:layout>
              <c:numFmt formatCode="General" sourceLinked="0"/>
            </c:trendlineLbl>
          </c:trendline>
          <c:xVal>
            <c:numRef>
              <c:f>'Campulung-PIMS'!$H$4:$H$131</c:f>
              <c:numCache>
                <c:formatCode>0.00</c:formatCode>
                <c:ptCount val="128"/>
                <c:pt idx="0">
                  <c:v>0.97515513444368851</c:v>
                </c:pt>
                <c:pt idx="1">
                  <c:v>0.56909141289593013</c:v>
                </c:pt>
                <c:pt idx="2">
                  <c:v>1.1291646745797714</c:v>
                </c:pt>
                <c:pt idx="3">
                  <c:v>0.34096941934363606</c:v>
                </c:pt>
                <c:pt idx="4">
                  <c:v>0.5675575371458077</c:v>
                </c:pt>
                <c:pt idx="5">
                  <c:v>0.49932109706181715</c:v>
                </c:pt>
                <c:pt idx="6">
                  <c:v>0.61959181865090163</c:v>
                </c:pt>
                <c:pt idx="7">
                  <c:v>0.67094136766231915</c:v>
                </c:pt>
                <c:pt idx="8">
                  <c:v>0.81920859211271913</c:v>
                </c:pt>
                <c:pt idx="9">
                  <c:v>0.52147505394223637</c:v>
                </c:pt>
                <c:pt idx="10">
                  <c:v>0.69759628705300902</c:v>
                </c:pt>
                <c:pt idx="11">
                  <c:v>1.1463364834695497</c:v>
                </c:pt>
                <c:pt idx="12">
                  <c:v>0.67926630815262956</c:v>
                </c:pt>
                <c:pt idx="13">
                  <c:v>0.42553099820668988</c:v>
                </c:pt>
                <c:pt idx="14">
                  <c:v>0.81239135282505903</c:v>
                </c:pt>
                <c:pt idx="15">
                  <c:v>0.48095240657606031</c:v>
                </c:pt>
                <c:pt idx="16">
                  <c:v>0.43805565128552798</c:v>
                </c:pt>
                <c:pt idx="17">
                  <c:v>0.9893999791998066</c:v>
                </c:pt>
                <c:pt idx="18">
                  <c:v>0.84834707144139365</c:v>
                </c:pt>
                <c:pt idx="19">
                  <c:v>0.73293227744462064</c:v>
                </c:pt>
                <c:pt idx="20">
                  <c:v>0.59765423089788761</c:v>
                </c:pt>
                <c:pt idx="21">
                  <c:v>0.715456173522797</c:v>
                </c:pt>
                <c:pt idx="22">
                  <c:v>0.62694205520104584</c:v>
                </c:pt>
                <c:pt idx="23">
                  <c:v>0.92911589189923349</c:v>
                </c:pt>
                <c:pt idx="24">
                  <c:v>0.50118970778379601</c:v>
                </c:pt>
                <c:pt idx="25">
                  <c:v>1.2765942008419058</c:v>
                </c:pt>
                <c:pt idx="26">
                  <c:v>0.61958085411236596</c:v>
                </c:pt>
                <c:pt idx="27">
                  <c:v>0.71462960407087617</c:v>
                </c:pt>
                <c:pt idx="28">
                  <c:v>0.69045655447912813</c:v>
                </c:pt>
                <c:pt idx="29">
                  <c:v>1.2663810700151648</c:v>
                </c:pt>
                <c:pt idx="30">
                  <c:v>1.4826385972801726</c:v>
                </c:pt>
                <c:pt idx="31">
                  <c:v>0.83773979911097263</c:v>
                </c:pt>
                <c:pt idx="32">
                  <c:v>0.62304767538054751</c:v>
                </c:pt>
                <c:pt idx="33">
                  <c:v>0.32715173982353385</c:v>
                </c:pt>
                <c:pt idx="34">
                  <c:v>0.52876394009787209</c:v>
                </c:pt>
                <c:pt idx="35">
                  <c:v>0.94712828737907806</c:v>
                </c:pt>
                <c:pt idx="36">
                  <c:v>0.47148594888925516</c:v>
                </c:pt>
                <c:pt idx="37">
                  <c:v>0.52696348434591722</c:v>
                </c:pt>
                <c:pt idx="38">
                  <c:v>0.32380885397568177</c:v>
                </c:pt>
                <c:pt idx="39">
                  <c:v>0.60481027687572764</c:v>
                </c:pt>
                <c:pt idx="40">
                  <c:v>0.42171471055851178</c:v>
                </c:pt>
                <c:pt idx="41">
                  <c:v>0.63701736490334759</c:v>
                </c:pt>
                <c:pt idx="42">
                  <c:v>0.78893801303131361</c:v>
                </c:pt>
                <c:pt idx="43">
                  <c:v>0.40098045599125876</c:v>
                </c:pt>
                <c:pt idx="44">
                  <c:v>0.50775650332286859</c:v>
                </c:pt>
                <c:pt idx="45">
                  <c:v>0.60504880627187196</c:v>
                </c:pt>
                <c:pt idx="46">
                  <c:v>0.87109459710266213</c:v>
                </c:pt>
                <c:pt idx="47">
                  <c:v>0.58340066899148257</c:v>
                </c:pt>
                <c:pt idx="48">
                  <c:v>0.5718163280665185</c:v>
                </c:pt>
                <c:pt idx="49">
                  <c:v>0.35004942715175952</c:v>
                </c:pt>
                <c:pt idx="50">
                  <c:v>0.64568340943328684</c:v>
                </c:pt>
                <c:pt idx="51">
                  <c:v>0.6046965941813246</c:v>
                </c:pt>
                <c:pt idx="52">
                  <c:v>0.71579880887202363</c:v>
                </c:pt>
                <c:pt idx="53">
                  <c:v>0.57171947482549523</c:v>
                </c:pt>
                <c:pt idx="54">
                  <c:v>0.41695236581931011</c:v>
                </c:pt>
                <c:pt idx="55">
                  <c:v>0.3143753871694977</c:v>
                </c:pt>
                <c:pt idx="56">
                  <c:v>0.474689639262527</c:v>
                </c:pt>
                <c:pt idx="57">
                  <c:v>0.71150127053366263</c:v>
                </c:pt>
                <c:pt idx="58">
                  <c:v>0.43244166901612141</c:v>
                </c:pt>
                <c:pt idx="59">
                  <c:v>0.30550712176523048</c:v>
                </c:pt>
                <c:pt idx="60">
                  <c:v>0.42185215316557906</c:v>
                </c:pt>
                <c:pt idx="61">
                  <c:v>0.39948064109377807</c:v>
                </c:pt>
                <c:pt idx="62">
                  <c:v>0.52761907097637362</c:v>
                </c:pt>
                <c:pt idx="63">
                  <c:v>0.34798696460676903</c:v>
                </c:pt>
                <c:pt idx="64">
                  <c:v>0.40035039001181139</c:v>
                </c:pt>
                <c:pt idx="65">
                  <c:v>0.44816352314558261</c:v>
                </c:pt>
                <c:pt idx="66">
                  <c:v>0.69894628248321233</c:v>
                </c:pt>
                <c:pt idx="67">
                  <c:v>0.56727653456375871</c:v>
                </c:pt>
                <c:pt idx="68">
                  <c:v>0.41970908292020032</c:v>
                </c:pt>
                <c:pt idx="69">
                  <c:v>0.8959303115691567</c:v>
                </c:pt>
                <c:pt idx="70">
                  <c:v>1.2383413638142491</c:v>
                </c:pt>
                <c:pt idx="71">
                  <c:v>1.2884031235198301</c:v>
                </c:pt>
                <c:pt idx="72">
                  <c:v>0.85138080514087267</c:v>
                </c:pt>
                <c:pt idx="73">
                  <c:v>1.1827243789326978</c:v>
                </c:pt>
                <c:pt idx="74">
                  <c:v>0.95934524395623466</c:v>
                </c:pt>
                <c:pt idx="75">
                  <c:v>1.2115332691754008</c:v>
                </c:pt>
                <c:pt idx="76">
                  <c:v>0.48217126670383681</c:v>
                </c:pt>
                <c:pt idx="77">
                  <c:v>0.52837939267982326</c:v>
                </c:pt>
                <c:pt idx="78">
                  <c:v>0.42057737229546344</c:v>
                </c:pt>
                <c:pt idx="79">
                  <c:v>0.45679094891918826</c:v>
                </c:pt>
                <c:pt idx="80">
                  <c:v>0.6129466723854593</c:v>
                </c:pt>
                <c:pt idx="81">
                  <c:v>0.46437253130012845</c:v>
                </c:pt>
                <c:pt idx="82">
                  <c:v>0.42946355989229396</c:v>
                </c:pt>
                <c:pt idx="83">
                  <c:v>0.84566884600382985</c:v>
                </c:pt>
                <c:pt idx="84">
                  <c:v>0.65670566720056334</c:v>
                </c:pt>
                <c:pt idx="85">
                  <c:v>0.62630674986585788</c:v>
                </c:pt>
                <c:pt idx="86">
                  <c:v>1.025322501403368</c:v>
                </c:pt>
                <c:pt idx="87">
                  <c:v>0.87888053795723553</c:v>
                </c:pt>
                <c:pt idx="88">
                  <c:v>0.97972258347948316</c:v>
                </c:pt>
                <c:pt idx="89">
                  <c:v>0.6421858900593399</c:v>
                </c:pt>
                <c:pt idx="90">
                  <c:v>0.55474762508390363</c:v>
                </c:pt>
                <c:pt idx="91">
                  <c:v>0.65403042521082566</c:v>
                </c:pt>
                <c:pt idx="92">
                  <c:v>0.43459376333587268</c:v>
                </c:pt>
                <c:pt idx="93">
                  <c:v>0.79273044471056708</c:v>
                </c:pt>
                <c:pt idx="94">
                  <c:v>0.48795473031889014</c:v>
                </c:pt>
                <c:pt idx="95">
                  <c:v>0.68995851587119861</c:v>
                </c:pt>
                <c:pt idx="96">
                  <c:v>0.9265617446596125</c:v>
                </c:pt>
                <c:pt idx="97">
                  <c:v>0.83871008188125973</c:v>
                </c:pt>
                <c:pt idx="98">
                  <c:v>0.55083977391047312</c:v>
                </c:pt>
                <c:pt idx="99">
                  <c:v>0.65684136571180263</c:v>
                </c:pt>
                <c:pt idx="100">
                  <c:v>0.7989485844406442</c:v>
                </c:pt>
                <c:pt idx="101">
                  <c:v>1.3036826323139779</c:v>
                </c:pt>
                <c:pt idx="102">
                  <c:v>0.71831008906876148</c:v>
                </c:pt>
                <c:pt idx="103">
                  <c:v>0.60519116036151266</c:v>
                </c:pt>
                <c:pt idx="104">
                  <c:v>0.61340682648843292</c:v>
                </c:pt>
                <c:pt idx="105">
                  <c:v>1.1172170393632082</c:v>
                </c:pt>
                <c:pt idx="106">
                  <c:v>0.68988958893980901</c:v>
                </c:pt>
                <c:pt idx="107">
                  <c:v>0.74289667586717412</c:v>
                </c:pt>
                <c:pt idx="108">
                  <c:v>0.52326299951999822</c:v>
                </c:pt>
                <c:pt idx="109">
                  <c:v>1.1956204804758617</c:v>
                </c:pt>
                <c:pt idx="110">
                  <c:v>0.72699500626237956</c:v>
                </c:pt>
                <c:pt idx="111">
                  <c:v>1.102773101999116</c:v>
                </c:pt>
                <c:pt idx="112">
                  <c:v>0.8197715305613168</c:v>
                </c:pt>
                <c:pt idx="113">
                  <c:v>0.90997123302197813</c:v>
                </c:pt>
                <c:pt idx="114">
                  <c:v>1.1200206228691378</c:v>
                </c:pt>
                <c:pt idx="115">
                  <c:v>1.1718769009646424</c:v>
                </c:pt>
                <c:pt idx="116">
                  <c:v>0.93190742527107484</c:v>
                </c:pt>
                <c:pt idx="117">
                  <c:v>1.4640126885289992</c:v>
                </c:pt>
                <c:pt idx="118">
                  <c:v>0.8502811768527776</c:v>
                </c:pt>
                <c:pt idx="119">
                  <c:v>1.2379108160145438</c:v>
                </c:pt>
                <c:pt idx="120">
                  <c:v>1.4345395160776839</c:v>
                </c:pt>
                <c:pt idx="121">
                  <c:v>1.1923298803092448</c:v>
                </c:pt>
                <c:pt idx="122">
                  <c:v>1.1242871332408928</c:v>
                </c:pt>
                <c:pt idx="123">
                  <c:v>0.57378731604835165</c:v>
                </c:pt>
                <c:pt idx="124">
                  <c:v>0.6451019467798339</c:v>
                </c:pt>
                <c:pt idx="125">
                  <c:v>0.97299589644189277</c:v>
                </c:pt>
                <c:pt idx="126">
                  <c:v>1.1451419126029738</c:v>
                </c:pt>
                <c:pt idx="127">
                  <c:v>0.76338987585905371</c:v>
                </c:pt>
              </c:numCache>
            </c:numRef>
          </c:xVal>
          <c:yVal>
            <c:numRef>
              <c:f>'Campulung-PIMS'!$C$4:$C$131</c:f>
              <c:numCache>
                <c:formatCode>0.00</c:formatCode>
                <c:ptCount val="128"/>
                <c:pt idx="0">
                  <c:v>3616.0216475060961</c:v>
                </c:pt>
                <c:pt idx="1">
                  <c:v>3748.7591346876961</c:v>
                </c:pt>
                <c:pt idx="2">
                  <c:v>3621.5275159338362</c:v>
                </c:pt>
                <c:pt idx="3">
                  <c:v>3568.4338593319162</c:v>
                </c:pt>
                <c:pt idx="4">
                  <c:v>3826.2084026028897</c:v>
                </c:pt>
                <c:pt idx="5">
                  <c:v>3698.5430271217897</c:v>
                </c:pt>
                <c:pt idx="6">
                  <c:v>3648.2593348566152</c:v>
                </c:pt>
                <c:pt idx="7">
                  <c:v>3677.2485949118509</c:v>
                </c:pt>
                <c:pt idx="8">
                  <c:v>3712.1335072086572</c:v>
                </c:pt>
                <c:pt idx="9">
                  <c:v>3698.9021759422512</c:v>
                </c:pt>
                <c:pt idx="10">
                  <c:v>3623.8632531839312</c:v>
                </c:pt>
                <c:pt idx="11">
                  <c:v>3596.5271240635152</c:v>
                </c:pt>
                <c:pt idx="12">
                  <c:v>3636.9440792118239</c:v>
                </c:pt>
                <c:pt idx="13">
                  <c:v>3591.013911550252</c:v>
                </c:pt>
                <c:pt idx="14">
                  <c:v>3714.4057772520759</c:v>
                </c:pt>
                <c:pt idx="15">
                  <c:v>3706.1347751412663</c:v>
                </c:pt>
                <c:pt idx="16">
                  <c:v>3801.1835610177845</c:v>
                </c:pt>
                <c:pt idx="17">
                  <c:v>3635.2262439330607</c:v>
                </c:pt>
                <c:pt idx="18">
                  <c:v>3877.9497023384974</c:v>
                </c:pt>
                <c:pt idx="19">
                  <c:v>3612.2625641131908</c:v>
                </c:pt>
                <c:pt idx="20">
                  <c:v>3569.4327698390462</c:v>
                </c:pt>
                <c:pt idx="21">
                  <c:v>3902.7486282801287</c:v>
                </c:pt>
                <c:pt idx="22">
                  <c:v>3773.3899387063461</c:v>
                </c:pt>
                <c:pt idx="23">
                  <c:v>3699.2754938518106</c:v>
                </c:pt>
                <c:pt idx="24">
                  <c:v>3700.7800077300403</c:v>
                </c:pt>
                <c:pt idx="25">
                  <c:v>3288.6608894914266</c:v>
                </c:pt>
                <c:pt idx="26">
                  <c:v>3452.5995391513752</c:v>
                </c:pt>
                <c:pt idx="27">
                  <c:v>3582.9317597357272</c:v>
                </c:pt>
                <c:pt idx="28">
                  <c:v>3607.9086785935642</c:v>
                </c:pt>
                <c:pt idx="29">
                  <c:v>3690.2999974071099</c:v>
                </c:pt>
                <c:pt idx="30">
                  <c:v>3730.7023296928887</c:v>
                </c:pt>
                <c:pt idx="31">
                  <c:v>3675.909797822706</c:v>
                </c:pt>
                <c:pt idx="32">
                  <c:v>3597.9142254511357</c:v>
                </c:pt>
                <c:pt idx="33">
                  <c:v>3504.2969317262387</c:v>
                </c:pt>
                <c:pt idx="34">
                  <c:v>3543.0093167621362</c:v>
                </c:pt>
                <c:pt idx="35">
                  <c:v>3653.0426460633503</c:v>
                </c:pt>
                <c:pt idx="36">
                  <c:v>3525.0900311120977</c:v>
                </c:pt>
                <c:pt idx="37">
                  <c:v>3587.0184515960182</c:v>
                </c:pt>
                <c:pt idx="38">
                  <c:v>3468.4550722231106</c:v>
                </c:pt>
                <c:pt idx="39">
                  <c:v>3492.0895751496637</c:v>
                </c:pt>
                <c:pt idx="40">
                  <c:v>3434.9730983909371</c:v>
                </c:pt>
                <c:pt idx="41">
                  <c:v>3317.556906119059</c:v>
                </c:pt>
                <c:pt idx="42">
                  <c:v>3247.4602020771172</c:v>
                </c:pt>
                <c:pt idx="43">
                  <c:v>3359.2948008292897</c:v>
                </c:pt>
                <c:pt idx="44">
                  <c:v>3391.9436214467837</c:v>
                </c:pt>
                <c:pt idx="45">
                  <c:v>3380.3769050145061</c:v>
                </c:pt>
                <c:pt idx="46">
                  <c:v>3408.7689535047607</c:v>
                </c:pt>
                <c:pt idx="47">
                  <c:v>3469.7719792722201</c:v>
                </c:pt>
                <c:pt idx="48">
                  <c:v>3408.4077586857529</c:v>
                </c:pt>
                <c:pt idx="49">
                  <c:v>3248.0602803256384</c:v>
                </c:pt>
                <c:pt idx="50">
                  <c:v>3508.383403855787</c:v>
                </c:pt>
                <c:pt idx="51">
                  <c:v>3459.1387925593062</c:v>
                </c:pt>
                <c:pt idx="52">
                  <c:v>3448.4284625273913</c:v>
                </c:pt>
                <c:pt idx="53">
                  <c:v>3440.3479957173208</c:v>
                </c:pt>
                <c:pt idx="54">
                  <c:v>3451.8991402700399</c:v>
                </c:pt>
                <c:pt idx="55">
                  <c:v>3402.3842634630987</c:v>
                </c:pt>
                <c:pt idx="56">
                  <c:v>3579.5058895555894</c:v>
                </c:pt>
                <c:pt idx="57">
                  <c:v>3292.9323338201616</c:v>
                </c:pt>
                <c:pt idx="58">
                  <c:v>3300.5730338475419</c:v>
                </c:pt>
                <c:pt idx="59">
                  <c:v>3375.4127319129711</c:v>
                </c:pt>
                <c:pt idx="60">
                  <c:v>3494.6716948090066</c:v>
                </c:pt>
                <c:pt idx="61">
                  <c:v>3496.1244550986289</c:v>
                </c:pt>
                <c:pt idx="62">
                  <c:v>3546.9608589060781</c:v>
                </c:pt>
                <c:pt idx="63">
                  <c:v>3611.6977763632622</c:v>
                </c:pt>
                <c:pt idx="64">
                  <c:v>3471.2781580584942</c:v>
                </c:pt>
                <c:pt idx="65">
                  <c:v>3603.1879883286092</c:v>
                </c:pt>
                <c:pt idx="66">
                  <c:v>3620.8273418880412</c:v>
                </c:pt>
                <c:pt idx="67">
                  <c:v>3378.0127039258764</c:v>
                </c:pt>
                <c:pt idx="68">
                  <c:v>3445.5522915894262</c:v>
                </c:pt>
                <c:pt idx="69">
                  <c:v>3552.6940171029601</c:v>
                </c:pt>
                <c:pt idx="70">
                  <c:v>3667.3156723598772</c:v>
                </c:pt>
                <c:pt idx="71">
                  <c:v>3790.3662060474066</c:v>
                </c:pt>
                <c:pt idx="72">
                  <c:v>3666.9004260076817</c:v>
                </c:pt>
                <c:pt idx="73">
                  <c:v>3942.4987791534245</c:v>
                </c:pt>
                <c:pt idx="74">
                  <c:v>3927.3572138000386</c:v>
                </c:pt>
                <c:pt idx="75">
                  <c:v>4040.2007268459702</c:v>
                </c:pt>
                <c:pt idx="76">
                  <c:v>3839.1256343234468</c:v>
                </c:pt>
                <c:pt idx="77">
                  <c:v>3733.7552833259037</c:v>
                </c:pt>
                <c:pt idx="78">
                  <c:v>3654.5766943635317</c:v>
                </c:pt>
                <c:pt idx="79">
                  <c:v>3732.2336592621236</c:v>
                </c:pt>
                <c:pt idx="80">
                  <c:v>3761.9229219820063</c:v>
                </c:pt>
                <c:pt idx="81">
                  <c:v>3693.7808547935497</c:v>
                </c:pt>
                <c:pt idx="82">
                  <c:v>3804.3735065911465</c:v>
                </c:pt>
                <c:pt idx="83">
                  <c:v>3544.421182596569</c:v>
                </c:pt>
                <c:pt idx="84">
                  <c:v>3499.4415297788141</c:v>
                </c:pt>
                <c:pt idx="85">
                  <c:v>3521.8782757853946</c:v>
                </c:pt>
                <c:pt idx="86">
                  <c:v>3546.5217139883275</c:v>
                </c:pt>
                <c:pt idx="87">
                  <c:v>3563.0406091103637</c:v>
                </c:pt>
                <c:pt idx="88">
                  <c:v>3553.238609762378</c:v>
                </c:pt>
                <c:pt idx="89">
                  <c:v>3543.2463396432663</c:v>
                </c:pt>
                <c:pt idx="90">
                  <c:v>3560.5346738741828</c:v>
                </c:pt>
                <c:pt idx="91">
                  <c:v>3583.0185951770814</c:v>
                </c:pt>
                <c:pt idx="92">
                  <c:v>3445.0942563056578</c:v>
                </c:pt>
                <c:pt idx="93">
                  <c:v>3499.4336354820152</c:v>
                </c:pt>
                <c:pt idx="94">
                  <c:v>3566.7353449771122</c:v>
                </c:pt>
                <c:pt idx="95">
                  <c:v>3557.5234969573612</c:v>
                </c:pt>
                <c:pt idx="96">
                  <c:v>3578.4349279429862</c:v>
                </c:pt>
                <c:pt idx="97">
                  <c:v>3541.8487032685102</c:v>
                </c:pt>
                <c:pt idx="98">
                  <c:v>3460.016397061142</c:v>
                </c:pt>
                <c:pt idx="99">
                  <c:v>3691.2561333350932</c:v>
                </c:pt>
                <c:pt idx="100">
                  <c:v>3551.4655598691202</c:v>
                </c:pt>
                <c:pt idx="101">
                  <c:v>3767.1716309074955</c:v>
                </c:pt>
                <c:pt idx="102">
                  <c:v>3727.8012004675802</c:v>
                </c:pt>
                <c:pt idx="103">
                  <c:v>3654.0711732548439</c:v>
                </c:pt>
                <c:pt idx="104">
                  <c:v>3679.3328251097487</c:v>
                </c:pt>
                <c:pt idx="105">
                  <c:v>3602.6410122214611</c:v>
                </c:pt>
                <c:pt idx="106">
                  <c:v>3612.8008157537147</c:v>
                </c:pt>
                <c:pt idx="107">
                  <c:v>3910.4492134710022</c:v>
                </c:pt>
                <c:pt idx="108">
                  <c:v>3863.8989004188597</c:v>
                </c:pt>
                <c:pt idx="109">
                  <c:v>3872.7812346018541</c:v>
                </c:pt>
                <c:pt idx="110">
                  <c:v>3758.4391718405263</c:v>
                </c:pt>
                <c:pt idx="111">
                  <c:v>3826.205628461933</c:v>
                </c:pt>
                <c:pt idx="112">
                  <c:v>3604.6536260552675</c:v>
                </c:pt>
                <c:pt idx="113">
                  <c:v>3774.7235911812627</c:v>
                </c:pt>
                <c:pt idx="114">
                  <c:v>3768.0060478328601</c:v>
                </c:pt>
                <c:pt idx="115">
                  <c:v>3834.6741857878237</c:v>
                </c:pt>
                <c:pt idx="116">
                  <c:v>3701.2776652539687</c:v>
                </c:pt>
                <c:pt idx="117">
                  <c:v>3701.0117115685875</c:v>
                </c:pt>
                <c:pt idx="118">
                  <c:v>3698.4542589435464</c:v>
                </c:pt>
                <c:pt idx="119">
                  <c:v>3699.8263597154541</c:v>
                </c:pt>
                <c:pt idx="120">
                  <c:v>3636.0790261735369</c:v>
                </c:pt>
                <c:pt idx="121">
                  <c:v>3585.510797722935</c:v>
                </c:pt>
                <c:pt idx="122">
                  <c:v>3740.0815492103429</c:v>
                </c:pt>
                <c:pt idx="123">
                  <c:v>3691.4989094041307</c:v>
                </c:pt>
                <c:pt idx="124">
                  <c:v>3553.1126475351321</c:v>
                </c:pt>
                <c:pt idx="125">
                  <c:v>3763.5256230358636</c:v>
                </c:pt>
                <c:pt idx="126">
                  <c:v>3770.5501715771729</c:v>
                </c:pt>
                <c:pt idx="127">
                  <c:v>3721.9970634377892</c:v>
                </c:pt>
              </c:numCache>
            </c:numRef>
          </c:yVal>
          <c:smooth val="0"/>
        </c:ser>
        <c:dLbls>
          <c:showLegendKey val="0"/>
          <c:showVal val="0"/>
          <c:showCatName val="0"/>
          <c:showSerName val="0"/>
          <c:showPercent val="0"/>
          <c:showBubbleSize val="0"/>
        </c:dLbls>
        <c:axId val="149227392"/>
        <c:axId val="149233664"/>
      </c:scatterChart>
      <c:valAx>
        <c:axId val="149227392"/>
        <c:scaling>
          <c:orientation val="minMax"/>
        </c:scaling>
        <c:delete val="0"/>
        <c:axPos val="b"/>
        <c:title>
          <c:tx>
            <c:rich>
              <a:bodyPr/>
              <a:lstStyle/>
              <a:p>
                <a:pPr>
                  <a:defRPr/>
                </a:pPr>
                <a:r>
                  <a:rPr lang="en-US" dirty="0"/>
                  <a:t>daily s(LS</a:t>
                </a:r>
                <a:r>
                  <a:rPr lang="en-US" dirty="0" smtClean="0"/>
                  <a:t>) clinker</a:t>
                </a:r>
                <a:endParaRPr lang="en-US" dirty="0"/>
              </a:p>
            </c:rich>
          </c:tx>
          <c:layout/>
          <c:overlay val="0"/>
        </c:title>
        <c:numFmt formatCode="0.00" sourceLinked="1"/>
        <c:majorTickMark val="out"/>
        <c:minorTickMark val="none"/>
        <c:tickLblPos val="nextTo"/>
        <c:crossAx val="149233664"/>
        <c:crosses val="autoZero"/>
        <c:crossBetween val="midCat"/>
      </c:valAx>
      <c:valAx>
        <c:axId val="149233664"/>
        <c:scaling>
          <c:orientation val="minMax"/>
          <c:max val="4200"/>
          <c:min val="3000"/>
        </c:scaling>
        <c:delete val="0"/>
        <c:axPos val="l"/>
        <c:majorGridlines/>
        <c:title>
          <c:tx>
            <c:rich>
              <a:bodyPr rot="-5400000" vert="horz"/>
              <a:lstStyle/>
              <a:p>
                <a:pPr>
                  <a:defRPr/>
                </a:pPr>
                <a:r>
                  <a:rPr lang="en-US"/>
                  <a:t>Spec heat cons [MJ/t]</a:t>
                </a:r>
              </a:p>
            </c:rich>
          </c:tx>
          <c:layout/>
          <c:overlay val="0"/>
        </c:title>
        <c:numFmt formatCode="0" sourceLinked="0"/>
        <c:majorTickMark val="out"/>
        <c:minorTickMark val="none"/>
        <c:tickLblPos val="nextTo"/>
        <c:crossAx val="149227392"/>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image" Target="../media/image66.wmf"/><Relationship Id="rId3" Type="http://schemas.openxmlformats.org/officeDocument/2006/relationships/image" Target="../media/image56.wmf"/><Relationship Id="rId7" Type="http://schemas.openxmlformats.org/officeDocument/2006/relationships/image" Target="../media/image60.wmf"/><Relationship Id="rId12" Type="http://schemas.openxmlformats.org/officeDocument/2006/relationships/image" Target="../media/image65.wmf"/><Relationship Id="rId17" Type="http://schemas.openxmlformats.org/officeDocument/2006/relationships/image" Target="../media/image70.emf"/><Relationship Id="rId2" Type="http://schemas.openxmlformats.org/officeDocument/2006/relationships/image" Target="../media/image55.wmf"/><Relationship Id="rId16" Type="http://schemas.openxmlformats.org/officeDocument/2006/relationships/image" Target="../media/image69.wmf"/><Relationship Id="rId1" Type="http://schemas.openxmlformats.org/officeDocument/2006/relationships/image" Target="../media/image54.wmf"/><Relationship Id="rId6" Type="http://schemas.openxmlformats.org/officeDocument/2006/relationships/image" Target="../media/image59.wmf"/><Relationship Id="rId11" Type="http://schemas.openxmlformats.org/officeDocument/2006/relationships/image" Target="../media/image64.wmf"/><Relationship Id="rId5" Type="http://schemas.openxmlformats.org/officeDocument/2006/relationships/image" Target="../media/image58.emf"/><Relationship Id="rId15" Type="http://schemas.openxmlformats.org/officeDocument/2006/relationships/image" Target="../media/image68.wmf"/><Relationship Id="rId10" Type="http://schemas.openxmlformats.org/officeDocument/2006/relationships/image" Target="../media/image63.emf"/><Relationship Id="rId4" Type="http://schemas.openxmlformats.org/officeDocument/2006/relationships/image" Target="../media/image57.wmf"/><Relationship Id="rId9" Type="http://schemas.openxmlformats.org/officeDocument/2006/relationships/image" Target="../media/image62.wmf"/><Relationship Id="rId14"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CE82B7CB-E3B7-4839-805C-6BB3EF6D22D1}" type="datetimeFigureOut">
              <a:rPr lang="de-DE"/>
              <a:pPr>
                <a:defRPr/>
              </a:pPr>
              <a:t>22.04.2016</a:t>
            </a:fld>
            <a:endParaRPr lang="de-D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230C3FA-2D74-4C28-92B5-0B37F9D4D069}" type="slidenum">
              <a:rPr lang="de-DE"/>
              <a:pPr>
                <a:defRPr/>
              </a:pPr>
              <a:t>‹#›</a:t>
            </a:fld>
            <a:endParaRPr lang="de-DE"/>
          </a:p>
        </p:txBody>
      </p:sp>
    </p:spTree>
    <p:extLst>
      <p:ext uri="{BB962C8B-B14F-4D97-AF65-F5344CB8AC3E}">
        <p14:creationId xmlns:p14="http://schemas.microsoft.com/office/powerpoint/2010/main" val="3078779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00ECC53B-29DC-43B6-97C4-ED27A07EFD84}" type="datetimeFigureOut">
              <a:rPr lang="de-DE"/>
              <a:pPr>
                <a:defRPr/>
              </a:pPr>
              <a:t>22.04.2016</a:t>
            </a:fld>
            <a:endParaRPr lang="de-DE"/>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es Placeholder 4"/>
          <p:cNvSpPr>
            <a:spLocks noGrp="1"/>
          </p:cNvSpPr>
          <p:nvPr>
            <p:ph type="body" sz="quarter" idx="3"/>
          </p:nvPr>
        </p:nvSpPr>
        <p:spPr>
          <a:xfrm>
            <a:off x="873125" y="4343400"/>
            <a:ext cx="5111750" cy="4297363"/>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de-DE"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F7CE622C-D639-4BB2-9A2B-9EB1A6FE4CA3}" type="slidenum">
              <a:rPr lang="de-DE"/>
              <a:pPr>
                <a:defRPr/>
              </a:pPr>
              <a:t>‹#›</a:t>
            </a:fld>
            <a:endParaRPr lang="de-DE"/>
          </a:p>
        </p:txBody>
      </p:sp>
    </p:spTree>
    <p:extLst>
      <p:ext uri="{BB962C8B-B14F-4D97-AF65-F5344CB8AC3E}">
        <p14:creationId xmlns:p14="http://schemas.microsoft.com/office/powerpoint/2010/main" val="1658459264"/>
      </p:ext>
    </p:extLst>
  </p:cSld>
  <p:clrMap bg1="lt1" tx1="dk1" bg2="lt2" tx2="dk2" accent1="accent1" accent2="accent2" accent3="accent3" accent4="accent4" accent5="accent5" accent6="accent6" hlink="hlink" folHlink="folHlink"/>
  <p:notesStyle>
    <a:lvl1pPr marL="176213"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1pPr>
    <a:lvl2pPr marL="360363"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2pPr>
    <a:lvl3pPr marL="538163" indent="-17780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3pPr>
    <a:lvl4pPr marL="714375"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4pPr>
    <a:lvl5pPr marL="898525"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5" name="Band"/>
          <p:cNvSpPr/>
          <p:nvPr userDrawn="1">
            <p:custDataLst>
              <p:tags r:id="rId1"/>
            </p:custDataLst>
          </p:nvPr>
        </p:nvSpPr>
        <p:spPr>
          <a:xfrm>
            <a:off x="0" y="0"/>
            <a:ext cx="9906000" cy="3429000"/>
          </a:xfrm>
          <a:prstGeom prst="rect">
            <a:avLst/>
          </a:prstGeom>
          <a:solidFill>
            <a:srgbClr val="D9D9D9"/>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6" name="Status" hidden="1"/>
          <p:cNvSpPr txBox="1">
            <a:spLocks/>
          </p:cNvSpPr>
          <p:nvPr userDrawn="1">
            <p:custDataLst>
              <p:tags r:id="rId2"/>
            </p:custDataLst>
          </p:nvPr>
        </p:nvSpPr>
        <p:spPr>
          <a:xfrm rot="16200000">
            <a:off x="8901907" y="4196556"/>
            <a:ext cx="1500188"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7" name="Picture 3"/>
          <p:cNvPicPr>
            <a:picLocks noChangeAspect="1"/>
          </p:cNvPicPr>
          <p:nvPr userDrawn="1">
            <p:custDataLst>
              <p:tags r:id="rId3"/>
            </p:custDataLst>
          </p:nvPr>
        </p:nvPicPr>
        <p:blipFill>
          <a:blip r:embed="rId5"/>
          <a:srcRect/>
          <a:stretch>
            <a:fillRect/>
          </a:stretch>
        </p:blipFill>
        <p:spPr bwMode="auto">
          <a:xfrm>
            <a:off x="7920038" y="5530850"/>
            <a:ext cx="1589087" cy="1000125"/>
          </a:xfrm>
          <a:prstGeom prst="rect">
            <a:avLst/>
          </a:prstGeom>
          <a:noFill/>
          <a:ln w="9525">
            <a:noFill/>
            <a:miter lim="800000"/>
            <a:headEnd/>
            <a:tailEnd/>
          </a:ln>
        </p:spPr>
      </p:pic>
      <p:sp>
        <p:nvSpPr>
          <p:cNvPr id="2" name="Title 1"/>
          <p:cNvSpPr>
            <a:spLocks noGrp="1"/>
          </p:cNvSpPr>
          <p:nvPr>
            <p:ph type="ctrTitle"/>
          </p:nvPr>
        </p:nvSpPr>
        <p:spPr>
          <a:xfrm>
            <a:off x="452439" y="3700078"/>
            <a:ext cx="8929686" cy="1133078"/>
          </a:xfrm>
        </p:spPr>
        <p:txBody>
          <a:bodyPr anchor="t"/>
          <a:lstStyle>
            <a:lvl1pPr>
              <a:defRPr sz="36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2438" y="4879208"/>
            <a:ext cx="6696805" cy="1538124"/>
          </a:xfrm>
        </p:spPr>
        <p:txBody>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Picture Placeholder 8"/>
          <p:cNvSpPr>
            <a:spLocks noGrp="1"/>
          </p:cNvSpPr>
          <p:nvPr>
            <p:ph type="pic" sz="quarter" idx="14"/>
          </p:nvPr>
        </p:nvSpPr>
        <p:spPr>
          <a:xfrm>
            <a:off x="0" y="0"/>
            <a:ext cx="9906000" cy="3429000"/>
          </a:xfrm>
          <a:noFill/>
        </p:spPr>
        <p:txBody>
          <a:bodyPr bIns="540000" rtlCol="0" anchor="ctr">
            <a:noAutofit/>
          </a:bodyPr>
          <a:lstStyle>
            <a:lvl1pPr marL="0" indent="0" algn="ctr">
              <a:buNone/>
              <a:defRPr/>
            </a:lvl1pPr>
          </a:lstStyle>
          <a:p>
            <a:pPr lvl="0"/>
            <a:r>
              <a:rPr lang="en-US" noProof="0" smtClean="0"/>
              <a:t>Click icon to add picture</a:t>
            </a:r>
            <a:endParaRPr lang="de-DE" noProof="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2" name="Hider"/>
          <p:cNvSpPr/>
          <p:nvPr userDrawn="1"/>
        </p:nvSpPr>
        <p:spPr bwMode="white">
          <a:xfrm>
            <a:off x="452438" y="1089025"/>
            <a:ext cx="8996362" cy="13017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3" name="Footer Placeholder 2"/>
          <p:cNvSpPr>
            <a:spLocks noGrp="1"/>
          </p:cNvSpPr>
          <p:nvPr>
            <p:ph type="ftr" sz="quarter" idx="10"/>
          </p:nvPr>
        </p:nvSpPr>
        <p:spPr/>
        <p:txBody>
          <a:bodyPr/>
          <a:lstStyle>
            <a:lvl1pPr>
              <a:defRPr/>
            </a:lvl1pPr>
          </a:lstStyle>
          <a:p>
            <a:r>
              <a:rPr lang="en-US" smtClean="0"/>
              <a:t>Materials Uniformity and QC, 2016-04-19   © 2015 LafargeHolcim</a:t>
            </a:r>
            <a:endParaRPr lang="en-US"/>
          </a:p>
        </p:txBody>
      </p:sp>
      <p:sp>
        <p:nvSpPr>
          <p:cNvPr id="4" name="Slide Number Placeholder 3"/>
          <p:cNvSpPr>
            <a:spLocks noGrp="1"/>
          </p:cNvSpPr>
          <p:nvPr>
            <p:ph type="sldNum" sz="quarter" idx="11"/>
          </p:nvPr>
        </p:nvSpPr>
        <p:spPr/>
        <p:txBody>
          <a:bodyPr/>
          <a:lstStyle>
            <a:lvl1pPr>
              <a:defRPr/>
            </a:lvl1pPr>
          </a:lstStyle>
          <a:p>
            <a:pPr>
              <a:defRPr/>
            </a:pPr>
            <a:fld id="{34664F98-91C3-422A-A6A2-AF34B35F4979}"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2" descr="D:\Users\sihuber1\Downloads\LH_Logo_sRGB.jpg"/>
          <p:cNvPicPr>
            <a:picLocks noChangeAspect="1" noChangeArrowheads="1"/>
          </p:cNvPicPr>
          <p:nvPr userDrawn="1"/>
        </p:nvPicPr>
        <p:blipFill>
          <a:blip r:embed="rId2"/>
          <a:srcRect/>
          <a:stretch>
            <a:fillRect/>
          </a:stretch>
        </p:blipFill>
        <p:spPr bwMode="auto">
          <a:xfrm>
            <a:off x="2297113" y="1690688"/>
            <a:ext cx="5311775" cy="3240087"/>
          </a:xfrm>
          <a:prstGeom prst="rect">
            <a:avLst/>
          </a:prstGeom>
          <a:noFill/>
          <a:ln w="9525">
            <a:noFill/>
            <a:miter lim="800000"/>
            <a:headEnd/>
            <a:tailEnd/>
          </a:ln>
        </p:spPr>
      </p:pic>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r>
              <a:rPr lang="en-US" smtClean="0"/>
              <a:t>Materials Uniformity and QC, 2016-04-19   © 2015 LafargeHolcim</a:t>
            </a:r>
            <a:endParaRPr lang="en-US"/>
          </a:p>
        </p:txBody>
      </p:sp>
      <p:sp>
        <p:nvSpPr>
          <p:cNvPr id="3" name="Slide Number Placeholder 5"/>
          <p:cNvSpPr>
            <a:spLocks noGrp="1"/>
          </p:cNvSpPr>
          <p:nvPr>
            <p:ph type="sldNum" sz="quarter" idx="11"/>
          </p:nvPr>
        </p:nvSpPr>
        <p:spPr/>
        <p:txBody>
          <a:bodyPr/>
          <a:lstStyle>
            <a:lvl1pPr>
              <a:defRPr/>
            </a:lvl1pPr>
          </a:lstStyle>
          <a:p>
            <a:pPr>
              <a:defRPr/>
            </a:pPr>
            <a:fld id="{5B28B681-6991-47B9-9D29-85A5901ECA23}"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8858250"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r>
              <a:rPr lang="en-US" smtClean="0"/>
              <a:t>Materials Uniformity and QC, 2016-04-19   © 2015 LafargeHolcim</a:t>
            </a:r>
            <a:endParaRPr lang="en-US"/>
          </a:p>
        </p:txBody>
      </p:sp>
      <p:sp>
        <p:nvSpPr>
          <p:cNvPr id="5" name="Slide Number Placeholder 5"/>
          <p:cNvSpPr>
            <a:spLocks noGrp="1"/>
          </p:cNvSpPr>
          <p:nvPr>
            <p:ph type="sldNum" sz="quarter" idx="11"/>
          </p:nvPr>
        </p:nvSpPr>
        <p:spPr/>
        <p:txBody>
          <a:bodyPr/>
          <a:lstStyle>
            <a:lvl1pPr>
              <a:defRPr/>
            </a:lvl1pPr>
          </a:lstStyle>
          <a:p>
            <a:pPr>
              <a:defRPr/>
            </a:pPr>
            <a:fld id="{D41C520C-7FD2-43C1-8BDE-4EB7F94082E5}" type="slidenum">
              <a:rPr lang="en-US"/>
              <a:pPr>
                <a:defRPr/>
              </a:pPr>
              <a:t>‹#›</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4" name="LineHider"/>
          <p:cNvSpPr/>
          <p:nvPr userDrawn="1">
            <p:custDataLst>
              <p:tags r:id="rId1"/>
            </p:custDataLst>
          </p:nvPr>
        </p:nvSpPr>
        <p:spPr bwMode="white">
          <a:xfrm>
            <a:off x="468313" y="1112838"/>
            <a:ext cx="8948737" cy="841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bg1"/>
              </a:solidFill>
              <a:cs typeface="Arial" pitchFamily="34" charset="0"/>
            </a:endParaRPr>
          </a:p>
        </p:txBody>
      </p:sp>
      <p:sp>
        <p:nvSpPr>
          <p:cNvPr id="5" name="Status" hidden="1"/>
          <p:cNvSpPr txBox="1">
            <a:spLocks/>
          </p:cNvSpPr>
          <p:nvPr userDrawn="1">
            <p:custDataLst>
              <p:tags r:id="rId2"/>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sp>
        <p:nvSpPr>
          <p:cNvPr id="6" name="Classification"/>
          <p:cNvSpPr>
            <a:spLocks/>
          </p:cNvSpPr>
          <p:nvPr userDrawn="1">
            <p:custDataLst>
              <p:tags r:id="rId3"/>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rtlCol="0">
            <a:noAutofit/>
          </a:bodyPr>
          <a:lstStyle>
            <a:lvl1pPr marL="0" indent="0" algn="ctr">
              <a:buFontTx/>
              <a:buNone/>
              <a:defRPr sz="1800">
                <a:solidFill>
                  <a:srgbClr val="969696"/>
                </a:solidFill>
                <a:latin typeface="Arial" pitchFamily="34" charset="0"/>
                <a:cs typeface="Arial" pitchFamily="34" charset="0"/>
              </a:defRPr>
            </a:lvl1pPr>
          </a:lstStyle>
          <a:p>
            <a:pPr lvl="0"/>
            <a:r>
              <a:rPr lang="en-US" noProof="0" smtClean="0"/>
              <a:t>Click icon to add picture</a:t>
            </a:r>
            <a:endParaRPr lang="en-US" noProof="0" dirty="0"/>
          </a:p>
        </p:txBody>
      </p:sp>
      <p:sp>
        <p:nvSpPr>
          <p:cNvPr id="3" name="Title 2"/>
          <p:cNvSpPr>
            <a:spLocks noGrp="1"/>
          </p:cNvSpPr>
          <p:nvPr>
            <p:ph type="title"/>
          </p:nvPr>
        </p:nvSpPr>
        <p:spPr>
          <a:xfrm>
            <a:off x="560388" y="1943998"/>
            <a:ext cx="8785225" cy="1052954"/>
          </a:xfrm>
        </p:spPr>
        <p:txBody>
          <a:bodyPr anchor="t"/>
          <a:lstStyle>
            <a:lvl1pPr>
              <a:lnSpc>
                <a:spcPct val="100000"/>
              </a:lnSpc>
              <a:defRPr sz="3400"/>
            </a:lvl1pPr>
          </a:lstStyle>
          <a:p>
            <a:r>
              <a:rPr lang="de-DE" dirty="0" smtClean="0"/>
              <a:t>Titelmasterformat durch Klicken bearbeiten</a:t>
            </a:r>
            <a:endParaRPr lang="en-US" dirty="0"/>
          </a:p>
        </p:txBody>
      </p:sp>
      <p:sp>
        <p:nvSpPr>
          <p:cNvPr id="7" name="Footer Placeholder 1"/>
          <p:cNvSpPr>
            <a:spLocks noGrp="1"/>
          </p:cNvSpPr>
          <p:nvPr>
            <p:ph type="ftr" sz="quarter" idx="14"/>
          </p:nvPr>
        </p:nvSpPr>
        <p:spPr/>
        <p:txBody>
          <a:bodyPr/>
          <a:lstStyle>
            <a:lvl1pPr>
              <a:defRPr/>
            </a:lvl1pPr>
          </a:lstStyle>
          <a:p>
            <a:r>
              <a:rPr lang="en-US" smtClean="0"/>
              <a:t>Materials Uniformity and QC, 2016-04-19   © 2015 LafargeHolcim</a:t>
            </a:r>
            <a:endParaRPr lang="en-US"/>
          </a:p>
        </p:txBody>
      </p:sp>
      <p:sp>
        <p:nvSpPr>
          <p:cNvPr id="8" name="Slide Number Placeholder 3"/>
          <p:cNvSpPr>
            <a:spLocks noGrp="1"/>
          </p:cNvSpPr>
          <p:nvPr>
            <p:ph type="sldNum" sz="quarter" idx="15"/>
          </p:nvPr>
        </p:nvSpPr>
        <p:spPr/>
        <p:txBody>
          <a:bodyPr/>
          <a:lstStyle>
            <a:lvl1pPr>
              <a:defRPr/>
            </a:lvl1pPr>
          </a:lstStyle>
          <a:p>
            <a:pPr>
              <a:defRPr/>
            </a:pPr>
            <a:fld id="{6060FB29-0EEA-433B-9CD7-99D60A4D5C81}"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s" preserve="1" userDrawn="1">
  <p:cSld name="Title and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1448780"/>
            <a:ext cx="4321175"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5"/>
          </p:nvPr>
        </p:nvSpPr>
        <p:spPr/>
        <p:txBody>
          <a:bodyPr/>
          <a:lstStyle>
            <a:lvl1pPr>
              <a:defRPr/>
            </a:lvl1pPr>
          </a:lstStyle>
          <a:p>
            <a:r>
              <a:rPr lang="en-US" smtClean="0"/>
              <a:t>Materials Uniformity and QC, 2016-04-19   © 2015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B9A260EC-D8E2-4F44-B096-25C5F61644C7}" type="slidenum">
              <a:rPr lang="en-US"/>
              <a:pPr>
                <a:defRPr/>
              </a:pPr>
              <a:t>‹#›</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and Picture" preserve="1" userDrawn="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4"/>
          </p:nvPr>
        </p:nvSpPr>
        <p:spPr>
          <a:xfrm>
            <a:off x="5060950" y="1448780"/>
            <a:ext cx="4321175" cy="4734053"/>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5" name="Footer Placeholder 4"/>
          <p:cNvSpPr>
            <a:spLocks noGrp="1"/>
          </p:cNvSpPr>
          <p:nvPr>
            <p:ph type="ftr" sz="quarter" idx="15"/>
          </p:nvPr>
        </p:nvSpPr>
        <p:spPr/>
        <p:txBody>
          <a:bodyPr/>
          <a:lstStyle>
            <a:lvl1pPr>
              <a:defRPr/>
            </a:lvl1pPr>
          </a:lstStyle>
          <a:p>
            <a:r>
              <a:rPr lang="en-US" smtClean="0"/>
              <a:t>Materials Uniformity and QC, 2016-04-19   © 2015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0565A9B9-F746-417C-ACE5-885571F2B84C}"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s and Picture" preserve="1" userDrawn="1">
  <p:cSld name="Title, 2 Contents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4509" y="1448780"/>
            <a:ext cx="4320542" cy="473261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4077072"/>
            <a:ext cx="4321175" cy="2105679"/>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8"/>
          <p:cNvSpPr>
            <a:spLocks noGrp="1"/>
          </p:cNvSpPr>
          <p:nvPr>
            <p:ph type="pic" sz="quarter" idx="15"/>
          </p:nvPr>
        </p:nvSpPr>
        <p:spPr>
          <a:xfrm>
            <a:off x="5060950" y="1448780"/>
            <a:ext cx="4321175" cy="2376264"/>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6" name="Footer Placeholder 4"/>
          <p:cNvSpPr>
            <a:spLocks noGrp="1"/>
          </p:cNvSpPr>
          <p:nvPr>
            <p:ph type="ftr" sz="quarter" idx="16"/>
          </p:nvPr>
        </p:nvSpPr>
        <p:spPr/>
        <p:txBody>
          <a:bodyPr/>
          <a:lstStyle>
            <a:lvl1pPr>
              <a:defRPr/>
            </a:lvl1pPr>
          </a:lstStyle>
          <a:p>
            <a:r>
              <a:rPr lang="en-US" smtClean="0"/>
              <a:t>Materials Uniformity and QC, 2016-04-19   © 2015 LafargeHolcim</a:t>
            </a:r>
            <a:endParaRPr lang="en-US"/>
          </a:p>
        </p:txBody>
      </p:sp>
      <p:sp>
        <p:nvSpPr>
          <p:cNvPr id="7" name="Slide Number Placeholder 5"/>
          <p:cNvSpPr>
            <a:spLocks noGrp="1"/>
          </p:cNvSpPr>
          <p:nvPr>
            <p:ph type="sldNum" sz="quarter" idx="17"/>
          </p:nvPr>
        </p:nvSpPr>
        <p:spPr/>
        <p:txBody>
          <a:bodyPr/>
          <a:lstStyle>
            <a:lvl1pPr>
              <a:defRPr/>
            </a:lvl1pPr>
          </a:lstStyle>
          <a:p>
            <a:pPr>
              <a:defRPr/>
            </a:pPr>
            <a:fld id="{81FCABFA-E99D-4E45-B721-4F00F2054EA6}" type="slidenum">
              <a:rPr lang="en-US"/>
              <a:pPr>
                <a:defRPr/>
              </a:pPr>
              <a:t>‹#›</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preserve="1" userDrawn="1">
  <p:cSld name="Big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Picture Placeholder 8"/>
          <p:cNvSpPr>
            <a:spLocks noGrp="1"/>
          </p:cNvSpPr>
          <p:nvPr>
            <p:ph type="pic" sz="quarter" idx="14"/>
          </p:nvPr>
        </p:nvSpPr>
        <p:spPr>
          <a:xfrm>
            <a:off x="523875" y="1268413"/>
            <a:ext cx="8858250" cy="4912979"/>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4" name="Footer Placeholder 4"/>
          <p:cNvSpPr>
            <a:spLocks noGrp="1"/>
          </p:cNvSpPr>
          <p:nvPr>
            <p:ph type="ftr" sz="quarter" idx="15"/>
          </p:nvPr>
        </p:nvSpPr>
        <p:spPr/>
        <p:txBody>
          <a:bodyPr/>
          <a:lstStyle>
            <a:lvl1pPr>
              <a:defRPr/>
            </a:lvl1pPr>
          </a:lstStyle>
          <a:p>
            <a:r>
              <a:rPr lang="en-US" smtClean="0"/>
              <a:t>Materials Uniformity and QC, 2016-04-19   © 2015 LafargeHolcim</a:t>
            </a:r>
            <a:endParaRPr lang="en-US"/>
          </a:p>
        </p:txBody>
      </p:sp>
      <p:sp>
        <p:nvSpPr>
          <p:cNvPr id="5" name="Slide Number Placeholder 5"/>
          <p:cNvSpPr>
            <a:spLocks noGrp="1"/>
          </p:cNvSpPr>
          <p:nvPr>
            <p:ph type="sldNum" sz="quarter" idx="16"/>
          </p:nvPr>
        </p:nvSpPr>
        <p:spPr/>
        <p:txBody>
          <a:bodyPr/>
          <a:lstStyle>
            <a:lvl1pPr>
              <a:defRPr/>
            </a:lvl1pPr>
          </a:lstStyle>
          <a:p>
            <a:pPr>
              <a:defRPr/>
            </a:pPr>
            <a:fld id="{CDE16874-0CB6-40B5-A55E-118739E4A1F5}" type="slidenum">
              <a:rPr lang="en-US"/>
              <a:pPr>
                <a:defRPr/>
              </a:pPr>
              <a:t>‹#›</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Materials Uniformity and QC, 2016-04-19   © 2015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B86433EA-EF0C-4E85-A6FA-FB5875BBA611}"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Materials Uniformity and QC, 2016-04-19   © 2015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26562F9F-82BA-4F06-98F1-20D7AD8A89B2}"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23875" y="188913"/>
            <a:ext cx="8858250" cy="8509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23875" y="1449388"/>
            <a:ext cx="8858250" cy="4733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892300" y="6416675"/>
            <a:ext cx="3168650" cy="166688"/>
          </a:xfrm>
          <a:prstGeom prst="rect">
            <a:avLst/>
          </a:prstGeom>
        </p:spPr>
        <p:txBody>
          <a:bodyPr vert="horz" wrap="square" lIns="0" tIns="0" rIns="0" bIns="0" numCol="1" anchor="b" anchorCtr="0" compatLnSpc="1">
            <a:prstTxWarp prst="textNoShape">
              <a:avLst/>
            </a:prstTxWarp>
            <a:noAutofit/>
          </a:bodyPr>
          <a:lstStyle>
            <a:lvl1pPr>
              <a:defRPr sz="800" b="1"/>
            </a:lvl1pPr>
          </a:lstStyle>
          <a:p>
            <a:r>
              <a:rPr lang="en-US" smtClean="0"/>
              <a:t>Materials Uniformity and QC, 2016-04-19   © 2015 LafargeHolcim</a:t>
            </a:r>
            <a:endParaRPr lang="en-US"/>
          </a:p>
        </p:txBody>
      </p:sp>
      <p:sp>
        <p:nvSpPr>
          <p:cNvPr id="6" name="Slide Number Placeholder 5"/>
          <p:cNvSpPr>
            <a:spLocks noGrp="1"/>
          </p:cNvSpPr>
          <p:nvPr>
            <p:ph type="sldNum" sz="quarter" idx="4"/>
          </p:nvPr>
        </p:nvSpPr>
        <p:spPr>
          <a:xfrm>
            <a:off x="8948738" y="6416675"/>
            <a:ext cx="433387" cy="166688"/>
          </a:xfrm>
          <a:prstGeom prst="rect">
            <a:avLst/>
          </a:prstGeom>
        </p:spPr>
        <p:txBody>
          <a:bodyPr vert="horz" wrap="none" lIns="0" tIns="0" rIns="0" bIns="0" rtlCol="0" anchor="b" anchorCtr="0">
            <a:noAutofit/>
          </a:bodyPr>
          <a:lstStyle>
            <a:lvl1pPr algn="r" fontAlgn="auto">
              <a:spcBef>
                <a:spcPts val="0"/>
              </a:spcBef>
              <a:spcAft>
                <a:spcPts val="0"/>
              </a:spcAft>
              <a:defRPr sz="800">
                <a:solidFill>
                  <a:schemeClr val="tx1"/>
                </a:solidFill>
                <a:latin typeface="+mn-lt"/>
                <a:cs typeface="+mn-cs"/>
              </a:defRPr>
            </a:lvl1pPr>
          </a:lstStyle>
          <a:p>
            <a:pPr>
              <a:defRPr/>
            </a:pPr>
            <a:fld id="{78C9B337-1EBF-4589-B797-5F64B62D8A21}" type="slidenum">
              <a:rPr lang="en-US"/>
              <a:pPr>
                <a:defRPr/>
              </a:pPr>
              <a:t>‹#›</a:t>
            </a:fld>
            <a:endParaRPr lang="en-US" dirty="0"/>
          </a:p>
        </p:txBody>
      </p:sp>
      <p:cxnSp>
        <p:nvCxnSpPr>
          <p:cNvPr id="10" name="Line"/>
          <p:cNvCxnSpPr/>
          <p:nvPr/>
        </p:nvCxnSpPr>
        <p:spPr>
          <a:xfrm>
            <a:off x="523875" y="1160463"/>
            <a:ext cx="8858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lassification"/>
          <p:cNvSpPr>
            <a:spLocks/>
          </p:cNvSpPr>
          <p:nvPr>
            <p:custDataLst>
              <p:tags r:id="rId14"/>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14" name="Status" hidden="1"/>
          <p:cNvSpPr txBox="1">
            <a:spLocks/>
          </p:cNvSpPr>
          <p:nvPr>
            <p:custDataLst>
              <p:tags r:id="rId15"/>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1034" name="Picture 3"/>
          <p:cNvPicPr>
            <a:picLocks noChangeAspect="1"/>
          </p:cNvPicPr>
          <p:nvPr>
            <p:custDataLst>
              <p:tags r:id="rId16"/>
            </p:custDataLst>
          </p:nvPr>
        </p:nvPicPr>
        <p:blipFill>
          <a:blip r:embed="rId17"/>
          <a:srcRect/>
          <a:stretch>
            <a:fillRect/>
          </a:stretch>
        </p:blipFill>
        <p:spPr bwMode="auto">
          <a:xfrm>
            <a:off x="519113" y="6348413"/>
            <a:ext cx="1104900" cy="250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62" r:id="rId3"/>
    <p:sldLayoutId id="2147483659" r:id="rId4"/>
    <p:sldLayoutId id="2147483658" r:id="rId5"/>
    <p:sldLayoutId id="2147483657" r:id="rId6"/>
    <p:sldLayoutId id="2147483656" r:id="rId7"/>
    <p:sldLayoutId id="2147483655" r:id="rId8"/>
    <p:sldLayoutId id="2147483654" r:id="rId9"/>
    <p:sldLayoutId id="2147483663" r:id="rId10"/>
    <p:sldLayoutId id="2147483664" r:id="rId11"/>
    <p:sldLayoutId id="2147483653" r:id="rId12"/>
  </p:sldLayoutIdLst>
  <p:hf hdr="0" dt="0"/>
  <p:txStyles>
    <p:titleStyle>
      <a:lvl1pPr algn="l" rtl="0" eaLnBrk="0" fontAlgn="base" hangingPunct="0">
        <a:lnSpc>
          <a:spcPct val="95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95000"/>
        </a:lnSpc>
        <a:spcBef>
          <a:spcPct val="0"/>
        </a:spcBef>
        <a:spcAft>
          <a:spcPct val="0"/>
        </a:spcAft>
        <a:defRPr sz="2400" b="1">
          <a:solidFill>
            <a:schemeClr val="tx1"/>
          </a:solidFill>
          <a:latin typeface="Arial" charset="0"/>
        </a:defRPr>
      </a:lvl2pPr>
      <a:lvl3pPr algn="l" rtl="0" eaLnBrk="0" fontAlgn="base" hangingPunct="0">
        <a:lnSpc>
          <a:spcPct val="95000"/>
        </a:lnSpc>
        <a:spcBef>
          <a:spcPct val="0"/>
        </a:spcBef>
        <a:spcAft>
          <a:spcPct val="0"/>
        </a:spcAft>
        <a:defRPr sz="2400" b="1">
          <a:solidFill>
            <a:schemeClr val="tx1"/>
          </a:solidFill>
          <a:latin typeface="Arial" charset="0"/>
        </a:defRPr>
      </a:lvl3pPr>
      <a:lvl4pPr algn="l" rtl="0" eaLnBrk="0" fontAlgn="base" hangingPunct="0">
        <a:lnSpc>
          <a:spcPct val="95000"/>
        </a:lnSpc>
        <a:spcBef>
          <a:spcPct val="0"/>
        </a:spcBef>
        <a:spcAft>
          <a:spcPct val="0"/>
        </a:spcAft>
        <a:defRPr sz="2400" b="1">
          <a:solidFill>
            <a:schemeClr val="tx1"/>
          </a:solidFill>
          <a:latin typeface="Arial" charset="0"/>
        </a:defRPr>
      </a:lvl4pPr>
      <a:lvl5pPr algn="l" rtl="0" eaLnBrk="0" fontAlgn="base" hangingPunct="0">
        <a:lnSpc>
          <a:spcPct val="95000"/>
        </a:lnSpc>
        <a:spcBef>
          <a:spcPct val="0"/>
        </a:spcBef>
        <a:spcAft>
          <a:spcPct val="0"/>
        </a:spcAft>
        <a:defRPr sz="2400" b="1">
          <a:solidFill>
            <a:schemeClr val="tx1"/>
          </a:solidFill>
          <a:latin typeface="Arial" charset="0"/>
        </a:defRPr>
      </a:lvl5pPr>
      <a:lvl6pPr marL="457200" algn="l" rtl="0" fontAlgn="base">
        <a:lnSpc>
          <a:spcPct val="95000"/>
        </a:lnSpc>
        <a:spcBef>
          <a:spcPct val="0"/>
        </a:spcBef>
        <a:spcAft>
          <a:spcPct val="0"/>
        </a:spcAft>
        <a:defRPr sz="2400" b="1">
          <a:solidFill>
            <a:schemeClr val="tx1"/>
          </a:solidFill>
          <a:latin typeface="Arial" charset="0"/>
        </a:defRPr>
      </a:lvl6pPr>
      <a:lvl7pPr marL="914400" algn="l" rtl="0" fontAlgn="base">
        <a:lnSpc>
          <a:spcPct val="95000"/>
        </a:lnSpc>
        <a:spcBef>
          <a:spcPct val="0"/>
        </a:spcBef>
        <a:spcAft>
          <a:spcPct val="0"/>
        </a:spcAft>
        <a:defRPr sz="2400" b="1">
          <a:solidFill>
            <a:schemeClr val="tx1"/>
          </a:solidFill>
          <a:latin typeface="Arial" charset="0"/>
        </a:defRPr>
      </a:lvl7pPr>
      <a:lvl8pPr marL="1371600" algn="l" rtl="0" fontAlgn="base">
        <a:lnSpc>
          <a:spcPct val="95000"/>
        </a:lnSpc>
        <a:spcBef>
          <a:spcPct val="0"/>
        </a:spcBef>
        <a:spcAft>
          <a:spcPct val="0"/>
        </a:spcAft>
        <a:defRPr sz="2400" b="1">
          <a:solidFill>
            <a:schemeClr val="tx1"/>
          </a:solidFill>
          <a:latin typeface="Arial" charset="0"/>
        </a:defRPr>
      </a:lvl8pPr>
      <a:lvl9pPr marL="1828800" algn="l" rtl="0" fontAlgn="base">
        <a:lnSpc>
          <a:spcPct val="95000"/>
        </a:lnSpc>
        <a:spcBef>
          <a:spcPct val="0"/>
        </a:spcBef>
        <a:spcAft>
          <a:spcPct val="0"/>
        </a:spcAft>
        <a:defRPr sz="2400" b="1">
          <a:solidFill>
            <a:schemeClr val="tx1"/>
          </a:solidFill>
          <a:latin typeface="Arial" charset="0"/>
        </a:defRPr>
      </a:lvl9pPr>
    </p:titleStyle>
    <p:body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2.xml"/><Relationship Id="rId5" Type="http://schemas.openxmlformats.org/officeDocument/2006/relationships/image" Target="../media/image11.emf"/><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slideLayout" Target="../slideLayouts/slideLayout9.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3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oleObject" Target="../embeddings/oleObject5.bin"/><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7.wmf"/><Relationship Id="rId5" Type="http://schemas.openxmlformats.org/officeDocument/2006/relationships/oleObject" Target="../embeddings/oleObject8.bin"/><Relationship Id="rId4" Type="http://schemas.openxmlformats.org/officeDocument/2006/relationships/image" Target="../media/image2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34.wmf"/><Relationship Id="rId5" Type="http://schemas.openxmlformats.org/officeDocument/2006/relationships/oleObject" Target="../embeddings/oleObject10.bin"/><Relationship Id="rId4" Type="http://schemas.openxmlformats.org/officeDocument/2006/relationships/image" Target="../media/image33.wmf"/></Relationships>
</file>

<file path=ppt/slides/_rels/slide47.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36.wmf"/><Relationship Id="rId5" Type="http://schemas.openxmlformats.org/officeDocument/2006/relationships/oleObject" Target="../embeddings/oleObject12.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14.bin"/></Relationships>
</file>

<file path=ppt/slides/_rels/slide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image" Target="../media/image40.emf"/></Relationships>
</file>

<file path=ppt/slides/_rels/slide5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56.wmf"/><Relationship Id="rId13" Type="http://schemas.openxmlformats.org/officeDocument/2006/relationships/oleObject" Target="../embeddings/oleObject21.bin"/><Relationship Id="rId18" Type="http://schemas.openxmlformats.org/officeDocument/2006/relationships/oleObject" Target="../embeddings/oleObject24.bin"/><Relationship Id="rId26" Type="http://schemas.openxmlformats.org/officeDocument/2006/relationships/oleObject" Target="../embeddings/oleObject28.bin"/><Relationship Id="rId39" Type="http://schemas.openxmlformats.org/officeDocument/2006/relationships/image" Target="../media/image70.emf"/><Relationship Id="rId3" Type="http://schemas.openxmlformats.org/officeDocument/2006/relationships/oleObject" Target="../embeddings/oleObject16.bin"/><Relationship Id="rId21" Type="http://schemas.openxmlformats.org/officeDocument/2006/relationships/image" Target="../media/image62.wmf"/><Relationship Id="rId34" Type="http://schemas.openxmlformats.org/officeDocument/2006/relationships/image" Target="../media/image68.wmf"/><Relationship Id="rId7" Type="http://schemas.openxmlformats.org/officeDocument/2006/relationships/oleObject" Target="../embeddings/oleObject18.bin"/><Relationship Id="rId12" Type="http://schemas.openxmlformats.org/officeDocument/2006/relationships/image" Target="../media/image58.emf"/><Relationship Id="rId17" Type="http://schemas.openxmlformats.org/officeDocument/2006/relationships/oleObject" Target="../embeddings/oleObject23.bin"/><Relationship Id="rId25" Type="http://schemas.openxmlformats.org/officeDocument/2006/relationships/image" Target="../media/image64.wmf"/><Relationship Id="rId33" Type="http://schemas.openxmlformats.org/officeDocument/2006/relationships/oleObject" Target="../embeddings/oleObject32.bin"/><Relationship Id="rId38" Type="http://schemas.openxmlformats.org/officeDocument/2006/relationships/oleObject" Target="../embeddings/oleObject35.bin"/><Relationship Id="rId2" Type="http://schemas.openxmlformats.org/officeDocument/2006/relationships/slideLayout" Target="../slideLayouts/slideLayout12.xml"/><Relationship Id="rId16" Type="http://schemas.openxmlformats.org/officeDocument/2006/relationships/image" Target="../media/image60.wmf"/><Relationship Id="rId20" Type="http://schemas.openxmlformats.org/officeDocument/2006/relationships/oleObject" Target="../embeddings/oleObject25.bin"/><Relationship Id="rId29" Type="http://schemas.openxmlformats.org/officeDocument/2006/relationships/oleObject" Target="../embeddings/oleObject30.bin"/><Relationship Id="rId1" Type="http://schemas.openxmlformats.org/officeDocument/2006/relationships/vmlDrawing" Target="../drawings/vmlDrawing7.vml"/><Relationship Id="rId6" Type="http://schemas.openxmlformats.org/officeDocument/2006/relationships/image" Target="../media/image55.wmf"/><Relationship Id="rId11" Type="http://schemas.openxmlformats.org/officeDocument/2006/relationships/oleObject" Target="../embeddings/oleObject20.bin"/><Relationship Id="rId24" Type="http://schemas.openxmlformats.org/officeDocument/2006/relationships/oleObject" Target="../embeddings/oleObject27.bin"/><Relationship Id="rId32" Type="http://schemas.openxmlformats.org/officeDocument/2006/relationships/image" Target="../media/image67.emf"/><Relationship Id="rId37" Type="http://schemas.openxmlformats.org/officeDocument/2006/relationships/oleObject" Target="../embeddings/oleObject34.bin"/><Relationship Id="rId5" Type="http://schemas.openxmlformats.org/officeDocument/2006/relationships/oleObject" Target="../embeddings/oleObject17.bin"/><Relationship Id="rId15" Type="http://schemas.openxmlformats.org/officeDocument/2006/relationships/oleObject" Target="../embeddings/oleObject22.bin"/><Relationship Id="rId23" Type="http://schemas.openxmlformats.org/officeDocument/2006/relationships/image" Target="../media/image63.emf"/><Relationship Id="rId28" Type="http://schemas.openxmlformats.org/officeDocument/2006/relationships/oleObject" Target="../embeddings/oleObject29.bin"/><Relationship Id="rId36" Type="http://schemas.openxmlformats.org/officeDocument/2006/relationships/image" Target="../media/image69.wmf"/><Relationship Id="rId10" Type="http://schemas.openxmlformats.org/officeDocument/2006/relationships/image" Target="../media/image57.wmf"/><Relationship Id="rId19" Type="http://schemas.openxmlformats.org/officeDocument/2006/relationships/image" Target="../media/image61.emf"/><Relationship Id="rId31" Type="http://schemas.openxmlformats.org/officeDocument/2006/relationships/oleObject" Target="../embeddings/oleObject31.bin"/><Relationship Id="rId4" Type="http://schemas.openxmlformats.org/officeDocument/2006/relationships/image" Target="../media/image54.wmf"/><Relationship Id="rId9" Type="http://schemas.openxmlformats.org/officeDocument/2006/relationships/oleObject" Target="../embeddings/oleObject19.bin"/><Relationship Id="rId14" Type="http://schemas.openxmlformats.org/officeDocument/2006/relationships/image" Target="../media/image59.wmf"/><Relationship Id="rId22" Type="http://schemas.openxmlformats.org/officeDocument/2006/relationships/oleObject" Target="../embeddings/oleObject26.bin"/><Relationship Id="rId27" Type="http://schemas.openxmlformats.org/officeDocument/2006/relationships/image" Target="../media/image65.wmf"/><Relationship Id="rId30" Type="http://schemas.openxmlformats.org/officeDocument/2006/relationships/image" Target="../media/image66.wmf"/><Relationship Id="rId35" Type="http://schemas.openxmlformats.org/officeDocument/2006/relationships/oleObject" Target="../embeddings/oleObject33.bin"/></Relationships>
</file>

<file path=ppt/slides/_rels/slide8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452438" y="3700463"/>
            <a:ext cx="8929687" cy="1133475"/>
          </a:xfrm>
        </p:spPr>
        <p:txBody>
          <a:bodyPr/>
          <a:lstStyle/>
          <a:p>
            <a:pPr eaLnBrk="1" hangingPunct="1"/>
            <a:r>
              <a:rPr lang="en-US" smtClean="0"/>
              <a:t>Materials Uniformity and Quality Control</a:t>
            </a:r>
          </a:p>
        </p:txBody>
      </p:sp>
      <p:sp>
        <p:nvSpPr>
          <p:cNvPr id="16386" name="Subtitle 2"/>
          <p:cNvSpPr>
            <a:spLocks noGrp="1"/>
          </p:cNvSpPr>
          <p:nvPr>
            <p:ph type="subTitle" idx="1"/>
          </p:nvPr>
        </p:nvSpPr>
        <p:spPr>
          <a:xfrm>
            <a:off x="452438" y="4879975"/>
            <a:ext cx="6696075" cy="1536700"/>
          </a:xfrm>
        </p:spPr>
        <p:txBody>
          <a:bodyPr/>
          <a:lstStyle/>
          <a:p>
            <a:pPr eaLnBrk="1" hangingPunct="1"/>
            <a:r>
              <a:rPr lang="en-US" smtClean="0"/>
              <a:t>PPE Course</a:t>
            </a:r>
          </a:p>
        </p:txBody>
      </p:sp>
      <p:sp>
        <p:nvSpPr>
          <p:cNvPr id="16387" name="Picture Placeholder 3"/>
          <p:cNvSpPr>
            <a:spLocks noGrp="1"/>
          </p:cNvSpPr>
          <p:nvPr>
            <p:ph type="pic" sz="quarter" idx="14"/>
          </p:nvPr>
        </p:nvSpPr>
        <p:spPr/>
      </p:sp>
      <p:pic>
        <p:nvPicPr>
          <p:cNvPr id="16388" name="TitleImage"/>
          <p:cNvPicPr>
            <a:picLocks noChangeAspect="1"/>
          </p:cNvPicPr>
          <p:nvPr/>
        </p:nvPicPr>
        <p:blipFill>
          <a:blip r:embed="rId2"/>
          <a:srcRect t="19687" b="19687"/>
          <a:stretch>
            <a:fillRect/>
          </a:stretch>
        </p:blipFill>
        <p:spPr bwMode="auto">
          <a:xfrm>
            <a:off x="0" y="0"/>
            <a:ext cx="9906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0"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DE4CD75-A95D-4B7A-B407-6FDC3A010C93}" type="slidenum">
              <a:rPr lang="en-US" sz="800"/>
              <a:pPr algn="r"/>
              <a:t>10</a:t>
            </a:fld>
            <a:endParaRPr lang="en-US" sz="800"/>
          </a:p>
        </p:txBody>
      </p:sp>
      <p:sp>
        <p:nvSpPr>
          <p:cNvPr id="36871"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GB" sz="2400" b="1" dirty="0" smtClean="0"/>
              <a:t>Legacy Holcim Performance </a:t>
            </a:r>
            <a:r>
              <a:rPr lang="en-GB" sz="2400" b="1" dirty="0"/>
              <a:t>Radar: </a:t>
            </a:r>
            <a:r>
              <a:rPr lang="en-GB" sz="2400" b="1" dirty="0" smtClean="0"/>
              <a:t>Product uniformity </a:t>
            </a:r>
            <a:r>
              <a:rPr lang="en-GB" sz="2400" b="1" dirty="0" smtClean="0"/>
              <a:t>was </a:t>
            </a:r>
            <a:r>
              <a:rPr lang="en-GB" sz="2400" b="1" dirty="0"/>
              <a:t>part of it</a:t>
            </a:r>
            <a:endParaRPr lang="en-US" sz="2400" b="1" dirty="0"/>
          </a:p>
        </p:txBody>
      </p:sp>
      <p:sp>
        <p:nvSpPr>
          <p:cNvPr id="8" name="Oval 7"/>
          <p:cNvSpPr>
            <a:spLocks noChangeArrowheads="1"/>
          </p:cNvSpPr>
          <p:nvPr/>
        </p:nvSpPr>
        <p:spPr bwMode="auto">
          <a:xfrm>
            <a:off x="5614988" y="2681288"/>
            <a:ext cx="990600" cy="792162"/>
          </a:xfrm>
          <a:prstGeom prst="ellipse">
            <a:avLst/>
          </a:prstGeom>
          <a:noFill/>
          <a:ln w="31750" algn="ctr">
            <a:solidFill>
              <a:schemeClr val="accent2"/>
            </a:solidFill>
            <a:round/>
            <a:headEnd/>
            <a:tailEnd/>
          </a:ln>
        </p:spPr>
        <p:txBody>
          <a:bodyPr anchor="ctr"/>
          <a:lstStyle/>
          <a:p>
            <a:pPr algn="ctr" fontAlgn="auto">
              <a:spcBef>
                <a:spcPts val="0"/>
              </a:spcBef>
              <a:spcAft>
                <a:spcPts val="0"/>
              </a:spcAft>
              <a:defRPr/>
            </a:pPr>
            <a:endParaRPr lang="en-US" sz="2000" dirty="0" err="1">
              <a:solidFill>
                <a:schemeClr val="bg1"/>
              </a:solidFill>
              <a:latin typeface="+mn-lt"/>
              <a:cs typeface="Arial" pitchFamily="34" charset="0"/>
            </a:endParaRPr>
          </a:p>
        </p:txBody>
      </p:sp>
      <p:grpSp>
        <p:nvGrpSpPr>
          <p:cNvPr id="12" name="Group 11"/>
          <p:cNvGrpSpPr/>
          <p:nvPr/>
        </p:nvGrpSpPr>
        <p:grpSpPr>
          <a:xfrm>
            <a:off x="630496" y="1628800"/>
            <a:ext cx="8750210" cy="4375943"/>
            <a:chOff x="630496" y="1836738"/>
            <a:chExt cx="8750210" cy="4375943"/>
          </a:xfrm>
        </p:grpSpPr>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96" y="1836738"/>
              <a:ext cx="8750210" cy="4375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1389199" y="5549493"/>
              <a:ext cx="1368152" cy="20986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gr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5803172-890C-4F07-BEFF-9705261BB0D2}" type="slidenum">
              <a:rPr lang="en-US" sz="800"/>
              <a:pPr algn="r"/>
              <a:t>11</a:t>
            </a:fld>
            <a:endParaRPr lang="en-US" sz="800"/>
          </a:p>
        </p:txBody>
      </p:sp>
      <p:sp>
        <p:nvSpPr>
          <p:cNvPr id="37890" name="Title 3"/>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a:lnSpc>
                <a:spcPct val="95000"/>
              </a:lnSpc>
            </a:pPr>
            <a:r>
              <a:rPr lang="en-US" sz="2400" b="1" dirty="0" smtClean="0"/>
              <a:t>Six (potential) </a:t>
            </a:r>
            <a:r>
              <a:rPr lang="en-US" sz="2400" b="1" dirty="0"/>
              <a:t>quality indicators </a:t>
            </a:r>
            <a:r>
              <a:rPr lang="en-US" sz="2400" b="1" dirty="0" smtClean="0"/>
              <a:t>for </a:t>
            </a:r>
            <a:r>
              <a:rPr lang="en-US" sz="2400" b="1" dirty="0"/>
              <a:t>performance </a:t>
            </a:r>
            <a:r>
              <a:rPr lang="en-US" sz="2400" b="1" dirty="0" smtClean="0"/>
              <a:t>monitoring</a:t>
            </a:r>
            <a:endParaRPr lang="en-US" sz="2400" b="1" dirty="0"/>
          </a:p>
        </p:txBody>
      </p:sp>
      <p:graphicFrame>
        <p:nvGraphicFramePr>
          <p:cNvPr id="7" name="Group 4"/>
          <p:cNvGraphicFramePr>
            <a:graphicFrameLocks noGrp="1"/>
          </p:cNvGraphicFramePr>
          <p:nvPr>
            <p:extLst>
              <p:ext uri="{D42A27DB-BD31-4B8C-83A1-F6EECF244321}">
                <p14:modId xmlns:p14="http://schemas.microsoft.com/office/powerpoint/2010/main" val="3569362273"/>
              </p:ext>
            </p:extLst>
          </p:nvPr>
        </p:nvGraphicFramePr>
        <p:xfrm>
          <a:off x="585788" y="1252538"/>
          <a:ext cx="8687692" cy="3760638"/>
        </p:xfrm>
        <a:graphic>
          <a:graphicData uri="http://schemas.openxmlformats.org/drawingml/2006/table">
            <a:tbl>
              <a:tblPr/>
              <a:tblGrid>
                <a:gridCol w="2339000"/>
                <a:gridCol w="711812"/>
                <a:gridCol w="5636880"/>
              </a:tblGrid>
              <a:tr h="585788">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1" i="0" u="none" strike="noStrike" cap="none" normalizeH="0" baseline="0" dirty="0" smtClean="0">
                          <a:ln>
                            <a:noFill/>
                          </a:ln>
                          <a:solidFill>
                            <a:schemeClr val="tx1">
                              <a:lumMod val="50000"/>
                            </a:schemeClr>
                          </a:solidFill>
                          <a:effectLst/>
                          <a:latin typeface="Arial" charset="0"/>
                        </a:rPr>
                        <a:t>Index</a:t>
                      </a:r>
                    </a:p>
                  </a:txBody>
                  <a:tcPr marT="45703" marB="4570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BBBB"/>
                    </a:solidFill>
                  </a:tcPr>
                </a:tc>
                <a:tc gridSpan="2">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1" i="0" u="none" strike="noStrike" cap="none" normalizeH="0" baseline="0" dirty="0" smtClean="0">
                          <a:ln>
                            <a:noFill/>
                          </a:ln>
                          <a:solidFill>
                            <a:schemeClr val="tx1">
                              <a:lumMod val="50000"/>
                            </a:schemeClr>
                          </a:solidFill>
                          <a:effectLst/>
                          <a:latin typeface="Arial" charset="0"/>
                        </a:rPr>
                        <a:t>Indicator</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9BBBB"/>
                    </a:solidFill>
                  </a:tcPr>
                </a:tc>
                <a:tc hMerge="1">
                  <a:txBody>
                    <a:bodyPr/>
                    <a:lstStyle/>
                    <a:p>
                      <a:endParaRPr lang="de-DE"/>
                    </a:p>
                  </a:txBody>
                  <a:tcPr/>
                </a:tc>
              </a:tr>
              <a:tr h="510554">
                <a:tc rowSpan="6">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de-CH" sz="1600" b="1" i="0" u="none" strike="noStrike" cap="none" normalizeH="0" baseline="0" dirty="0" err="1" smtClean="0">
                          <a:ln>
                            <a:noFill/>
                          </a:ln>
                          <a:solidFill>
                            <a:schemeClr val="tx1">
                              <a:lumMod val="50000"/>
                            </a:schemeClr>
                          </a:solidFill>
                          <a:effectLst/>
                          <a:latin typeface="Arial" charset="0"/>
                        </a:rPr>
                        <a:t>Product</a:t>
                      </a:r>
                      <a:r>
                        <a:rPr kumimoji="0" lang="de-CH" sz="1600" b="1" i="0" u="none" strike="noStrike" cap="none" normalizeH="0" baseline="0" dirty="0" smtClean="0">
                          <a:ln>
                            <a:noFill/>
                          </a:ln>
                          <a:solidFill>
                            <a:schemeClr val="tx1">
                              <a:lumMod val="50000"/>
                            </a:schemeClr>
                          </a:solidFill>
                          <a:effectLst/>
                          <a:latin typeface="Arial" charset="0"/>
                        </a:rPr>
                        <a:t> Quality Index</a:t>
                      </a:r>
                      <a:endParaRPr kumimoji="0" lang="en-US" sz="1600" b="1" i="0" u="none" strike="noStrike" cap="none" normalizeH="0" baseline="0" dirty="0" smtClean="0">
                        <a:ln>
                          <a:noFill/>
                        </a:ln>
                        <a:solidFill>
                          <a:schemeClr val="tx1">
                            <a:lumMod val="50000"/>
                          </a:schemeClr>
                        </a:solidFill>
                        <a:effectLst/>
                        <a:latin typeface="Arial" charset="0"/>
                      </a:endParaRPr>
                    </a:p>
                  </a:txBody>
                  <a:tcPr marL="90000" marR="90000" marT="46783" marB="46783"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1</a:t>
                      </a: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Measurement of customer satisfaction</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04056">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2</a:t>
                      </a: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600" b="0" i="0" u="none" strike="noStrike" cap="none" normalizeH="0" baseline="0" dirty="0" smtClean="0">
                          <a:ln>
                            <a:noFill/>
                          </a:ln>
                          <a:solidFill>
                            <a:schemeClr val="tx1">
                              <a:lumMod val="50000"/>
                            </a:schemeClr>
                          </a:solidFill>
                          <a:effectLst/>
                          <a:latin typeface="Arial" charset="0"/>
                        </a:rPr>
                        <a:t>Product performance benchmarking against competitors</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432048">
                <a:tc vMerge="1">
                  <a:txBody>
                    <a:bodyPr/>
                    <a:lstStyle/>
                    <a:p>
                      <a:endParaRPr lang="en-US"/>
                    </a:p>
                  </a:txBody>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3</a:t>
                      </a:r>
                      <a:endParaRPr kumimoji="0" lang="en-US" sz="1600" b="0" i="0" u="none" strike="noStrike" cap="none" normalizeH="0" baseline="0" dirty="0" smtClean="0">
                        <a:ln>
                          <a:noFill/>
                        </a:ln>
                        <a:solidFill>
                          <a:schemeClr val="tx1">
                            <a:lumMod val="50000"/>
                          </a:schemeClr>
                        </a:solidFill>
                        <a:effectLst/>
                        <a:latin typeface="Arial" charset="0"/>
                      </a:endParaRP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600" b="0" i="0" u="none" strike="noStrike" cap="none" normalizeH="0" baseline="0" dirty="0" smtClean="0">
                          <a:ln>
                            <a:noFill/>
                          </a:ln>
                          <a:solidFill>
                            <a:schemeClr val="tx1">
                              <a:lumMod val="50000"/>
                            </a:schemeClr>
                          </a:solidFill>
                          <a:effectLst/>
                          <a:latin typeface="Arial" charset="0"/>
                        </a:rPr>
                        <a:t>Clinker factor (new)</a:t>
                      </a:r>
                      <a:endParaRPr kumimoji="0" lang="en-US" sz="1600" b="0" i="0" u="none" strike="noStrike" cap="none" normalizeH="0" baseline="0" dirty="0" smtClean="0">
                        <a:ln>
                          <a:noFill/>
                        </a:ln>
                        <a:solidFill>
                          <a:schemeClr val="tx1">
                            <a:lumMod val="50000"/>
                          </a:schemeClr>
                        </a:solidFill>
                        <a:effectLst/>
                        <a:latin typeface="Arial" charset="0"/>
                      </a:endParaRP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576064">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4</a:t>
                      </a:r>
                      <a:endParaRPr kumimoji="0" lang="en-US" sz="1600" b="0" i="0" u="none" strike="noStrike" cap="none" normalizeH="0" baseline="0" dirty="0" smtClean="0">
                        <a:ln>
                          <a:noFill/>
                        </a:ln>
                        <a:solidFill>
                          <a:schemeClr val="tx1">
                            <a:lumMod val="50000"/>
                          </a:schemeClr>
                        </a:solidFill>
                        <a:effectLst/>
                        <a:latin typeface="Arial" charset="0"/>
                      </a:endParaRP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Product compliance to internal product specifications</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99"/>
                        </a:gs>
                        <a:gs pos="100000">
                          <a:srgbClr val="FF9900"/>
                        </a:gs>
                      </a:gsLst>
                      <a:lin ang="5400000" scaled="1"/>
                    </a:gradFill>
                  </a:tcPr>
                </a:tc>
              </a:tr>
              <a:tr h="576064">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5 </a:t>
                      </a:r>
                      <a:r>
                        <a:rPr kumimoji="0" lang="en-US" sz="1600" b="0" i="0" u="none" strike="noStrike" cap="none" normalizeH="0" baseline="0" dirty="0" smtClean="0">
                          <a:ln>
                            <a:noFill/>
                          </a:ln>
                          <a:solidFill>
                            <a:schemeClr val="tx1">
                              <a:lumMod val="50000"/>
                            </a:schemeClr>
                          </a:solidFill>
                          <a:effectLst/>
                          <a:latin typeface="Arial" charset="0"/>
                        </a:rPr>
                        <a:t>&amp; </a:t>
                      </a:r>
                      <a:r>
                        <a:rPr kumimoji="0" lang="en-US" sz="1600" b="0" i="0" u="none" strike="noStrike" cap="none" normalizeH="0" baseline="0" dirty="0" smtClean="0">
                          <a:ln>
                            <a:noFill/>
                          </a:ln>
                          <a:solidFill>
                            <a:schemeClr val="tx1">
                              <a:lumMod val="50000"/>
                            </a:schemeClr>
                          </a:solidFill>
                          <a:effectLst/>
                          <a:latin typeface="Arial" charset="0"/>
                        </a:rPr>
                        <a:t>6</a:t>
                      </a:r>
                      <a:endParaRPr kumimoji="0" lang="en-US" sz="1600" b="0" i="0" u="none" strike="noStrike" cap="none" normalizeH="0" baseline="0" dirty="0" smtClean="0">
                        <a:ln>
                          <a:noFill/>
                        </a:ln>
                        <a:solidFill>
                          <a:schemeClr val="tx1">
                            <a:lumMod val="50000"/>
                          </a:schemeClr>
                        </a:solidFill>
                        <a:effectLst/>
                        <a:latin typeface="Arial" charset="0"/>
                      </a:endParaRP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Manufacturing quality targets and KPIs</a:t>
                      </a: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r>
              <a:tr h="576064">
                <a:tc vMerge="1">
                  <a:txBody>
                    <a:bodyPr/>
                    <a:lstStyle/>
                    <a:p>
                      <a:endParaRPr lang="de-DE"/>
                    </a:p>
                  </a:txBody>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7</a:t>
                      </a:r>
                      <a:endParaRPr kumimoji="0" lang="en-US" sz="1600" b="0" i="0" u="none" strike="noStrike" cap="none" normalizeH="0" baseline="0" dirty="0" smtClean="0">
                        <a:ln>
                          <a:noFill/>
                        </a:ln>
                        <a:solidFill>
                          <a:schemeClr val="tx1">
                            <a:lumMod val="50000"/>
                          </a:schemeClr>
                        </a:solidFill>
                        <a:effectLst/>
                        <a:latin typeface="Arial" charset="0"/>
                      </a:endParaRPr>
                    </a:p>
                  </a:txBody>
                  <a:tcPr marL="90000" marR="90000" marT="46783" marB="4678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lumMod val="50000"/>
                            </a:schemeClr>
                          </a:solidFill>
                          <a:effectLst/>
                          <a:latin typeface="Arial" charset="0"/>
                        </a:rPr>
                        <a:t>Lab methods </a:t>
                      </a:r>
                      <a:r>
                        <a:rPr kumimoji="0" lang="en-US" sz="1600" b="0" i="0" u="none" strike="noStrike" cap="none" normalizeH="0" baseline="0" dirty="0" smtClean="0">
                          <a:ln>
                            <a:noFill/>
                          </a:ln>
                          <a:solidFill>
                            <a:schemeClr val="tx1">
                              <a:lumMod val="50000"/>
                            </a:schemeClr>
                          </a:solidFill>
                          <a:effectLst/>
                          <a:latin typeface="Arial" charset="0"/>
                        </a:rPr>
                        <a:t>mastery (new)</a:t>
                      </a:r>
                      <a:endParaRPr kumimoji="0" lang="en-US" sz="1600" b="0" i="0" u="none" strike="noStrike" cap="none" normalizeH="0" baseline="0" dirty="0" smtClean="0">
                        <a:ln>
                          <a:noFill/>
                        </a:ln>
                        <a:solidFill>
                          <a:schemeClr val="tx1">
                            <a:lumMod val="50000"/>
                          </a:schemeClr>
                        </a:solidFill>
                        <a:effectLst/>
                        <a:latin typeface="Arial" charset="0"/>
                      </a:endParaRPr>
                    </a:p>
                  </a:txBody>
                  <a:tcPr marT="45703" marB="45703"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00"/>
                    </a:solidFill>
                  </a:tcPr>
                </a:tc>
              </a:tr>
            </a:tbl>
          </a:graphicData>
        </a:graphic>
      </p:graphicFrame>
      <p:sp>
        <p:nvSpPr>
          <p:cNvPr id="37923" name="Text Box 37"/>
          <p:cNvSpPr txBox="1">
            <a:spLocks noChangeArrowheads="1"/>
          </p:cNvSpPr>
          <p:nvPr/>
        </p:nvSpPr>
        <p:spPr bwMode="auto">
          <a:xfrm>
            <a:off x="5457353" y="5222850"/>
            <a:ext cx="1296069" cy="276999"/>
          </a:xfrm>
          <a:prstGeom prst="rect">
            <a:avLst/>
          </a:prstGeom>
          <a:solidFill>
            <a:srgbClr val="FFFF99"/>
          </a:solidFill>
          <a:ln w="12700">
            <a:solidFill>
              <a:schemeClr val="tx1"/>
            </a:solidFill>
            <a:miter lim="800000"/>
            <a:headEnd/>
            <a:tailEnd/>
          </a:ln>
        </p:spPr>
        <p:txBody>
          <a:bodyPr wrap="square">
            <a:spAutoFit/>
          </a:bodyPr>
          <a:lstStyle/>
          <a:p>
            <a:pPr>
              <a:spcBef>
                <a:spcPct val="50000"/>
              </a:spcBef>
            </a:pPr>
            <a:r>
              <a:rPr lang="de-CH" sz="1200" dirty="0">
                <a:solidFill>
                  <a:schemeClr val="tx1">
                    <a:lumMod val="50000"/>
                  </a:schemeClr>
                </a:solidFill>
              </a:rPr>
              <a:t> </a:t>
            </a:r>
            <a:r>
              <a:rPr lang="de-CH" sz="1200" b="1" dirty="0">
                <a:solidFill>
                  <a:schemeClr val="tx1">
                    <a:lumMod val="50000"/>
                  </a:schemeClr>
                </a:solidFill>
              </a:rPr>
              <a:t>Marketing</a:t>
            </a:r>
            <a:endParaRPr lang="en-US" sz="1200" b="1" dirty="0">
              <a:solidFill>
                <a:schemeClr val="tx1">
                  <a:lumMod val="50000"/>
                </a:schemeClr>
              </a:solidFill>
            </a:endParaRPr>
          </a:p>
        </p:txBody>
      </p:sp>
      <p:sp>
        <p:nvSpPr>
          <p:cNvPr id="37924" name="Text Box 38"/>
          <p:cNvSpPr txBox="1">
            <a:spLocks noChangeArrowheads="1"/>
          </p:cNvSpPr>
          <p:nvPr/>
        </p:nvSpPr>
        <p:spPr bwMode="auto">
          <a:xfrm>
            <a:off x="6897216" y="5229200"/>
            <a:ext cx="1296069" cy="276999"/>
          </a:xfrm>
          <a:prstGeom prst="rect">
            <a:avLst/>
          </a:prstGeom>
          <a:solidFill>
            <a:srgbClr val="FF9900"/>
          </a:solidFill>
          <a:ln w="12700">
            <a:solidFill>
              <a:schemeClr val="tx1"/>
            </a:solidFill>
            <a:miter lim="800000"/>
            <a:headEnd/>
            <a:tailEnd/>
          </a:ln>
        </p:spPr>
        <p:txBody>
          <a:bodyPr wrap="square">
            <a:spAutoFit/>
          </a:bodyPr>
          <a:lstStyle/>
          <a:p>
            <a:pPr>
              <a:spcBef>
                <a:spcPct val="50000"/>
              </a:spcBef>
            </a:pPr>
            <a:r>
              <a:rPr lang="de-CH" sz="1200" b="1">
                <a:solidFill>
                  <a:schemeClr val="tx1">
                    <a:lumMod val="50000"/>
                  </a:schemeClr>
                </a:solidFill>
              </a:rPr>
              <a:t> Manufacturing</a:t>
            </a:r>
            <a:endParaRPr lang="en-US" sz="1200" b="1">
              <a:solidFill>
                <a:schemeClr val="tx1">
                  <a:lumMod val="50000"/>
                </a:schemeClr>
              </a:solidFill>
            </a:endParaRPr>
          </a:p>
        </p:txBody>
      </p:sp>
      <p:sp>
        <p:nvSpPr>
          <p:cNvPr id="37925" name="Text Box 39"/>
          <p:cNvSpPr txBox="1">
            <a:spLocks noChangeArrowheads="1"/>
          </p:cNvSpPr>
          <p:nvPr/>
        </p:nvSpPr>
        <p:spPr bwMode="auto">
          <a:xfrm>
            <a:off x="3801591" y="5214912"/>
            <a:ext cx="1655762" cy="307777"/>
          </a:xfrm>
          <a:prstGeom prst="rect">
            <a:avLst/>
          </a:prstGeom>
          <a:noFill/>
          <a:ln w="9525">
            <a:noFill/>
            <a:miter lim="800000"/>
            <a:headEnd/>
            <a:tailEnd/>
          </a:ln>
        </p:spPr>
        <p:txBody>
          <a:bodyPr>
            <a:spAutoFit/>
          </a:bodyPr>
          <a:lstStyle/>
          <a:p>
            <a:pPr>
              <a:spcBef>
                <a:spcPct val="50000"/>
              </a:spcBef>
            </a:pPr>
            <a:r>
              <a:rPr lang="de-CH" sz="1400" b="1" dirty="0" err="1"/>
              <a:t>Responsibility</a:t>
            </a:r>
            <a:r>
              <a:rPr lang="de-CH" sz="1400" b="1" dirty="0"/>
              <a:t>:</a:t>
            </a:r>
            <a:endParaRPr lang="en-US" sz="1400" b="1"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409F62B-C36A-40C1-B33B-EAEC99EF1741}" type="slidenum">
              <a:rPr lang="en-US" sz="800"/>
              <a:pPr algn="r"/>
              <a:t>12</a:t>
            </a:fld>
            <a:endParaRPr lang="en-US" sz="800"/>
          </a:p>
        </p:txBody>
      </p:sp>
      <p:sp>
        <p:nvSpPr>
          <p:cNvPr id="38914"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Specific targets and the respective score for the Product Quality Index</a:t>
            </a: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49" y="1340768"/>
            <a:ext cx="8894763"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Product Quality Index development 2009 - 2014</a:t>
            </a:r>
            <a:endParaRPr lang="en-US" dirty="0"/>
          </a:p>
        </p:txBody>
      </p:sp>
      <p:sp>
        <p:nvSpPr>
          <p:cNvPr id="4" name="TextBox 3"/>
          <p:cNvSpPr txBox="1"/>
          <p:nvPr/>
        </p:nvSpPr>
        <p:spPr>
          <a:xfrm>
            <a:off x="5860161" y="5798304"/>
            <a:ext cx="2621230" cy="369332"/>
          </a:xfrm>
          <a:prstGeom prst="rect">
            <a:avLst/>
          </a:prstGeom>
          <a:noFill/>
        </p:spPr>
        <p:txBody>
          <a:bodyPr wrap="none" rtlCol="0">
            <a:spAutoFit/>
          </a:bodyPr>
          <a:lstStyle/>
          <a:p>
            <a:r>
              <a:rPr lang="en-US" dirty="0" smtClean="0"/>
              <a:t>New calculation in 2014</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2911634027"/>
              </p:ext>
            </p:extLst>
          </p:nvPr>
        </p:nvGraphicFramePr>
        <p:xfrm>
          <a:off x="560512" y="1340768"/>
          <a:ext cx="6610264" cy="4320480"/>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p:cNvSpPr>
            <a:spLocks noGrp="1"/>
          </p:cNvSpPr>
          <p:nvPr>
            <p:ph type="ftr" sz="quarter" idx="10"/>
          </p:nvPr>
        </p:nvSpPr>
        <p:spPr/>
        <p:txBody>
          <a:bodyPr/>
          <a:lstStyle/>
          <a:p>
            <a:r>
              <a:rPr lang="en-US" smtClean="0"/>
              <a:t>Materials Uniformity and QC, 2016-04-19   © 2015 LafargeHolcim</a:t>
            </a:r>
            <a:endParaRPr lang="en-US"/>
          </a:p>
        </p:txBody>
      </p:sp>
      <p:sp>
        <p:nvSpPr>
          <p:cNvPr id="8" name="Slide Number Placeholder 7"/>
          <p:cNvSpPr>
            <a:spLocks noGrp="1"/>
          </p:cNvSpPr>
          <p:nvPr>
            <p:ph type="sldNum" sz="quarter" idx="11"/>
          </p:nvPr>
        </p:nvSpPr>
        <p:spPr/>
        <p:txBody>
          <a:bodyPr/>
          <a:lstStyle/>
          <a:p>
            <a:pPr>
              <a:defRPr/>
            </a:pPr>
            <a:fld id="{B86433EA-EF0C-4E85-A6FA-FB5875BBA611}" type="slidenum">
              <a:rPr lang="en-US" smtClean="0"/>
              <a:pPr>
                <a:defRPr/>
              </a:pPr>
              <a:t>13</a:t>
            </a:fld>
            <a:endParaRPr lang="en-US" dirty="0"/>
          </a:p>
        </p:txBody>
      </p:sp>
    </p:spTree>
    <p:extLst>
      <p:ext uri="{BB962C8B-B14F-4D97-AF65-F5344CB8AC3E}">
        <p14:creationId xmlns:p14="http://schemas.microsoft.com/office/powerpoint/2010/main" val="37583378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B1AB72E-77D1-43E2-9F4E-3F44799018D0}" type="slidenum">
              <a:rPr lang="en-US" sz="800"/>
              <a:pPr algn="r"/>
              <a:t>14</a:t>
            </a:fld>
            <a:endParaRPr lang="en-US" sz="800"/>
          </a:p>
        </p:txBody>
      </p:sp>
      <p:sp>
        <p:nvSpPr>
          <p:cNvPr id="40963"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dirty="0" smtClean="0"/>
              <a:t>Manufacturing quality targets and KPIs: Product uniformity</a:t>
            </a:r>
            <a:endParaRPr lang="en-US" sz="2400" b="1"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14</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80756452"/>
              </p:ext>
            </p:extLst>
          </p:nvPr>
        </p:nvGraphicFramePr>
        <p:xfrm>
          <a:off x="567576" y="1556792"/>
          <a:ext cx="8777912" cy="3962400"/>
        </p:xfrm>
        <a:graphic>
          <a:graphicData uri="http://schemas.openxmlformats.org/drawingml/2006/table">
            <a:tbl>
              <a:tblPr firstRow="1" bandRow="1">
                <a:tableStyleId>{5C22544A-7EE6-4342-B048-85BDC9FD1C3A}</a:tableStyleId>
              </a:tblPr>
              <a:tblGrid>
                <a:gridCol w="1793136"/>
                <a:gridCol w="3816424"/>
                <a:gridCol w="3168352"/>
              </a:tblGrid>
              <a:tr h="370840">
                <a:tc>
                  <a:txBody>
                    <a:bodyPr/>
                    <a:lstStyle/>
                    <a:p>
                      <a:r>
                        <a:rPr lang="en-US" dirty="0" smtClean="0"/>
                        <a:t>Legacies</a:t>
                      </a:r>
                      <a:endParaRPr lang="en-US" dirty="0"/>
                    </a:p>
                  </a:txBody>
                  <a:tcPr/>
                </a:tc>
                <a:tc>
                  <a:txBody>
                    <a:bodyPr/>
                    <a:lstStyle/>
                    <a:p>
                      <a:r>
                        <a:rPr lang="en-US" dirty="0" smtClean="0"/>
                        <a:t>Parameters</a:t>
                      </a:r>
                      <a:endParaRPr lang="en-US" dirty="0"/>
                    </a:p>
                  </a:txBody>
                  <a:tcPr/>
                </a:tc>
                <a:tc>
                  <a:txBody>
                    <a:bodyPr/>
                    <a:lstStyle/>
                    <a:p>
                      <a:r>
                        <a:rPr lang="en-US" dirty="0" smtClean="0"/>
                        <a:t>Targets</a:t>
                      </a:r>
                      <a:endParaRPr lang="en-US" dirty="0"/>
                    </a:p>
                  </a:txBody>
                  <a:tcPr/>
                </a:tc>
              </a:tr>
              <a:tr h="370840">
                <a:tc>
                  <a:txBody>
                    <a:bodyPr/>
                    <a:lstStyle/>
                    <a:p>
                      <a:r>
                        <a:rPr lang="en-US" dirty="0" smtClean="0"/>
                        <a:t>Holcim</a:t>
                      </a:r>
                      <a:endParaRPr lang="en-US" dirty="0"/>
                    </a:p>
                  </a:txBody>
                  <a:tcPr/>
                </a:tc>
                <a:tc>
                  <a:txBody>
                    <a:bodyPr/>
                    <a:lstStyle/>
                    <a:p>
                      <a:endParaRPr lang="en-US"/>
                    </a:p>
                  </a:txBody>
                  <a:tcPr/>
                </a:tc>
                <a:tc>
                  <a:txBody>
                    <a:bodyPr/>
                    <a:lstStyle/>
                    <a:p>
                      <a:endParaRPr lang="en-US"/>
                    </a:p>
                  </a:txBody>
                  <a:tcPr/>
                </a:tc>
              </a:tr>
              <a:tr h="370840">
                <a:tc>
                  <a:txBody>
                    <a:bodyPr/>
                    <a:lstStyle/>
                    <a:p>
                      <a:endParaRPr lang="en-US" dirty="0"/>
                    </a:p>
                  </a:txBody>
                  <a:tcPr/>
                </a:tc>
                <a:tc>
                  <a:txBody>
                    <a:bodyPr/>
                    <a:lstStyle/>
                    <a:p>
                      <a:r>
                        <a:rPr lang="en-US" dirty="0" smtClean="0"/>
                        <a:t>2-days strength </a:t>
                      </a:r>
                      <a:r>
                        <a:rPr lang="en-US" dirty="0" err="1" smtClean="0"/>
                        <a:t>CoV</a:t>
                      </a:r>
                      <a:endParaRPr lang="en-US" dirty="0"/>
                    </a:p>
                  </a:txBody>
                  <a:tcPr/>
                </a:tc>
                <a:tc>
                  <a:txBody>
                    <a:bodyPr/>
                    <a:lstStyle/>
                    <a:p>
                      <a:r>
                        <a:rPr lang="en-US" dirty="0" smtClean="0"/>
                        <a:t>≤ 6%</a:t>
                      </a:r>
                      <a:endParaRPr lang="en-US" dirty="0"/>
                    </a:p>
                  </a:txBody>
                  <a:tcPr/>
                </a:tc>
              </a:tr>
              <a:tr h="370840">
                <a:tc>
                  <a:txBody>
                    <a:bodyPr/>
                    <a:lstStyle/>
                    <a:p>
                      <a:endParaRPr lang="en-US" dirty="0"/>
                    </a:p>
                  </a:txBody>
                  <a:tcPr/>
                </a:tc>
                <a:tc>
                  <a:txBody>
                    <a:bodyPr/>
                    <a:lstStyle/>
                    <a:p>
                      <a:r>
                        <a:rPr lang="en-US" dirty="0" smtClean="0"/>
                        <a:t>3-days strength </a:t>
                      </a:r>
                      <a:r>
                        <a:rPr lang="en-US" dirty="0" err="1" smtClean="0"/>
                        <a:t>CoV</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4%</a:t>
                      </a:r>
                    </a:p>
                  </a:txBody>
                  <a:tcPr/>
                </a:tc>
              </a:tr>
              <a:tr h="370840">
                <a:tc>
                  <a:txBody>
                    <a:bodyPr/>
                    <a:lstStyle/>
                    <a:p>
                      <a:endParaRPr lang="en-US" dirty="0"/>
                    </a:p>
                  </a:txBody>
                  <a:tcPr/>
                </a:tc>
                <a:tc>
                  <a:txBody>
                    <a:bodyPr/>
                    <a:lstStyle/>
                    <a:p>
                      <a:r>
                        <a:rPr lang="en-US" dirty="0" smtClean="0"/>
                        <a:t>28-days strength </a:t>
                      </a:r>
                      <a:r>
                        <a:rPr lang="en-US" dirty="0" err="1" smtClean="0"/>
                        <a:t>CoV</a:t>
                      </a:r>
                      <a:r>
                        <a:rPr lang="en-US" dirty="0" smtClean="0"/>
                        <a:t> (old)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3%</a:t>
                      </a:r>
                    </a:p>
                  </a:txBody>
                  <a:tcPr/>
                </a:tc>
              </a:tr>
              <a:tr h="370840">
                <a:tc>
                  <a:txBody>
                    <a:bodyPr/>
                    <a:lstStyle/>
                    <a:p>
                      <a:r>
                        <a:rPr lang="en-US" dirty="0" smtClean="0"/>
                        <a:t>Lafarge</a:t>
                      </a:r>
                      <a:endParaRPr lang="en-US" dirty="0"/>
                    </a:p>
                  </a:txBody>
                  <a:tcPr/>
                </a:tc>
                <a:tc>
                  <a:txBody>
                    <a:bodyPr/>
                    <a:lstStyle/>
                    <a:p>
                      <a:endParaRPr lang="en-US"/>
                    </a:p>
                  </a:txBody>
                  <a:tcPr/>
                </a:tc>
                <a:tc>
                  <a:txBody>
                    <a:bodyPr/>
                    <a:lstStyle/>
                    <a:p>
                      <a:endParaRPr lang="en-US"/>
                    </a:p>
                  </a:txBody>
                  <a:tcPr/>
                </a:tc>
              </a:tr>
              <a:tr h="370840">
                <a:tc>
                  <a:txBody>
                    <a:bodyPr/>
                    <a:lstStyle/>
                    <a:p>
                      <a:endParaRPr lang="en-US"/>
                    </a:p>
                  </a:txBody>
                  <a:tcPr/>
                </a:tc>
                <a:tc>
                  <a:txBody>
                    <a:bodyPr/>
                    <a:lstStyle/>
                    <a:p>
                      <a:r>
                        <a:rPr lang="en-US" dirty="0" smtClean="0"/>
                        <a:t>28-days standard deviation</a:t>
                      </a:r>
                      <a:endParaRPr lang="en-US" dirty="0"/>
                    </a:p>
                  </a:txBody>
                  <a:tcPr/>
                </a:tc>
                <a:tc>
                  <a:txBody>
                    <a:bodyPr/>
                    <a:lstStyle/>
                    <a:p>
                      <a:r>
                        <a:rPr lang="en-US" dirty="0" smtClean="0"/>
                        <a:t>Classes A-E (example EN)</a:t>
                      </a:r>
                    </a:p>
                    <a:p>
                      <a:r>
                        <a:rPr lang="en-US" dirty="0" smtClean="0"/>
                        <a:t>&lt;</a:t>
                      </a:r>
                      <a:r>
                        <a:rPr lang="en-US" baseline="0" dirty="0" smtClean="0"/>
                        <a:t> 1.6</a:t>
                      </a:r>
                    </a:p>
                    <a:p>
                      <a:r>
                        <a:rPr lang="en-US" baseline="0" dirty="0" smtClean="0"/>
                        <a:t>1.6 – 2.0</a:t>
                      </a:r>
                    </a:p>
                    <a:p>
                      <a:r>
                        <a:rPr lang="en-US" baseline="0" dirty="0" smtClean="0"/>
                        <a:t>2.0 – 2.5</a:t>
                      </a:r>
                    </a:p>
                    <a:p>
                      <a:r>
                        <a:rPr lang="en-US" baseline="0" dirty="0" smtClean="0"/>
                        <a:t>2.5 – 3.0</a:t>
                      </a:r>
                    </a:p>
                    <a:p>
                      <a:r>
                        <a:rPr lang="en-US" baseline="0" dirty="0" smtClean="0"/>
                        <a:t>&gt; 3.0</a:t>
                      </a:r>
                      <a:endParaRPr lang="en-US" dirty="0"/>
                    </a:p>
                  </a:txBody>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55F35D0-54EB-4D0D-98C3-5C6DDD8EE058}" type="slidenum">
              <a:rPr lang="en-US" sz="800"/>
              <a:pPr algn="r"/>
              <a:t>15</a:t>
            </a:fld>
            <a:endParaRPr lang="en-US" sz="800"/>
          </a:p>
        </p:txBody>
      </p:sp>
      <p:sp>
        <p:nvSpPr>
          <p:cNvPr id="44034" name="Content Placeholder 3"/>
          <p:cNvSpPr>
            <a:spLocks/>
          </p:cNvSpPr>
          <p:nvPr/>
        </p:nvSpPr>
        <p:spPr bwMode="auto">
          <a:xfrm>
            <a:off x="560388" y="1338263"/>
            <a:ext cx="8785225" cy="4899049"/>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smtClean="0"/>
              <a:t>Legacy Holcim:</a:t>
            </a:r>
          </a:p>
          <a:p>
            <a:pPr marL="727075" lvl="1" indent="-269875">
              <a:spcBef>
                <a:spcPts val="1200"/>
              </a:spcBef>
              <a:buClr>
                <a:schemeClr val="accent1"/>
              </a:buClr>
              <a:buFont typeface="Arial" charset="0"/>
              <a:buChar char="•"/>
            </a:pPr>
            <a:r>
              <a:rPr lang="en-US" dirty="0" smtClean="0"/>
              <a:t>The </a:t>
            </a:r>
            <a:r>
              <a:rPr lang="en-US" dirty="0"/>
              <a:t>indicator measures the percentage of clinker volume where all clinker specifications are fulfilled</a:t>
            </a:r>
          </a:p>
          <a:p>
            <a:pPr marL="727075" lvl="1" indent="-269875">
              <a:spcBef>
                <a:spcPts val="1200"/>
              </a:spcBef>
              <a:buClr>
                <a:schemeClr val="accent1"/>
              </a:buClr>
              <a:buFont typeface="Arial" charset="0"/>
              <a:buChar char="•"/>
            </a:pPr>
            <a:r>
              <a:rPr lang="en-US" dirty="0"/>
              <a:t>Specifications have to be fulfilled on two levels</a:t>
            </a:r>
            <a:r>
              <a:rPr lang="en-US" dirty="0" smtClean="0"/>
              <a:t>: First level (mandatory)</a:t>
            </a:r>
          </a:p>
          <a:p>
            <a:pPr marL="727075" lvl="1" indent="-269875">
              <a:spcBef>
                <a:spcPts val="1200"/>
              </a:spcBef>
              <a:buClr>
                <a:schemeClr val="accent1"/>
              </a:buClr>
              <a:buFont typeface="Arial" charset="0"/>
              <a:buChar char="•"/>
            </a:pPr>
            <a:endParaRPr lang="en-US" dirty="0"/>
          </a:p>
          <a:p>
            <a:pPr marL="727075" lvl="1" indent="-269875">
              <a:spcBef>
                <a:spcPts val="1200"/>
              </a:spcBef>
              <a:buClr>
                <a:schemeClr val="accent1"/>
              </a:buClr>
              <a:buFont typeface="Arial" charset="0"/>
              <a:buChar char="•"/>
            </a:pPr>
            <a:endParaRPr lang="en-US" dirty="0" smtClean="0"/>
          </a:p>
          <a:p>
            <a:pPr marL="727075" lvl="1" indent="-269875">
              <a:spcBef>
                <a:spcPts val="1200"/>
              </a:spcBef>
              <a:buClr>
                <a:schemeClr val="accent1"/>
              </a:buClr>
              <a:buFont typeface="Arial" charset="0"/>
              <a:buChar char="•"/>
            </a:pPr>
            <a:endParaRPr lang="en-US" dirty="0"/>
          </a:p>
          <a:p>
            <a:pPr marL="727075" lvl="1" indent="-269875">
              <a:spcBef>
                <a:spcPts val="1200"/>
              </a:spcBef>
              <a:buClr>
                <a:schemeClr val="accent1"/>
              </a:buClr>
              <a:buFont typeface="Arial" charset="0"/>
              <a:buChar char="•"/>
            </a:pPr>
            <a:endParaRPr lang="en-US" dirty="0" smtClean="0"/>
          </a:p>
          <a:p>
            <a:pPr marL="269875" indent="-269875">
              <a:spcBef>
                <a:spcPts val="1200"/>
              </a:spcBef>
              <a:buClr>
                <a:schemeClr val="accent1"/>
              </a:buClr>
              <a:buFont typeface="Arial" charset="0"/>
              <a:buChar char="•"/>
            </a:pPr>
            <a:endParaRPr lang="en-US" sz="2000" dirty="0" smtClean="0"/>
          </a:p>
          <a:p>
            <a:pPr marL="269875" indent="-269875">
              <a:spcBef>
                <a:spcPts val="1200"/>
              </a:spcBef>
              <a:buClr>
                <a:schemeClr val="accent1"/>
              </a:buClr>
              <a:buFont typeface="Arial" charset="0"/>
              <a:buChar char="•"/>
            </a:pPr>
            <a:r>
              <a:rPr lang="en-US" sz="2000" dirty="0" smtClean="0"/>
              <a:t>Comparison with legacy Lafarge:</a:t>
            </a:r>
          </a:p>
          <a:p>
            <a:pPr marL="727075" lvl="1" indent="-269875">
              <a:spcBef>
                <a:spcPts val="1200"/>
              </a:spcBef>
              <a:buClr>
                <a:schemeClr val="accent1"/>
              </a:buClr>
              <a:buFont typeface="Arial" charset="0"/>
              <a:buChar char="•"/>
            </a:pPr>
            <a:r>
              <a:rPr lang="en-US" dirty="0" smtClean="0"/>
              <a:t>Lime saturation range ± 2.5 corresponds to CUI variance class C</a:t>
            </a:r>
          </a:p>
          <a:p>
            <a:pPr marL="727075" lvl="1" indent="-269875">
              <a:spcBef>
                <a:spcPts val="1200"/>
              </a:spcBef>
              <a:buClr>
                <a:schemeClr val="accent1"/>
              </a:buClr>
              <a:buFont typeface="Arial" charset="0"/>
              <a:buChar char="•"/>
            </a:pPr>
            <a:r>
              <a:rPr lang="en-US" dirty="0" smtClean="0"/>
              <a:t>Free lime range of 1.5 corresponds to FLUI class C</a:t>
            </a:r>
            <a:endParaRPr lang="en-US" dirty="0" smtClean="0"/>
          </a:p>
          <a:p>
            <a:pPr marL="727075" lvl="1" indent="-269875">
              <a:spcBef>
                <a:spcPts val="1200"/>
              </a:spcBef>
              <a:buClr>
                <a:schemeClr val="accent1"/>
              </a:buClr>
              <a:buFont typeface="Arial" charset="0"/>
              <a:buChar char="•"/>
            </a:pPr>
            <a:endParaRPr lang="en-US" dirty="0"/>
          </a:p>
          <a:p>
            <a:pPr marL="727075" lvl="1" indent="-269875">
              <a:spcBef>
                <a:spcPts val="1200"/>
              </a:spcBef>
              <a:buClr>
                <a:schemeClr val="accent1"/>
              </a:buClr>
              <a:buFont typeface="Arial" charset="0"/>
              <a:buChar char="•"/>
            </a:pPr>
            <a:endParaRPr lang="en-US" dirty="0" smtClean="0"/>
          </a:p>
          <a:p>
            <a:pPr marL="727075" lvl="1" indent="-269875">
              <a:spcBef>
                <a:spcPts val="1200"/>
              </a:spcBef>
              <a:buClr>
                <a:schemeClr val="accent1"/>
              </a:buClr>
              <a:buFont typeface="Arial" charset="0"/>
              <a:buChar char="•"/>
            </a:pPr>
            <a:endParaRPr lang="en-US" dirty="0"/>
          </a:p>
          <a:p>
            <a:pPr marL="727075" lvl="1" indent="-269875">
              <a:spcBef>
                <a:spcPts val="1200"/>
              </a:spcBef>
              <a:buClr>
                <a:schemeClr val="accent1"/>
              </a:buClr>
              <a:buFont typeface="Arial" charset="0"/>
              <a:buChar char="•"/>
            </a:pPr>
            <a:endParaRPr lang="en-US" dirty="0" smtClean="0"/>
          </a:p>
        </p:txBody>
      </p:sp>
      <p:sp>
        <p:nvSpPr>
          <p:cNvPr id="44035"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Compliance to Clinker Specifications </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15</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63195091"/>
              </p:ext>
            </p:extLst>
          </p:nvPr>
        </p:nvGraphicFramePr>
        <p:xfrm>
          <a:off x="612456" y="3140968"/>
          <a:ext cx="8769669" cy="1651104"/>
        </p:xfrm>
        <a:graphic>
          <a:graphicData uri="http://schemas.openxmlformats.org/drawingml/2006/table">
            <a:tbl>
              <a:tblPr firstRow="1" bandRow="1">
                <a:tableStyleId>{5C22544A-7EE6-4342-B048-85BDC9FD1C3A}</a:tableStyleId>
              </a:tblPr>
              <a:tblGrid>
                <a:gridCol w="948055"/>
                <a:gridCol w="1384618"/>
                <a:gridCol w="1441768"/>
                <a:gridCol w="1310005"/>
                <a:gridCol w="1881505"/>
                <a:gridCol w="1803718"/>
              </a:tblGrid>
              <a:tr h="224017">
                <a:tc gridSpan="3">
                  <a:txBody>
                    <a:bodyPr/>
                    <a:lstStyle/>
                    <a:p>
                      <a:pPr algn="ctr"/>
                      <a:r>
                        <a:rPr lang="en-US" dirty="0" smtClean="0"/>
                        <a:t>Free Lime</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smtClean="0"/>
                        <a:t>Lime saturation</a:t>
                      </a:r>
                      <a:endParaRPr lang="en-US" dirty="0"/>
                    </a:p>
                  </a:txBody>
                  <a:tcPr/>
                </a:tc>
                <a:tc hMerge="1">
                  <a:txBody>
                    <a:bodyPr/>
                    <a:lstStyle/>
                    <a:p>
                      <a:endParaRPr lang="en-US" dirty="0"/>
                    </a:p>
                  </a:txBody>
                  <a:tcPr/>
                </a:tc>
                <a:tc hMerge="1">
                  <a:txBody>
                    <a:bodyPr/>
                    <a:lstStyle/>
                    <a:p>
                      <a:endParaRPr lang="en-US" dirty="0"/>
                    </a:p>
                  </a:txBody>
                  <a:tcPr/>
                </a:tc>
              </a:tr>
              <a:tr h="421248">
                <a:tc>
                  <a:txBody>
                    <a:bodyPr/>
                    <a:lstStyle/>
                    <a:p>
                      <a:pPr algn="ctr"/>
                      <a:endParaRPr lang="en-US" dirty="0"/>
                    </a:p>
                  </a:txBody>
                  <a:tcPr/>
                </a:tc>
                <a:tc gridSpan="2">
                  <a:txBody>
                    <a:bodyPr/>
                    <a:lstStyle/>
                    <a:p>
                      <a:pPr algn="ctr"/>
                      <a:r>
                        <a:rPr lang="en-US" dirty="0" smtClean="0"/>
                        <a:t>Acceptance range</a:t>
                      </a:r>
                      <a:endParaRPr lang="en-US" dirty="0"/>
                    </a:p>
                  </a:txBody>
                  <a:tcPr/>
                </a:tc>
                <a:tc hMerge="1">
                  <a:txBody>
                    <a:bodyPr/>
                    <a:lstStyle/>
                    <a:p>
                      <a:endParaRPr lang="en-US" dirty="0"/>
                    </a:p>
                  </a:txBody>
                  <a:tcPr/>
                </a:tc>
                <a:tc>
                  <a:txBody>
                    <a:bodyPr/>
                    <a:lstStyle/>
                    <a:p>
                      <a:pPr algn="ctr"/>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Acceptance range</a:t>
                      </a:r>
                    </a:p>
                  </a:txBody>
                  <a:tcPr/>
                </a:tc>
                <a:tc hMerge="1">
                  <a:txBody>
                    <a:bodyPr/>
                    <a:lstStyle/>
                    <a:p>
                      <a:endParaRPr lang="en-US" dirty="0"/>
                    </a:p>
                  </a:txBody>
                  <a:tcPr/>
                </a:tc>
              </a:tr>
              <a:tr h="370840">
                <a:tc>
                  <a:txBody>
                    <a:bodyPr/>
                    <a:lstStyle/>
                    <a:p>
                      <a:pPr algn="ctr"/>
                      <a:endParaRPr lang="en-US" dirty="0"/>
                    </a:p>
                  </a:txBody>
                  <a:tcPr/>
                </a:tc>
                <a:tc>
                  <a:txBody>
                    <a:bodyPr/>
                    <a:lstStyle/>
                    <a:p>
                      <a:pPr algn="ctr"/>
                      <a:r>
                        <a:rPr lang="en-US" dirty="0" smtClean="0"/>
                        <a:t>Min.</a:t>
                      </a:r>
                      <a:endParaRPr lang="en-US" dirty="0"/>
                    </a:p>
                  </a:txBody>
                  <a:tcPr/>
                </a:tc>
                <a:tc>
                  <a:txBody>
                    <a:bodyPr/>
                    <a:lstStyle/>
                    <a:p>
                      <a:pPr algn="ctr"/>
                      <a:r>
                        <a:rPr lang="en-US" dirty="0" smtClean="0"/>
                        <a:t>Max.</a:t>
                      </a:r>
                      <a:endParaRPr lang="en-US" dirty="0"/>
                    </a:p>
                  </a:txBody>
                  <a:tcPr/>
                </a:tc>
                <a:tc>
                  <a:txBody>
                    <a:bodyPr/>
                    <a:lstStyle/>
                    <a:p>
                      <a:pPr algn="ctr"/>
                      <a:endParaRPr lang="en-US" dirty="0"/>
                    </a:p>
                  </a:txBody>
                  <a:tcPr/>
                </a:tc>
                <a:tc>
                  <a:txBody>
                    <a:bodyPr/>
                    <a:lstStyle/>
                    <a:p>
                      <a:pPr algn="ctr"/>
                      <a:r>
                        <a:rPr lang="en-US" dirty="0" smtClean="0"/>
                        <a:t>Min.</a:t>
                      </a:r>
                      <a:endParaRPr lang="en-US" dirty="0"/>
                    </a:p>
                  </a:txBody>
                  <a:tcPr/>
                </a:tc>
                <a:tc>
                  <a:txBody>
                    <a:bodyPr/>
                    <a:lstStyle/>
                    <a:p>
                      <a:pPr algn="ctr"/>
                      <a:r>
                        <a:rPr lang="en-US" dirty="0" smtClean="0"/>
                        <a:t>Max.</a:t>
                      </a:r>
                      <a:endParaRPr lang="en-US" dirty="0"/>
                    </a:p>
                  </a:txBody>
                  <a:tcPr/>
                </a:tc>
              </a:tr>
              <a:tr h="493256">
                <a:tc>
                  <a:txBody>
                    <a:bodyPr/>
                    <a:lstStyle/>
                    <a:p>
                      <a:pPr algn="ctr"/>
                      <a:r>
                        <a:rPr lang="en-US" dirty="0" err="1" smtClean="0"/>
                        <a:t>T</a:t>
                      </a:r>
                      <a:r>
                        <a:rPr lang="en-US" baseline="-25000" dirty="0" err="1" smtClean="0"/>
                        <a:t>free</a:t>
                      </a:r>
                      <a:r>
                        <a:rPr lang="en-US" baseline="-25000" dirty="0" smtClean="0"/>
                        <a:t> lime</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a:t>
                      </a:r>
                      <a:r>
                        <a:rPr lang="en-US" baseline="-25000" dirty="0" err="1" smtClean="0"/>
                        <a:t>free</a:t>
                      </a:r>
                      <a:r>
                        <a:rPr lang="en-US" baseline="-25000" dirty="0" smtClean="0"/>
                        <a:t> lime </a:t>
                      </a:r>
                      <a:r>
                        <a:rPr lang="en-US" baseline="0" dirty="0" smtClean="0"/>
                        <a:t>-0.5</a:t>
                      </a:r>
                      <a:endParaRPr lang="en-US" baseline="-25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a:t>
                      </a:r>
                      <a:r>
                        <a:rPr lang="en-US" baseline="-25000" dirty="0" err="1" smtClean="0"/>
                        <a:t>free</a:t>
                      </a:r>
                      <a:r>
                        <a:rPr lang="en-US" baseline="-25000" dirty="0" smtClean="0"/>
                        <a:t> lime </a:t>
                      </a:r>
                      <a:r>
                        <a:rPr lang="en-US" baseline="0" dirty="0" smtClean="0"/>
                        <a:t>+1.0</a:t>
                      </a:r>
                      <a:endParaRPr lang="en-US" baseline="-25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a:t>
                      </a:r>
                      <a:r>
                        <a:rPr lang="en-US" baseline="-25000" dirty="0" err="1" smtClean="0"/>
                        <a:t>limesaturation</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a:t>
                      </a:r>
                      <a:r>
                        <a:rPr lang="en-US" baseline="-25000" dirty="0" err="1" smtClean="0"/>
                        <a:t>limesaturation</a:t>
                      </a:r>
                      <a:r>
                        <a:rPr lang="en-US" baseline="0" dirty="0" smtClean="0"/>
                        <a:t> – 2.5</a:t>
                      </a:r>
                      <a:endParaRPr lang="en-US" baseline="-250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T</a:t>
                      </a:r>
                      <a:r>
                        <a:rPr lang="en-US" baseline="-25000" dirty="0" err="1" smtClean="0"/>
                        <a:t>limesaturation</a:t>
                      </a:r>
                      <a:r>
                        <a:rPr lang="en-US" baseline="-25000" dirty="0" smtClean="0"/>
                        <a:t> </a:t>
                      </a:r>
                      <a:r>
                        <a:rPr lang="en-US" baseline="0" dirty="0" smtClean="0"/>
                        <a:t>+2.5</a:t>
                      </a:r>
                      <a:endParaRPr lang="en-US" baseline="-25000" dirty="0" smtClean="0"/>
                    </a:p>
                  </a:txBody>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Legacy Lafarge kiln feed and clinker uniformity indicators</a:t>
            </a:r>
            <a:endParaRPr lang="en-US" dirty="0"/>
          </a:p>
        </p:txBody>
      </p:sp>
      <p:sp>
        <p:nvSpPr>
          <p:cNvPr id="5" name="Content Placeholder 4"/>
          <p:cNvSpPr>
            <a:spLocks noGrp="1"/>
          </p:cNvSpPr>
          <p:nvPr>
            <p:ph idx="1"/>
          </p:nvPr>
        </p:nvSpPr>
        <p:spPr/>
        <p:txBody>
          <a:bodyPr/>
          <a:lstStyle/>
          <a:p>
            <a:r>
              <a:rPr lang="en-US" dirty="0"/>
              <a:t>By definition, calculated based on 1 sample per day at specific time:  For example, 8am clinker sample, 6am kiln feed sample</a:t>
            </a:r>
          </a:p>
          <a:p>
            <a:r>
              <a:rPr lang="en-US" dirty="0"/>
              <a:t>Kiln feed uniformity calculated vs Target, others vs Average</a:t>
            </a:r>
          </a:p>
          <a:p>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16</a:t>
            </a:fld>
            <a:endParaRPr lang="en-US" dirty="0"/>
          </a:p>
        </p:txBody>
      </p:sp>
      <p:pic>
        <p:nvPicPr>
          <p:cNvPr id="6" name="Picture 2"/>
          <p:cNvPicPr>
            <a:picLocks noChangeAspect="1" noChangeArrowheads="1"/>
          </p:cNvPicPr>
          <p:nvPr/>
        </p:nvPicPr>
        <p:blipFill>
          <a:blip r:embed="rId2"/>
          <a:srcRect/>
          <a:stretch>
            <a:fillRect/>
          </a:stretch>
        </p:blipFill>
        <p:spPr bwMode="auto">
          <a:xfrm>
            <a:off x="1295400" y="2590800"/>
            <a:ext cx="6381750" cy="3562350"/>
          </a:xfrm>
          <a:prstGeom prst="rect">
            <a:avLst/>
          </a:prstGeom>
          <a:noFill/>
          <a:ln w="9525">
            <a:noFill/>
            <a:miter lim="800000"/>
            <a:headEnd/>
            <a:tailEnd/>
          </a:ln>
          <a:effectLst/>
        </p:spPr>
      </p:pic>
    </p:spTree>
    <p:extLst>
      <p:ext uri="{BB962C8B-B14F-4D97-AF65-F5344CB8AC3E}">
        <p14:creationId xmlns:p14="http://schemas.microsoft.com/office/powerpoint/2010/main" val="15998430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18ABFC0-AD9F-4041-ADC7-756269A1D06D}" type="slidenum">
              <a:rPr lang="en-US" sz="800"/>
              <a:pPr algn="r"/>
              <a:t>17</a:t>
            </a:fld>
            <a:endParaRPr lang="en-US" sz="800"/>
          </a:p>
        </p:txBody>
      </p:sp>
      <p:sp>
        <p:nvSpPr>
          <p:cNvPr id="47106"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Excellent … and poor uniformity</a:t>
            </a:r>
          </a:p>
        </p:txBody>
      </p:sp>
      <p:grpSp>
        <p:nvGrpSpPr>
          <p:cNvPr id="47107" name="Group 3"/>
          <p:cNvGrpSpPr>
            <a:grpSpLocks/>
          </p:cNvGrpSpPr>
          <p:nvPr/>
        </p:nvGrpSpPr>
        <p:grpSpPr bwMode="auto">
          <a:xfrm>
            <a:off x="1290638" y="2057400"/>
            <a:ext cx="4103687" cy="1981200"/>
            <a:chOff x="897" y="572"/>
            <a:chExt cx="2631" cy="2246"/>
          </a:xfrm>
        </p:grpSpPr>
        <p:pic>
          <p:nvPicPr>
            <p:cNvPr id="47125" name="Picture 4"/>
            <p:cNvPicPr>
              <a:picLocks noChangeAspect="1" noChangeArrowheads="1"/>
            </p:cNvPicPr>
            <p:nvPr/>
          </p:nvPicPr>
          <p:blipFill>
            <a:blip r:embed="rId2"/>
            <a:srcRect/>
            <a:stretch>
              <a:fillRect/>
            </a:stretch>
          </p:blipFill>
          <p:spPr bwMode="auto">
            <a:xfrm>
              <a:off x="897" y="572"/>
              <a:ext cx="2631" cy="2246"/>
            </a:xfrm>
            <a:prstGeom prst="rect">
              <a:avLst/>
            </a:prstGeom>
            <a:noFill/>
            <a:ln w="9525">
              <a:noFill/>
              <a:miter lim="800000"/>
              <a:headEnd/>
              <a:tailEnd/>
            </a:ln>
          </p:spPr>
        </p:pic>
        <p:sp>
          <p:nvSpPr>
            <p:cNvPr id="47126" name="Line 5"/>
            <p:cNvSpPr>
              <a:spLocks noChangeShapeType="1"/>
            </p:cNvSpPr>
            <p:nvPr/>
          </p:nvSpPr>
          <p:spPr bwMode="auto">
            <a:xfrm>
              <a:off x="1351" y="1229"/>
              <a:ext cx="2041" cy="0"/>
            </a:xfrm>
            <a:prstGeom prst="line">
              <a:avLst/>
            </a:prstGeom>
            <a:noFill/>
            <a:ln w="38100">
              <a:solidFill>
                <a:srgbClr val="FF0000"/>
              </a:solidFill>
              <a:round/>
              <a:headEnd/>
              <a:tailEnd/>
            </a:ln>
          </p:spPr>
          <p:txBody>
            <a:bodyPr wrap="none" anchor="ctr"/>
            <a:lstStyle/>
            <a:p>
              <a:endParaRPr lang="de-DE"/>
            </a:p>
          </p:txBody>
        </p:sp>
        <p:sp>
          <p:nvSpPr>
            <p:cNvPr id="47127" name="Line 6"/>
            <p:cNvSpPr>
              <a:spLocks noChangeShapeType="1"/>
            </p:cNvSpPr>
            <p:nvPr/>
          </p:nvSpPr>
          <p:spPr bwMode="auto">
            <a:xfrm>
              <a:off x="1351" y="1677"/>
              <a:ext cx="2041" cy="0"/>
            </a:xfrm>
            <a:prstGeom prst="line">
              <a:avLst/>
            </a:prstGeom>
            <a:noFill/>
            <a:ln w="38100">
              <a:solidFill>
                <a:srgbClr val="FF0000"/>
              </a:solidFill>
              <a:round/>
              <a:headEnd/>
              <a:tailEnd/>
            </a:ln>
          </p:spPr>
          <p:txBody>
            <a:bodyPr wrap="none" anchor="ctr"/>
            <a:lstStyle/>
            <a:p>
              <a:endParaRPr lang="de-DE"/>
            </a:p>
          </p:txBody>
        </p:sp>
      </p:grpSp>
      <p:grpSp>
        <p:nvGrpSpPr>
          <p:cNvPr id="47108" name="Group 8"/>
          <p:cNvGrpSpPr>
            <a:grpSpLocks/>
          </p:cNvGrpSpPr>
          <p:nvPr/>
        </p:nvGrpSpPr>
        <p:grpSpPr bwMode="auto">
          <a:xfrm>
            <a:off x="5378450" y="4025900"/>
            <a:ext cx="3992563" cy="2008188"/>
            <a:chOff x="1643" y="983"/>
            <a:chExt cx="2952" cy="2358"/>
          </a:xfrm>
        </p:grpSpPr>
        <p:pic>
          <p:nvPicPr>
            <p:cNvPr id="47122" name="Picture 9"/>
            <p:cNvPicPr>
              <a:picLocks noChangeAspect="1" noChangeArrowheads="1"/>
            </p:cNvPicPr>
            <p:nvPr/>
          </p:nvPicPr>
          <p:blipFill>
            <a:blip r:embed="rId3"/>
            <a:srcRect/>
            <a:stretch>
              <a:fillRect/>
            </a:stretch>
          </p:blipFill>
          <p:spPr bwMode="auto">
            <a:xfrm>
              <a:off x="1643" y="983"/>
              <a:ext cx="2952" cy="2358"/>
            </a:xfrm>
            <a:prstGeom prst="rect">
              <a:avLst/>
            </a:prstGeom>
            <a:noFill/>
            <a:ln w="9525">
              <a:noFill/>
              <a:miter lim="800000"/>
              <a:headEnd/>
              <a:tailEnd/>
            </a:ln>
          </p:spPr>
        </p:pic>
        <p:sp>
          <p:nvSpPr>
            <p:cNvPr id="47123" name="Line 10"/>
            <p:cNvSpPr>
              <a:spLocks noChangeShapeType="1"/>
            </p:cNvSpPr>
            <p:nvPr/>
          </p:nvSpPr>
          <p:spPr bwMode="auto">
            <a:xfrm>
              <a:off x="2106" y="2835"/>
              <a:ext cx="2268" cy="0"/>
            </a:xfrm>
            <a:prstGeom prst="line">
              <a:avLst/>
            </a:prstGeom>
            <a:noFill/>
            <a:ln w="38100">
              <a:solidFill>
                <a:srgbClr val="FF0000"/>
              </a:solidFill>
              <a:round/>
              <a:headEnd/>
              <a:tailEnd/>
            </a:ln>
          </p:spPr>
          <p:txBody>
            <a:bodyPr wrap="none" anchor="ctr"/>
            <a:lstStyle/>
            <a:p>
              <a:endParaRPr lang="de-DE"/>
            </a:p>
          </p:txBody>
        </p:sp>
        <p:sp>
          <p:nvSpPr>
            <p:cNvPr id="47124" name="Line 11"/>
            <p:cNvSpPr>
              <a:spLocks noChangeShapeType="1"/>
            </p:cNvSpPr>
            <p:nvPr/>
          </p:nvSpPr>
          <p:spPr bwMode="auto">
            <a:xfrm>
              <a:off x="2101" y="2341"/>
              <a:ext cx="2268" cy="0"/>
            </a:xfrm>
            <a:prstGeom prst="line">
              <a:avLst/>
            </a:prstGeom>
            <a:noFill/>
            <a:ln w="38100">
              <a:solidFill>
                <a:srgbClr val="FF0000"/>
              </a:solidFill>
              <a:round/>
              <a:headEnd/>
              <a:tailEnd/>
            </a:ln>
          </p:spPr>
          <p:txBody>
            <a:bodyPr wrap="none" anchor="ctr"/>
            <a:lstStyle/>
            <a:p>
              <a:endParaRPr lang="de-DE"/>
            </a:p>
          </p:txBody>
        </p:sp>
      </p:grpSp>
      <p:grpSp>
        <p:nvGrpSpPr>
          <p:cNvPr id="47109" name="Group 12"/>
          <p:cNvGrpSpPr>
            <a:grpSpLocks/>
          </p:cNvGrpSpPr>
          <p:nvPr/>
        </p:nvGrpSpPr>
        <p:grpSpPr bwMode="auto">
          <a:xfrm>
            <a:off x="1281113" y="4033838"/>
            <a:ext cx="4105275" cy="2016125"/>
            <a:chOff x="1259" y="995"/>
            <a:chExt cx="3720" cy="2334"/>
          </a:xfrm>
        </p:grpSpPr>
        <p:pic>
          <p:nvPicPr>
            <p:cNvPr id="47119" name="Picture 13"/>
            <p:cNvPicPr>
              <a:picLocks noChangeAspect="1" noChangeArrowheads="1"/>
            </p:cNvPicPr>
            <p:nvPr/>
          </p:nvPicPr>
          <p:blipFill>
            <a:blip r:embed="rId4"/>
            <a:srcRect/>
            <a:stretch>
              <a:fillRect/>
            </a:stretch>
          </p:blipFill>
          <p:spPr bwMode="auto">
            <a:xfrm>
              <a:off x="1259" y="995"/>
              <a:ext cx="3720" cy="2334"/>
            </a:xfrm>
            <a:prstGeom prst="rect">
              <a:avLst/>
            </a:prstGeom>
            <a:noFill/>
            <a:ln w="9525">
              <a:noFill/>
              <a:miter lim="800000"/>
              <a:headEnd/>
              <a:tailEnd/>
            </a:ln>
          </p:spPr>
        </p:pic>
        <p:sp>
          <p:nvSpPr>
            <p:cNvPr id="47120" name="Line 14"/>
            <p:cNvSpPr>
              <a:spLocks noChangeShapeType="1"/>
            </p:cNvSpPr>
            <p:nvPr/>
          </p:nvSpPr>
          <p:spPr bwMode="auto">
            <a:xfrm>
              <a:off x="1895" y="2886"/>
              <a:ext cx="2858" cy="0"/>
            </a:xfrm>
            <a:prstGeom prst="line">
              <a:avLst/>
            </a:prstGeom>
            <a:noFill/>
            <a:ln w="38100">
              <a:solidFill>
                <a:srgbClr val="FF0000"/>
              </a:solidFill>
              <a:round/>
              <a:headEnd/>
              <a:tailEnd/>
            </a:ln>
          </p:spPr>
          <p:txBody>
            <a:bodyPr wrap="none" anchor="ctr"/>
            <a:lstStyle/>
            <a:p>
              <a:endParaRPr lang="de-DE"/>
            </a:p>
          </p:txBody>
        </p:sp>
        <p:sp>
          <p:nvSpPr>
            <p:cNvPr id="47121" name="Line 15"/>
            <p:cNvSpPr>
              <a:spLocks noChangeShapeType="1"/>
            </p:cNvSpPr>
            <p:nvPr/>
          </p:nvSpPr>
          <p:spPr bwMode="auto">
            <a:xfrm>
              <a:off x="1895" y="2432"/>
              <a:ext cx="2858" cy="0"/>
            </a:xfrm>
            <a:prstGeom prst="line">
              <a:avLst/>
            </a:prstGeom>
            <a:noFill/>
            <a:ln w="38100">
              <a:solidFill>
                <a:srgbClr val="FF0000"/>
              </a:solidFill>
              <a:round/>
              <a:headEnd/>
              <a:tailEnd/>
            </a:ln>
          </p:spPr>
          <p:txBody>
            <a:bodyPr wrap="none" anchor="ctr"/>
            <a:lstStyle/>
            <a:p>
              <a:endParaRPr lang="de-DE"/>
            </a:p>
          </p:txBody>
        </p:sp>
      </p:grpSp>
      <p:grpSp>
        <p:nvGrpSpPr>
          <p:cNvPr id="47110" name="Group 16"/>
          <p:cNvGrpSpPr>
            <a:grpSpLocks/>
          </p:cNvGrpSpPr>
          <p:nvPr/>
        </p:nvGrpSpPr>
        <p:grpSpPr bwMode="auto">
          <a:xfrm>
            <a:off x="5378450" y="2073275"/>
            <a:ext cx="3992563" cy="1960563"/>
            <a:chOff x="3528" y="799"/>
            <a:chExt cx="2515" cy="2006"/>
          </a:xfrm>
        </p:grpSpPr>
        <p:pic>
          <p:nvPicPr>
            <p:cNvPr id="47116" name="Picture 17"/>
            <p:cNvPicPr>
              <a:picLocks noChangeAspect="1" noChangeArrowheads="1"/>
            </p:cNvPicPr>
            <p:nvPr/>
          </p:nvPicPr>
          <p:blipFill>
            <a:blip r:embed="rId5"/>
            <a:srcRect/>
            <a:stretch>
              <a:fillRect/>
            </a:stretch>
          </p:blipFill>
          <p:spPr bwMode="auto">
            <a:xfrm>
              <a:off x="3528" y="799"/>
              <a:ext cx="2515" cy="2006"/>
            </a:xfrm>
            <a:prstGeom prst="rect">
              <a:avLst/>
            </a:prstGeom>
            <a:noFill/>
            <a:ln w="9525">
              <a:noFill/>
              <a:miter lim="800000"/>
              <a:headEnd/>
              <a:tailEnd/>
            </a:ln>
          </p:spPr>
        </p:pic>
        <p:sp>
          <p:nvSpPr>
            <p:cNvPr id="47117" name="Line 18"/>
            <p:cNvSpPr>
              <a:spLocks noChangeShapeType="1"/>
            </p:cNvSpPr>
            <p:nvPr/>
          </p:nvSpPr>
          <p:spPr bwMode="auto">
            <a:xfrm>
              <a:off x="3982" y="1858"/>
              <a:ext cx="1860" cy="0"/>
            </a:xfrm>
            <a:prstGeom prst="line">
              <a:avLst/>
            </a:prstGeom>
            <a:noFill/>
            <a:ln w="38100">
              <a:solidFill>
                <a:srgbClr val="FF0000"/>
              </a:solidFill>
              <a:round/>
              <a:headEnd/>
              <a:tailEnd/>
            </a:ln>
          </p:spPr>
          <p:txBody>
            <a:bodyPr wrap="none" anchor="ctr"/>
            <a:lstStyle/>
            <a:p>
              <a:endParaRPr lang="de-DE"/>
            </a:p>
          </p:txBody>
        </p:sp>
        <p:sp>
          <p:nvSpPr>
            <p:cNvPr id="47118" name="Line 19"/>
            <p:cNvSpPr>
              <a:spLocks noChangeShapeType="1"/>
            </p:cNvSpPr>
            <p:nvPr/>
          </p:nvSpPr>
          <p:spPr bwMode="auto">
            <a:xfrm>
              <a:off x="3986" y="1444"/>
              <a:ext cx="1860" cy="0"/>
            </a:xfrm>
            <a:prstGeom prst="line">
              <a:avLst/>
            </a:prstGeom>
            <a:noFill/>
            <a:ln w="38100">
              <a:solidFill>
                <a:srgbClr val="FF0000"/>
              </a:solidFill>
              <a:round/>
              <a:headEnd/>
              <a:tailEnd/>
            </a:ln>
          </p:spPr>
          <p:txBody>
            <a:bodyPr wrap="none" anchor="ctr"/>
            <a:lstStyle/>
            <a:p>
              <a:endParaRPr lang="de-DE"/>
            </a:p>
          </p:txBody>
        </p:sp>
      </p:grpSp>
      <p:sp>
        <p:nvSpPr>
          <p:cNvPr id="47111" name="Text Box 20"/>
          <p:cNvSpPr txBox="1">
            <a:spLocks noChangeArrowheads="1"/>
          </p:cNvSpPr>
          <p:nvPr/>
        </p:nvSpPr>
        <p:spPr bwMode="auto">
          <a:xfrm>
            <a:off x="6253163" y="1120775"/>
            <a:ext cx="1890261" cy="923330"/>
          </a:xfrm>
          <a:prstGeom prst="rect">
            <a:avLst/>
          </a:prstGeom>
          <a:noFill/>
          <a:ln w="9525">
            <a:noFill/>
            <a:miter lim="800000"/>
            <a:headEnd/>
            <a:tailEnd/>
          </a:ln>
        </p:spPr>
        <p:txBody>
          <a:bodyPr wrap="none">
            <a:spAutoFit/>
          </a:bodyPr>
          <a:lstStyle/>
          <a:p>
            <a:r>
              <a:rPr lang="en-US" b="1" dirty="0"/>
              <a:t>Plant B</a:t>
            </a:r>
          </a:p>
          <a:p>
            <a:r>
              <a:rPr lang="en-US" dirty="0"/>
              <a:t>Conformity 34 %</a:t>
            </a:r>
            <a:br>
              <a:rPr lang="en-US" dirty="0"/>
            </a:br>
            <a:r>
              <a:rPr lang="en-US" dirty="0"/>
              <a:t>(LS and </a:t>
            </a:r>
            <a:r>
              <a:rPr lang="en-US" dirty="0" err="1"/>
              <a:t>CaOf</a:t>
            </a:r>
            <a:r>
              <a:rPr lang="en-US" dirty="0"/>
              <a:t>)</a:t>
            </a:r>
          </a:p>
        </p:txBody>
      </p:sp>
      <p:sp>
        <p:nvSpPr>
          <p:cNvPr id="47112" name="Text Box 21"/>
          <p:cNvSpPr txBox="1">
            <a:spLocks noChangeArrowheads="1"/>
          </p:cNvSpPr>
          <p:nvPr/>
        </p:nvSpPr>
        <p:spPr bwMode="auto">
          <a:xfrm>
            <a:off x="2352675" y="1120775"/>
            <a:ext cx="1890261" cy="923330"/>
          </a:xfrm>
          <a:prstGeom prst="rect">
            <a:avLst/>
          </a:prstGeom>
          <a:noFill/>
          <a:ln w="9525">
            <a:noFill/>
            <a:miter lim="800000"/>
            <a:headEnd/>
            <a:tailEnd/>
          </a:ln>
        </p:spPr>
        <p:txBody>
          <a:bodyPr wrap="none">
            <a:spAutoFit/>
          </a:bodyPr>
          <a:lstStyle/>
          <a:p>
            <a:r>
              <a:rPr lang="en-US" b="1" dirty="0"/>
              <a:t>Plant A</a:t>
            </a:r>
          </a:p>
          <a:p>
            <a:r>
              <a:rPr lang="en-US" dirty="0"/>
              <a:t>Conformity 91 %</a:t>
            </a:r>
            <a:br>
              <a:rPr lang="en-US" dirty="0"/>
            </a:br>
            <a:r>
              <a:rPr lang="en-US" dirty="0"/>
              <a:t>(LS and </a:t>
            </a:r>
            <a:r>
              <a:rPr lang="en-US" dirty="0" err="1"/>
              <a:t>CaOf</a:t>
            </a:r>
            <a:r>
              <a:rPr lang="en-US" dirty="0"/>
              <a:t>)</a:t>
            </a:r>
          </a:p>
        </p:txBody>
      </p:sp>
      <p:sp>
        <p:nvSpPr>
          <p:cNvPr id="47113" name="Text Box 22"/>
          <p:cNvSpPr txBox="1">
            <a:spLocks noChangeArrowheads="1"/>
          </p:cNvSpPr>
          <p:nvPr/>
        </p:nvSpPr>
        <p:spPr bwMode="auto">
          <a:xfrm>
            <a:off x="354013" y="2809875"/>
            <a:ext cx="525462" cy="427038"/>
          </a:xfrm>
          <a:prstGeom prst="rect">
            <a:avLst/>
          </a:prstGeom>
          <a:noFill/>
          <a:ln w="9525">
            <a:noFill/>
            <a:miter lim="800000"/>
            <a:headEnd/>
            <a:tailEnd/>
          </a:ln>
        </p:spPr>
        <p:txBody>
          <a:bodyPr wrap="none">
            <a:spAutoFit/>
          </a:bodyPr>
          <a:lstStyle/>
          <a:p>
            <a:r>
              <a:rPr lang="en-US" sz="2200"/>
              <a:t>LS</a:t>
            </a:r>
          </a:p>
        </p:txBody>
      </p:sp>
      <p:sp>
        <p:nvSpPr>
          <p:cNvPr id="47114" name="Text Box 23"/>
          <p:cNvSpPr txBox="1">
            <a:spLocks noChangeArrowheads="1"/>
          </p:cNvSpPr>
          <p:nvPr/>
        </p:nvSpPr>
        <p:spPr bwMode="auto">
          <a:xfrm>
            <a:off x="200025" y="4830763"/>
            <a:ext cx="836613" cy="427037"/>
          </a:xfrm>
          <a:prstGeom prst="rect">
            <a:avLst/>
          </a:prstGeom>
          <a:noFill/>
          <a:ln w="9525">
            <a:noFill/>
            <a:miter lim="800000"/>
            <a:headEnd/>
            <a:tailEnd/>
          </a:ln>
        </p:spPr>
        <p:txBody>
          <a:bodyPr wrap="none">
            <a:spAutoFit/>
          </a:bodyPr>
          <a:lstStyle/>
          <a:p>
            <a:r>
              <a:rPr lang="en-US" sz="2200"/>
              <a:t>CaOf</a:t>
            </a:r>
          </a:p>
        </p:txBody>
      </p:sp>
      <p:sp>
        <p:nvSpPr>
          <p:cNvPr id="47115" name="Rectangle 24"/>
          <p:cNvSpPr>
            <a:spLocks noChangeArrowheads="1"/>
          </p:cNvSpPr>
          <p:nvPr/>
        </p:nvSpPr>
        <p:spPr bwMode="auto">
          <a:xfrm>
            <a:off x="3008313" y="6080125"/>
            <a:ext cx="4464050" cy="366713"/>
          </a:xfrm>
          <a:prstGeom prst="rect">
            <a:avLst/>
          </a:prstGeom>
          <a:noFill/>
          <a:ln w="9525">
            <a:noFill/>
            <a:miter lim="800000"/>
            <a:headEnd/>
            <a:tailEnd/>
          </a:ln>
        </p:spPr>
        <p:txBody>
          <a:bodyPr wrap="none">
            <a:spAutoFit/>
          </a:bodyPr>
          <a:lstStyle/>
          <a:p>
            <a:r>
              <a:rPr lang="en-US"/>
              <a:t>2-hourly testing frequency, 1 month period</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314BAE7-BA5B-4FEF-90B1-C8F267030965}" type="slidenum">
              <a:rPr lang="en-US" sz="800"/>
              <a:pPr algn="r"/>
              <a:t>18</a:t>
            </a:fld>
            <a:endParaRPr lang="en-US" sz="800"/>
          </a:p>
        </p:txBody>
      </p:sp>
      <p:sp>
        <p:nvSpPr>
          <p:cNvPr id="48130"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dirty="0" smtClean="0"/>
              <a:t>Legacy Holcim </a:t>
            </a:r>
            <a:r>
              <a:rPr lang="en-US" sz="2400" b="1" dirty="0"/>
              <a:t>uniformity targets: Kiln feed (and clinker)</a:t>
            </a:r>
          </a:p>
        </p:txBody>
      </p:sp>
      <p:sp>
        <p:nvSpPr>
          <p:cNvPr id="48131" name="Text Box 53"/>
          <p:cNvSpPr txBox="1">
            <a:spLocks noChangeArrowheads="1"/>
          </p:cNvSpPr>
          <p:nvPr/>
        </p:nvSpPr>
        <p:spPr bwMode="auto">
          <a:xfrm>
            <a:off x="571469" y="4077072"/>
            <a:ext cx="7070725" cy="396875"/>
          </a:xfrm>
          <a:prstGeom prst="rect">
            <a:avLst/>
          </a:prstGeom>
          <a:noFill/>
          <a:ln w="9525">
            <a:noFill/>
            <a:miter lim="800000"/>
            <a:headEnd/>
            <a:tailEnd/>
          </a:ln>
        </p:spPr>
        <p:txBody>
          <a:bodyPr lIns="90000" tIns="46800" rIns="90000" bIns="46800">
            <a:spAutoFit/>
          </a:bodyPr>
          <a:lstStyle/>
          <a:p>
            <a:pPr>
              <a:spcBef>
                <a:spcPct val="50000"/>
              </a:spcBef>
            </a:pPr>
            <a:r>
              <a:rPr lang="de-CH" sz="2000" dirty="0"/>
              <a:t> </a:t>
            </a:r>
            <a:r>
              <a:rPr lang="en-US" sz="2000" dirty="0"/>
              <a:t>* For plants with pre-blending systems</a:t>
            </a:r>
          </a:p>
        </p:txBody>
      </p:sp>
      <p:sp>
        <p:nvSpPr>
          <p:cNvPr id="48132" name="Text Box 55"/>
          <p:cNvSpPr txBox="1">
            <a:spLocks noChangeArrowheads="1"/>
          </p:cNvSpPr>
          <p:nvPr/>
        </p:nvSpPr>
        <p:spPr bwMode="auto">
          <a:xfrm>
            <a:off x="704528" y="4941168"/>
            <a:ext cx="8629972" cy="400110"/>
          </a:xfrm>
          <a:prstGeom prst="rect">
            <a:avLst/>
          </a:prstGeom>
          <a:noFill/>
          <a:ln w="31750">
            <a:solidFill>
              <a:schemeClr val="accent2"/>
            </a:solidFill>
            <a:miter lim="800000"/>
            <a:headEnd/>
            <a:tailEnd/>
          </a:ln>
        </p:spPr>
        <p:txBody>
          <a:bodyPr wrap="square">
            <a:spAutoFit/>
          </a:bodyPr>
          <a:lstStyle/>
          <a:p>
            <a:pPr>
              <a:spcBef>
                <a:spcPct val="50000"/>
              </a:spcBef>
            </a:pPr>
            <a:r>
              <a:rPr lang="en-US" sz="2000" b="1"/>
              <a:t>The ultimate goal is to achieve a high chemical uniformity of clinker</a:t>
            </a:r>
          </a:p>
        </p:txBody>
      </p:sp>
      <p:pic>
        <p:nvPicPr>
          <p:cNvPr id="65" name="Shape 942"/>
          <p:cNvPicPr preferRelativeResize="0"/>
          <p:nvPr/>
        </p:nvPicPr>
        <p:blipFill>
          <a:blip r:embed="rId2">
            <a:alphaModFix/>
          </a:blip>
          <a:stretch>
            <a:fillRect/>
          </a:stretch>
        </p:blipFill>
        <p:spPr>
          <a:xfrm>
            <a:off x="560512" y="1232756"/>
            <a:ext cx="8821613" cy="2772308"/>
          </a:xfrm>
          <a:prstGeom prst="rect">
            <a:avLst/>
          </a:prstGeom>
          <a:noFill/>
          <a:ln>
            <a:noFill/>
          </a:ln>
        </p:spPr>
      </p:pic>
      <p:sp>
        <p:nvSpPr>
          <p:cNvPr id="9" name="TextBox 8"/>
          <p:cNvSpPr txBox="1"/>
          <p:nvPr/>
        </p:nvSpPr>
        <p:spPr>
          <a:xfrm>
            <a:off x="6262792" y="3540198"/>
            <a:ext cx="274434" cy="369332"/>
          </a:xfrm>
          <a:prstGeom prst="rect">
            <a:avLst/>
          </a:prstGeom>
          <a:noFill/>
        </p:spPr>
        <p:txBody>
          <a:bodyPr wrap="none" rtlCol="0">
            <a:spAutoFit/>
          </a:bodyPr>
          <a:lstStyle/>
          <a:p>
            <a:r>
              <a:rPr lang="en-US" dirty="0" smtClean="0"/>
              <a:t>*</a:t>
            </a:r>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FA63C81-7122-4561-A534-65CE84DA319C}" type="slidenum">
              <a:rPr lang="en-US" sz="800"/>
              <a:pPr algn="r"/>
              <a:t>19</a:t>
            </a:fld>
            <a:endParaRPr lang="en-US" sz="800"/>
          </a:p>
        </p:txBody>
      </p:sp>
      <p:sp>
        <p:nvSpPr>
          <p:cNvPr id="45058" name="Content Placeholder 3"/>
          <p:cNvSpPr>
            <a:spLocks/>
          </p:cNvSpPr>
          <p:nvPr/>
        </p:nvSpPr>
        <p:spPr bwMode="auto">
          <a:xfrm>
            <a:off x="560388" y="1341438"/>
            <a:ext cx="8785225" cy="5113337"/>
          </a:xfrm>
          <a:prstGeom prst="rect">
            <a:avLst/>
          </a:prstGeom>
          <a:noFill/>
          <a:ln w="9525">
            <a:noFill/>
            <a:miter lim="800000"/>
            <a:headEnd/>
            <a:tailEnd/>
          </a:ln>
        </p:spPr>
        <p:txBody>
          <a:bodyPr lIns="0" tIns="0" rIns="0" bIns="0"/>
          <a:lstStyle/>
          <a:p>
            <a:pPr marL="534988" lvl="1" indent="-265113" fontAlgn="t">
              <a:spcBef>
                <a:spcPct val="40000"/>
              </a:spcBef>
              <a:buClr>
                <a:schemeClr val="accent1"/>
              </a:buClr>
              <a:buFont typeface="Arial" charset="0"/>
              <a:buChar char="•"/>
            </a:pPr>
            <a:r>
              <a:rPr lang="en-US" dirty="0"/>
              <a:t>Second level (plant specific selection, not mandatory)</a:t>
            </a:r>
          </a:p>
          <a:p>
            <a:pPr marL="820738" lvl="2" indent="-284163" fontAlgn="t">
              <a:spcBef>
                <a:spcPct val="40000"/>
              </a:spcBef>
              <a:buClr>
                <a:schemeClr val="accent1"/>
              </a:buClr>
              <a:buFont typeface="Arial" charset="0"/>
              <a:buChar char="•"/>
            </a:pPr>
            <a:r>
              <a:rPr lang="en-US" sz="1600" dirty="0"/>
              <a:t>Specifications for C</a:t>
            </a:r>
            <a:r>
              <a:rPr lang="en-US" sz="1600" baseline="-42000" dirty="0"/>
              <a:t>3</a:t>
            </a:r>
            <a:r>
              <a:rPr lang="en-US" sz="1600" dirty="0"/>
              <a:t>A, Na</a:t>
            </a:r>
            <a:r>
              <a:rPr lang="en-US" sz="1600" baseline="-40000" dirty="0"/>
              <a:t>2</a:t>
            </a:r>
            <a:r>
              <a:rPr lang="en-US" sz="1600" dirty="0"/>
              <a:t>O eq., SO</a:t>
            </a:r>
            <a:r>
              <a:rPr lang="en-US" sz="1600" baseline="-40000" dirty="0"/>
              <a:t>3, </a:t>
            </a:r>
            <a:r>
              <a:rPr lang="en-US" sz="1600" dirty="0"/>
              <a:t>F and for other plant relevant minor elements (e.g. </a:t>
            </a:r>
            <a:r>
              <a:rPr lang="en-US" sz="1600" dirty="0" err="1"/>
              <a:t>MgO</a:t>
            </a:r>
            <a:r>
              <a:rPr lang="en-US" sz="1600" dirty="0"/>
              <a:t>, P</a:t>
            </a:r>
            <a:r>
              <a:rPr lang="en-US" sz="1600" baseline="-40000" dirty="0"/>
              <a:t>2</a:t>
            </a:r>
            <a:r>
              <a:rPr lang="en-US" sz="1600" dirty="0"/>
              <a:t>O</a:t>
            </a:r>
            <a:r>
              <a:rPr lang="en-US" sz="1600" baseline="-40000" dirty="0"/>
              <a:t>5</a:t>
            </a:r>
            <a:r>
              <a:rPr lang="en-US" sz="1600" dirty="0"/>
              <a:t>, etc.) </a:t>
            </a:r>
          </a:p>
          <a:p>
            <a:pPr marL="820738" lvl="2" indent="-284163" fontAlgn="t">
              <a:spcBef>
                <a:spcPct val="40000"/>
              </a:spcBef>
              <a:buClr>
                <a:schemeClr val="accent1"/>
              </a:buClr>
              <a:buFont typeface="Arial" charset="0"/>
              <a:buChar char="•"/>
            </a:pPr>
            <a:r>
              <a:rPr lang="en-US" sz="1600" dirty="0"/>
              <a:t>They have to be specified in case they are relevant to meet the Internal Product Specifications and related National Cement Standards (e.g. low alkali cements, sulfate resistant cements, cements made with mineralized clinker). </a:t>
            </a:r>
            <a:endParaRPr lang="en-US" sz="1600" dirty="0" smtClean="0"/>
          </a:p>
          <a:p>
            <a:pPr marL="820738" lvl="2" indent="-284163" fontAlgn="t">
              <a:spcBef>
                <a:spcPct val="40000"/>
              </a:spcBef>
              <a:buClr>
                <a:schemeClr val="accent1"/>
              </a:buClr>
              <a:buFont typeface="Arial" charset="0"/>
              <a:buChar char="•"/>
            </a:pPr>
            <a:r>
              <a:rPr lang="en-US" sz="1600" dirty="0" smtClean="0"/>
              <a:t>Following </a:t>
            </a:r>
            <a:r>
              <a:rPr lang="en-US" sz="1600" dirty="0"/>
              <a:t>one </a:t>
            </a:r>
            <a:r>
              <a:rPr lang="en-US" sz="1600" dirty="0" smtClean="0"/>
              <a:t>example:</a:t>
            </a:r>
            <a:endParaRPr lang="en-US" sz="1600" dirty="0"/>
          </a:p>
          <a:p>
            <a:pPr marL="269875" indent="-269875">
              <a:spcBef>
                <a:spcPts val="1200"/>
              </a:spcBef>
              <a:buClr>
                <a:schemeClr val="accent1"/>
              </a:buClr>
              <a:buFont typeface="Arial" charset="0"/>
              <a:buChar char="•"/>
            </a:pPr>
            <a:endParaRPr lang="en-US" sz="2000" dirty="0"/>
          </a:p>
        </p:txBody>
      </p:sp>
      <p:sp>
        <p:nvSpPr>
          <p:cNvPr id="45059"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dirty="0"/>
              <a:t>Compliance to Clinker </a:t>
            </a:r>
            <a:r>
              <a:rPr lang="en-US" sz="2400" b="1" dirty="0" smtClean="0"/>
              <a:t>Specifications (cont.) </a:t>
            </a:r>
            <a:endParaRPr lang="en-US" sz="2400" b="1"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19</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40723103"/>
              </p:ext>
            </p:extLst>
          </p:nvPr>
        </p:nvGraphicFramePr>
        <p:xfrm>
          <a:off x="920552" y="3573016"/>
          <a:ext cx="7832969" cy="2021840"/>
        </p:xfrm>
        <a:graphic>
          <a:graphicData uri="http://schemas.openxmlformats.org/drawingml/2006/table">
            <a:tbl>
              <a:tblPr firstRow="1" bandRow="1">
                <a:tableStyleId>{5C22544A-7EE6-4342-B048-85BDC9FD1C3A}</a:tableStyleId>
              </a:tblPr>
              <a:tblGrid>
                <a:gridCol w="740144"/>
                <a:gridCol w="1368152"/>
                <a:gridCol w="1368152"/>
                <a:gridCol w="1152128"/>
                <a:gridCol w="1476201"/>
                <a:gridCol w="1728192"/>
              </a:tblGrid>
              <a:tr h="370840">
                <a:tc gridSpan="3">
                  <a:txBody>
                    <a:bodyPr/>
                    <a:lstStyle/>
                    <a:p>
                      <a:pPr algn="ctr"/>
                      <a:r>
                        <a:rPr lang="en-US" dirty="0" smtClean="0"/>
                        <a:t>C</a:t>
                      </a:r>
                      <a:r>
                        <a:rPr lang="en-US" baseline="-25000" dirty="0" smtClean="0"/>
                        <a:t>3</a:t>
                      </a:r>
                      <a:r>
                        <a:rPr lang="en-US" dirty="0" smtClean="0"/>
                        <a:t>A</a:t>
                      </a:r>
                      <a:endParaRPr lang="en-US" dirty="0"/>
                    </a:p>
                  </a:txBody>
                  <a:tcPr/>
                </a:tc>
                <a:tc hMerge="1">
                  <a:txBody>
                    <a:bodyPr/>
                    <a:lstStyle/>
                    <a:p>
                      <a:endParaRPr lang="en-US" dirty="0"/>
                    </a:p>
                  </a:txBody>
                  <a:tcPr/>
                </a:tc>
                <a:tc hMerge="1">
                  <a:txBody>
                    <a:bodyPr/>
                    <a:lstStyle/>
                    <a:p>
                      <a:endParaRPr lang="en-US" dirty="0"/>
                    </a:p>
                  </a:txBody>
                  <a:tcPr/>
                </a:tc>
                <a:tc gridSpan="3">
                  <a:txBody>
                    <a:bodyPr/>
                    <a:lstStyle/>
                    <a:p>
                      <a:pPr algn="ctr"/>
                      <a:r>
                        <a:rPr lang="en-US" dirty="0" smtClean="0"/>
                        <a:t>Na</a:t>
                      </a:r>
                      <a:r>
                        <a:rPr lang="en-US" baseline="-25000" dirty="0" smtClean="0"/>
                        <a:t>2</a:t>
                      </a:r>
                      <a:r>
                        <a:rPr lang="en-US" dirty="0" smtClean="0"/>
                        <a:t>O-equivalent</a:t>
                      </a:r>
                      <a:endParaRPr lang="en-US" dirty="0"/>
                    </a:p>
                  </a:txBody>
                  <a:tcPr/>
                </a:tc>
                <a:tc hMerge="1">
                  <a:txBody>
                    <a:bodyPr/>
                    <a:lstStyle/>
                    <a:p>
                      <a:endParaRPr lang="en-US" dirty="0"/>
                    </a:p>
                  </a:txBody>
                  <a:tcPr/>
                </a:tc>
                <a:tc hMerge="1">
                  <a:txBody>
                    <a:bodyPr/>
                    <a:lstStyle/>
                    <a:p>
                      <a:endParaRPr lang="en-US" dirty="0"/>
                    </a:p>
                  </a:txBody>
                  <a:tcPr/>
                </a:tc>
              </a:tr>
              <a:tr h="370840">
                <a:tc>
                  <a:txBody>
                    <a:bodyPr/>
                    <a:lstStyle/>
                    <a:p>
                      <a:pPr algn="ctr"/>
                      <a:endParaRPr lang="en-US" dirty="0"/>
                    </a:p>
                  </a:txBody>
                  <a:tcPr/>
                </a:tc>
                <a:tc gridSpan="2">
                  <a:txBody>
                    <a:bodyPr/>
                    <a:lstStyle/>
                    <a:p>
                      <a:pPr algn="ctr"/>
                      <a:r>
                        <a:rPr lang="en-US" dirty="0" smtClean="0"/>
                        <a:t>Acceptance range</a:t>
                      </a:r>
                      <a:endParaRPr lang="en-US" dirty="0"/>
                    </a:p>
                  </a:txBody>
                  <a:tcPr/>
                </a:tc>
                <a:tc hMerge="1">
                  <a:txBody>
                    <a:bodyPr/>
                    <a:lstStyle/>
                    <a:p>
                      <a:endParaRPr lang="en-US" dirty="0"/>
                    </a:p>
                  </a:txBody>
                  <a:tcPr/>
                </a:tc>
                <a:tc>
                  <a:txBody>
                    <a:bodyPr/>
                    <a:lstStyle/>
                    <a:p>
                      <a:pPr algn="ctr"/>
                      <a:endParaRPr lang="en-US" dirty="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Acceptance range</a:t>
                      </a:r>
                    </a:p>
                    <a:p>
                      <a:pPr algn="ctr"/>
                      <a:endParaRPr lang="en-US" dirty="0"/>
                    </a:p>
                  </a:txBody>
                  <a:tcPr/>
                </a:tc>
                <a:tc hMerge="1">
                  <a:txBody>
                    <a:bodyPr/>
                    <a:lstStyle/>
                    <a:p>
                      <a:endParaRPr lang="en-US" dirty="0"/>
                    </a:p>
                  </a:txBody>
                  <a:tcPr/>
                </a:tc>
              </a:tr>
              <a:tr h="370840">
                <a:tc>
                  <a:txBody>
                    <a:bodyPr/>
                    <a:lstStyle/>
                    <a:p>
                      <a:pPr algn="ctr"/>
                      <a:endParaRPr lang="en-US" dirty="0"/>
                    </a:p>
                  </a:txBody>
                  <a:tcPr/>
                </a:tc>
                <a:tc>
                  <a:txBody>
                    <a:bodyPr/>
                    <a:lstStyle/>
                    <a:p>
                      <a:pPr algn="ctr"/>
                      <a:r>
                        <a:rPr lang="en-US" dirty="0" smtClean="0"/>
                        <a:t>Min.</a:t>
                      </a:r>
                      <a:endParaRPr lang="en-US" dirty="0"/>
                    </a:p>
                  </a:txBody>
                  <a:tcPr/>
                </a:tc>
                <a:tc>
                  <a:txBody>
                    <a:bodyPr/>
                    <a:lstStyle/>
                    <a:p>
                      <a:pPr algn="ctr"/>
                      <a:r>
                        <a:rPr lang="en-US" dirty="0" smtClean="0"/>
                        <a:t>Max.</a:t>
                      </a:r>
                      <a:endParaRPr lang="en-US" dirty="0"/>
                    </a:p>
                  </a:txBody>
                  <a:tcPr/>
                </a:tc>
                <a:tc>
                  <a:txBody>
                    <a:bodyPr/>
                    <a:lstStyle/>
                    <a:p>
                      <a:pPr algn="ctr"/>
                      <a:endParaRPr lang="en-US" dirty="0"/>
                    </a:p>
                  </a:txBody>
                  <a:tcPr/>
                </a:tc>
                <a:tc>
                  <a:txBody>
                    <a:bodyPr/>
                    <a:lstStyle/>
                    <a:p>
                      <a:pPr algn="ctr"/>
                      <a:r>
                        <a:rPr lang="en-US" dirty="0" smtClean="0"/>
                        <a:t>Min.</a:t>
                      </a:r>
                      <a:endParaRPr lang="en-US" dirty="0"/>
                    </a:p>
                  </a:txBody>
                  <a:tcPr/>
                </a:tc>
                <a:tc>
                  <a:txBody>
                    <a:bodyPr/>
                    <a:lstStyle/>
                    <a:p>
                      <a:pPr algn="ctr"/>
                      <a:r>
                        <a:rPr lang="en-US" dirty="0" smtClean="0"/>
                        <a:t>Max.</a:t>
                      </a:r>
                      <a:endParaRPr lang="en-US" dirty="0"/>
                    </a:p>
                  </a:txBody>
                  <a:tcPr/>
                </a:tc>
              </a:tr>
              <a:tr h="370840">
                <a:tc>
                  <a:txBody>
                    <a:bodyPr/>
                    <a:lstStyle/>
                    <a:p>
                      <a:pPr algn="ctr"/>
                      <a:r>
                        <a:rPr lang="en-US" dirty="0" smtClean="0"/>
                        <a:t>7.0</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5.0</a:t>
                      </a:r>
                      <a:endParaRPr lang="en-US" baseline="-25000"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8.0</a:t>
                      </a:r>
                      <a:endParaRPr lang="en-US" baseline="-25000"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0.50</a:t>
                      </a:r>
                      <a:endParaRPr lang="en-US" baseline="-25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n.d.</a:t>
                      </a:r>
                      <a:endParaRPr lang="en-US" baseline="-25000" dirty="0" smtClean="0"/>
                    </a:p>
                    <a:p>
                      <a:pPr algn="ct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0.6</a:t>
                      </a:r>
                      <a:endParaRPr lang="en-US" baseline="-25000" dirty="0" smtClean="0"/>
                    </a:p>
                    <a:p>
                      <a:pPr algn="ctr"/>
                      <a:endParaRPr 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051B274A-D9E8-4C2F-AC05-E8A36864BBB4}" type="slidenum">
              <a:rPr lang="en-US" sz="800">
                <a:latin typeface="+mn-lt"/>
              </a:rPr>
              <a:pPr algn="r">
                <a:defRPr/>
              </a:pPr>
              <a:t>2</a:t>
            </a:fld>
            <a:endParaRPr lang="en-US" sz="800">
              <a:latin typeface="+mn-lt"/>
            </a:endParaRPr>
          </a:p>
        </p:txBody>
      </p:sp>
      <p:sp>
        <p:nvSpPr>
          <p:cNvPr id="17410" name="Content Placeholder 2"/>
          <p:cNvSpPr>
            <a:spLocks/>
          </p:cNvSpPr>
          <p:nvPr/>
        </p:nvSpPr>
        <p:spPr bwMode="auto">
          <a:xfrm>
            <a:off x="560388" y="134143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Understand </a:t>
            </a:r>
            <a:r>
              <a:rPr lang="en-US" sz="2000" dirty="0" smtClean="0"/>
              <a:t>quality </a:t>
            </a:r>
            <a:r>
              <a:rPr lang="en-US" sz="2000" dirty="0"/>
              <a:t>indicators </a:t>
            </a:r>
            <a:r>
              <a:rPr lang="en-US" sz="2000" dirty="0" smtClean="0"/>
              <a:t>from legacy Holcim and Lafarge</a:t>
            </a:r>
            <a:endParaRPr lang="en-US" sz="2000" dirty="0"/>
          </a:p>
          <a:p>
            <a:pPr marL="269875" indent="-269875">
              <a:spcBef>
                <a:spcPts val="1200"/>
              </a:spcBef>
              <a:buClr>
                <a:schemeClr val="accent1"/>
              </a:buClr>
              <a:buFont typeface="Arial" charset="0"/>
              <a:buChar char="•"/>
            </a:pPr>
            <a:r>
              <a:rPr lang="en-US" sz="2000" dirty="0"/>
              <a:t>Be able to use quality data for root cause analysis</a:t>
            </a:r>
          </a:p>
          <a:p>
            <a:pPr marL="269875" indent="-269875">
              <a:spcBef>
                <a:spcPts val="1200"/>
              </a:spcBef>
              <a:buClr>
                <a:schemeClr val="accent1"/>
              </a:buClr>
              <a:buFont typeface="Arial" charset="0"/>
              <a:buChar char="•"/>
            </a:pPr>
            <a:r>
              <a:rPr lang="en-US" sz="2000" dirty="0"/>
              <a:t>Be aware of cost impacts of inadequate uniformity</a:t>
            </a:r>
          </a:p>
          <a:p>
            <a:pPr marL="269875" indent="-269875">
              <a:spcBef>
                <a:spcPts val="1200"/>
              </a:spcBef>
              <a:buClr>
                <a:schemeClr val="accent1"/>
              </a:buClr>
              <a:buFont typeface="Arial" charset="0"/>
              <a:buChar char="•"/>
            </a:pPr>
            <a:r>
              <a:rPr lang="en-US" sz="2000" dirty="0"/>
              <a:t>Know effective quality control measures</a:t>
            </a:r>
          </a:p>
        </p:txBody>
      </p:sp>
      <p:sp>
        <p:nvSpPr>
          <p:cNvPr id="17411"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dirty="0"/>
              <a:t>Objectives</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D41C520C-7FD2-43C1-8BDE-4EB7F94082E5}"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9F3B29E-C9A8-42DE-8315-4C7361FFF336}" type="slidenum">
              <a:rPr lang="en-US" sz="800"/>
              <a:pPr algn="r"/>
              <a:t>20</a:t>
            </a:fld>
            <a:endParaRPr lang="en-US" sz="800"/>
          </a:p>
        </p:txBody>
      </p:sp>
      <p:sp>
        <p:nvSpPr>
          <p:cNvPr id="49154"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Additional criteria for clinker/raw meal uniformity</a:t>
            </a:r>
          </a:p>
        </p:txBody>
      </p:sp>
      <p:graphicFrame>
        <p:nvGraphicFramePr>
          <p:cNvPr id="5" name="Group 4"/>
          <p:cNvGraphicFramePr>
            <a:graphicFrameLocks noGrp="1"/>
          </p:cNvGraphicFramePr>
          <p:nvPr>
            <p:extLst>
              <p:ext uri="{D42A27DB-BD31-4B8C-83A1-F6EECF244321}">
                <p14:modId xmlns:p14="http://schemas.microsoft.com/office/powerpoint/2010/main" val="1005139712"/>
              </p:ext>
            </p:extLst>
          </p:nvPr>
        </p:nvGraphicFramePr>
        <p:xfrm>
          <a:off x="560388" y="1354138"/>
          <a:ext cx="7696200" cy="2163763"/>
        </p:xfrm>
        <a:graphic>
          <a:graphicData uri="http://schemas.openxmlformats.org/drawingml/2006/table">
            <a:tbl>
              <a:tblPr/>
              <a:tblGrid>
                <a:gridCol w="3505200"/>
                <a:gridCol w="2133600"/>
                <a:gridCol w="2057400"/>
              </a:tblGrid>
              <a:tr h="792163">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GB" sz="1800" b="1" i="0" u="none" strike="noStrike" cap="none" normalizeH="0" baseline="0" dirty="0" smtClean="0">
                          <a:ln>
                            <a:noFill/>
                          </a:ln>
                          <a:solidFill>
                            <a:schemeClr val="bg2">
                              <a:lumMod val="10000"/>
                            </a:schemeClr>
                          </a:solidFill>
                          <a:effectLst/>
                          <a:latin typeface="Arial" charset="0"/>
                        </a:rPr>
                        <a:t>Clinker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Daily </a:t>
                      </a:r>
                      <a:br>
                        <a:rPr kumimoji="0" lang="en-US" sz="1800" b="0" i="0" u="none" strike="noStrike" cap="none" normalizeH="0" baseline="0" smtClean="0">
                          <a:ln>
                            <a:noFill/>
                          </a:ln>
                          <a:solidFill>
                            <a:schemeClr val="bg2">
                              <a:lumMod val="10000"/>
                            </a:schemeClr>
                          </a:solidFill>
                          <a:effectLst/>
                          <a:latin typeface="Arial" charset="0"/>
                        </a:rPr>
                      </a:br>
                      <a:r>
                        <a:rPr kumimoji="0" lang="en-US" sz="1800" b="0" i="0" u="none" strike="noStrike" cap="none" normalizeH="0" baseline="0" smtClean="0">
                          <a:ln>
                            <a:noFill/>
                          </a:ln>
                          <a:solidFill>
                            <a:schemeClr val="bg2">
                              <a:lumMod val="10000"/>
                            </a:schemeClr>
                          </a:solidFill>
                          <a:effectLst/>
                          <a:latin typeface="Arial" charset="0"/>
                        </a:rPr>
                        <a:t>(hourly samples)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D7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Monthly</a:t>
                      </a:r>
                      <a:br>
                        <a:rPr kumimoji="0" lang="en-US" sz="1800" b="0" i="0" u="none" strike="noStrike" cap="none" normalizeH="0" baseline="0" smtClean="0">
                          <a:ln>
                            <a:noFill/>
                          </a:ln>
                          <a:solidFill>
                            <a:schemeClr val="bg2">
                              <a:lumMod val="10000"/>
                            </a:schemeClr>
                          </a:solidFill>
                          <a:effectLst/>
                          <a:latin typeface="Arial" charset="0"/>
                        </a:rPr>
                      </a:br>
                      <a:r>
                        <a:rPr kumimoji="0" lang="en-US" sz="1800" b="0" i="0" u="none" strike="noStrike" cap="none" normalizeH="0" baseline="0" smtClean="0">
                          <a:ln>
                            <a:noFill/>
                          </a:ln>
                          <a:solidFill>
                            <a:schemeClr val="bg2">
                              <a:lumMod val="10000"/>
                            </a:schemeClr>
                          </a:solidFill>
                          <a:effectLst/>
                          <a:latin typeface="Arial" charset="0"/>
                        </a:rPr>
                        <a:t>(daily averages)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D7FF"/>
                    </a:solidFill>
                  </a:tcPr>
                </a:tc>
              </a:tr>
              <a:tr h="4572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CaO f Range Min.- Max. (%)</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sym typeface="Symbol" pitchFamily="18" charset="2"/>
                        </a:rPr>
                        <a:t> 1.5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SO</a:t>
                      </a:r>
                      <a:r>
                        <a:rPr kumimoji="0" lang="en-US" sz="1800" b="0" i="0" u="none" strike="noStrike" cap="none" normalizeH="0" baseline="-25000" smtClean="0">
                          <a:ln>
                            <a:noFill/>
                          </a:ln>
                          <a:solidFill>
                            <a:schemeClr val="bg2">
                              <a:lumMod val="10000"/>
                            </a:schemeClr>
                          </a:solidFill>
                          <a:effectLst/>
                          <a:latin typeface="Arial" charset="0"/>
                        </a:rPr>
                        <a:t>3</a:t>
                      </a:r>
                      <a:r>
                        <a:rPr kumimoji="0" lang="en-US" sz="1800" b="0" i="0" u="none" strike="noStrike" cap="none" normalizeH="0" baseline="0" smtClean="0">
                          <a:ln>
                            <a:noFill/>
                          </a:ln>
                          <a:solidFill>
                            <a:schemeClr val="bg2">
                              <a:lumMod val="10000"/>
                            </a:schemeClr>
                          </a:solidFill>
                          <a:effectLst/>
                          <a:latin typeface="Arial" charset="0"/>
                        </a:rPr>
                        <a:t>  C.o.V.</a:t>
                      </a:r>
                      <a:endParaRPr kumimoji="0" lang="en-US" sz="1800" b="0" i="0" u="none" strike="noStrike" cap="none" normalizeH="0" baseline="-25000" smtClean="0">
                        <a:ln>
                          <a:noFill/>
                        </a:ln>
                        <a:solidFill>
                          <a:schemeClr val="bg2">
                            <a:lumMod val="10000"/>
                          </a:schemeClr>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sym typeface="Symbol" pitchFamily="18" charset="2"/>
                        </a:rPr>
                        <a:t> 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K</a:t>
                      </a:r>
                      <a:r>
                        <a:rPr kumimoji="0" lang="en-US" sz="1800" b="0" i="0" u="none" strike="noStrike" cap="none" normalizeH="0" baseline="-25000" smtClean="0">
                          <a:ln>
                            <a:noFill/>
                          </a:ln>
                          <a:solidFill>
                            <a:schemeClr val="bg2">
                              <a:lumMod val="10000"/>
                            </a:schemeClr>
                          </a:solidFill>
                          <a:effectLst/>
                          <a:latin typeface="Arial" charset="0"/>
                        </a:rPr>
                        <a:t>2</a:t>
                      </a:r>
                      <a:r>
                        <a:rPr kumimoji="0" lang="en-US" sz="1800" b="0" i="0" u="none" strike="noStrike" cap="none" normalizeH="0" baseline="0" smtClean="0">
                          <a:ln>
                            <a:noFill/>
                          </a:ln>
                          <a:solidFill>
                            <a:schemeClr val="bg2">
                              <a:lumMod val="10000"/>
                            </a:schemeClr>
                          </a:solidFill>
                          <a:effectLst/>
                          <a:latin typeface="Arial" charset="0"/>
                        </a:rPr>
                        <a:t>O  C.o.V</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sym typeface="Symbol" pitchFamily="18" charset="2"/>
                        </a:rPr>
                        <a:t> 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6" name="Group 26"/>
          <p:cNvGraphicFramePr>
            <a:graphicFrameLocks noGrp="1"/>
          </p:cNvGraphicFramePr>
          <p:nvPr>
            <p:extLst>
              <p:ext uri="{D42A27DB-BD31-4B8C-83A1-F6EECF244321}">
                <p14:modId xmlns:p14="http://schemas.microsoft.com/office/powerpoint/2010/main" val="941564821"/>
              </p:ext>
            </p:extLst>
          </p:nvPr>
        </p:nvGraphicFramePr>
        <p:xfrm>
          <a:off x="560388" y="4306888"/>
          <a:ext cx="7820025" cy="1098551"/>
        </p:xfrm>
        <a:graphic>
          <a:graphicData uri="http://schemas.openxmlformats.org/drawingml/2006/table">
            <a:tbl>
              <a:tblPr/>
              <a:tblGrid>
                <a:gridCol w="3562350"/>
                <a:gridCol w="2166937"/>
                <a:gridCol w="2090738"/>
              </a:tblGrid>
              <a:tr h="700088">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GB" sz="1800" b="1" i="0" u="none" strike="noStrike" cap="none" normalizeH="0" baseline="0" dirty="0" smtClean="0">
                          <a:ln>
                            <a:noFill/>
                          </a:ln>
                          <a:solidFill>
                            <a:schemeClr val="bg2">
                              <a:lumMod val="10000"/>
                            </a:schemeClr>
                          </a:solidFill>
                          <a:effectLst/>
                          <a:latin typeface="Arial" charset="0"/>
                        </a:rPr>
                        <a:t>Raw Meal</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Daily </a:t>
                      </a:r>
                      <a:br>
                        <a:rPr kumimoji="0" lang="en-US" sz="1800" b="0" i="0" u="none" strike="noStrike" cap="none" normalizeH="0" baseline="0" dirty="0" smtClean="0">
                          <a:ln>
                            <a:noFill/>
                          </a:ln>
                          <a:solidFill>
                            <a:schemeClr val="bg2">
                              <a:lumMod val="10000"/>
                            </a:schemeClr>
                          </a:solidFill>
                          <a:effectLst/>
                          <a:latin typeface="Arial" charset="0"/>
                        </a:rPr>
                      </a:br>
                      <a:r>
                        <a:rPr kumimoji="0" lang="en-US" sz="1800" b="0" i="0" u="none" strike="noStrike" cap="none" normalizeH="0" baseline="0" dirty="0" smtClean="0">
                          <a:ln>
                            <a:noFill/>
                          </a:ln>
                          <a:solidFill>
                            <a:schemeClr val="bg2">
                              <a:lumMod val="10000"/>
                            </a:schemeClr>
                          </a:solidFill>
                          <a:effectLst/>
                          <a:latin typeface="Arial" charset="0"/>
                        </a:rPr>
                        <a:t>(hourly samples)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D7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Monthly</a:t>
                      </a:r>
                      <a:br>
                        <a:rPr kumimoji="0" lang="en-US" sz="1800" b="0" i="0" u="none" strike="noStrike" cap="none" normalizeH="0" baseline="0" dirty="0" smtClean="0">
                          <a:ln>
                            <a:noFill/>
                          </a:ln>
                          <a:solidFill>
                            <a:schemeClr val="bg2">
                              <a:lumMod val="10000"/>
                            </a:schemeClr>
                          </a:solidFill>
                          <a:effectLst/>
                          <a:latin typeface="Arial" charset="0"/>
                        </a:rPr>
                      </a:br>
                      <a:r>
                        <a:rPr kumimoji="0" lang="en-US" sz="1800" b="0" i="0" u="none" strike="noStrike" cap="none" normalizeH="0" baseline="0" dirty="0" smtClean="0">
                          <a:ln>
                            <a:noFill/>
                          </a:ln>
                          <a:solidFill>
                            <a:schemeClr val="bg2">
                              <a:lumMod val="10000"/>
                            </a:schemeClr>
                          </a:solidFill>
                          <a:effectLst/>
                          <a:latin typeface="Arial" charset="0"/>
                        </a:rPr>
                        <a:t>(daily averages)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B2D7FF"/>
                    </a:solidFill>
                  </a:tcPr>
                </a:tc>
              </a:tr>
              <a:tr h="398463">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Fineness R90 C.oV.*</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sym typeface="Symbol" pitchFamily="18" charset="2"/>
                        </a:rPr>
                        <a:t> 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ND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9191" name="Rectangle 40"/>
          <p:cNvSpPr>
            <a:spLocks noChangeArrowheads="1"/>
          </p:cNvSpPr>
          <p:nvPr/>
        </p:nvSpPr>
        <p:spPr bwMode="auto">
          <a:xfrm>
            <a:off x="560388" y="5457825"/>
            <a:ext cx="2962275" cy="366713"/>
          </a:xfrm>
          <a:prstGeom prst="rect">
            <a:avLst/>
          </a:prstGeom>
          <a:noFill/>
          <a:ln w="9525">
            <a:noFill/>
            <a:miter lim="800000"/>
            <a:headEnd/>
            <a:tailEnd/>
          </a:ln>
        </p:spPr>
        <p:txBody>
          <a:bodyPr wrap="none" lIns="90000" tIns="46800" rIns="90000" bIns="46800">
            <a:spAutoFit/>
          </a:bodyPr>
          <a:lstStyle/>
          <a:p>
            <a:r>
              <a:rPr lang="en-US"/>
              <a:t>* MPR target for excellence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4C49DDF-F85F-4CFA-92E7-316C62F74FCE}" type="slidenum">
              <a:rPr lang="en-US" sz="800"/>
              <a:pPr algn="r"/>
              <a:t>21</a:t>
            </a:fld>
            <a:endParaRPr lang="en-US" sz="800"/>
          </a:p>
        </p:txBody>
      </p:sp>
      <p:sp>
        <p:nvSpPr>
          <p:cNvPr id="53256"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Uniformity Indicators – Benchmarks</a:t>
            </a:r>
          </a:p>
        </p:txBody>
      </p:sp>
      <p:grpSp>
        <p:nvGrpSpPr>
          <p:cNvPr id="14" name="Group 13"/>
          <p:cNvGrpSpPr/>
          <p:nvPr/>
        </p:nvGrpSpPr>
        <p:grpSpPr>
          <a:xfrm>
            <a:off x="3225697" y="1764523"/>
            <a:ext cx="6335815" cy="4400781"/>
            <a:chOff x="3440832" y="2204864"/>
            <a:chExt cx="5890375" cy="4002915"/>
          </a:xfrm>
        </p:grpSpPr>
        <p:pic>
          <p:nvPicPr>
            <p:cNvPr id="15" name="Shape 956"/>
            <p:cNvPicPr preferRelativeResize="0"/>
            <p:nvPr/>
          </p:nvPicPr>
          <p:blipFill>
            <a:blip r:embed="rId2">
              <a:alphaModFix/>
            </a:blip>
            <a:stretch>
              <a:fillRect/>
            </a:stretch>
          </p:blipFill>
          <p:spPr>
            <a:xfrm>
              <a:off x="3440832" y="2204864"/>
              <a:ext cx="5890375" cy="3832299"/>
            </a:xfrm>
            <a:prstGeom prst="rect">
              <a:avLst/>
            </a:prstGeom>
            <a:noFill/>
            <a:ln>
              <a:noFill/>
            </a:ln>
          </p:spPr>
        </p:pic>
        <p:sp>
          <p:nvSpPr>
            <p:cNvPr id="16" name="Rectangle 15"/>
            <p:cNvSpPr/>
            <p:nvPr/>
          </p:nvSpPr>
          <p:spPr>
            <a:xfrm>
              <a:off x="3872879" y="5127659"/>
              <a:ext cx="5458327"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lain"/>
              </a:pPr>
              <a:r>
                <a:rPr lang="en-US" dirty="0" smtClean="0">
                  <a:solidFill>
                    <a:schemeClr val="tx1"/>
                  </a:solidFill>
                  <a:latin typeface="Arial" pitchFamily="34" charset="0"/>
                  <a:cs typeface="Arial" pitchFamily="34" charset="0"/>
                </a:rPr>
                <a:t> 2     3     4      5     6     7     8     9    10   11    12   13</a:t>
              </a:r>
              <a:endParaRPr lang="en-US" dirty="0">
                <a:solidFill>
                  <a:schemeClr val="tx1"/>
                </a:solidFill>
                <a:latin typeface="Arial" pitchFamily="34" charset="0"/>
                <a:cs typeface="Arial" pitchFamily="34" charset="0"/>
              </a:endParaRPr>
            </a:p>
            <a:p>
              <a:pPr algn="ctr"/>
              <a:r>
                <a:rPr lang="en-US" dirty="0" smtClean="0">
                  <a:solidFill>
                    <a:schemeClr val="tx1"/>
                  </a:solidFill>
                  <a:latin typeface="Arial" pitchFamily="34" charset="0"/>
                  <a:cs typeface="Arial" pitchFamily="34" charset="0"/>
                </a:rPr>
                <a:t>Plant No. </a:t>
              </a:r>
            </a:p>
          </p:txBody>
        </p:sp>
      </p:grpSp>
      <p:graphicFrame>
        <p:nvGraphicFramePr>
          <p:cNvPr id="17" name="Table 16"/>
          <p:cNvGraphicFramePr>
            <a:graphicFrameLocks noGrp="1"/>
          </p:cNvGraphicFramePr>
          <p:nvPr>
            <p:extLst>
              <p:ext uri="{D42A27DB-BD31-4B8C-83A1-F6EECF244321}">
                <p14:modId xmlns:p14="http://schemas.microsoft.com/office/powerpoint/2010/main" val="3513678272"/>
              </p:ext>
            </p:extLst>
          </p:nvPr>
        </p:nvGraphicFramePr>
        <p:xfrm>
          <a:off x="553141" y="1556792"/>
          <a:ext cx="2634615" cy="4480560"/>
        </p:xfrm>
        <a:graphic>
          <a:graphicData uri="http://schemas.openxmlformats.org/drawingml/2006/table">
            <a:tbl>
              <a:tblPr firstRow="1" bandRow="1">
                <a:tableStyleId>{5C22544A-7EE6-4342-B048-85BDC9FD1C3A}</a:tableStyleId>
              </a:tblPr>
              <a:tblGrid>
                <a:gridCol w="665480"/>
                <a:gridCol w="979805"/>
                <a:gridCol w="989330"/>
              </a:tblGrid>
              <a:tr h="370840">
                <a:tc>
                  <a:txBody>
                    <a:bodyPr/>
                    <a:lstStyle/>
                    <a:p>
                      <a:r>
                        <a:rPr lang="en-US" sz="1400" dirty="0" smtClean="0"/>
                        <a:t>Plant</a:t>
                      </a:r>
                    </a:p>
                    <a:p>
                      <a:r>
                        <a:rPr lang="en-US" sz="1400" dirty="0" smtClean="0"/>
                        <a:t>No.</a:t>
                      </a:r>
                      <a:endParaRPr lang="en-US" sz="1400" dirty="0"/>
                    </a:p>
                  </a:txBody>
                  <a:tcPr/>
                </a:tc>
                <a:tc>
                  <a:txBody>
                    <a:bodyPr/>
                    <a:lstStyle/>
                    <a:p>
                      <a:r>
                        <a:rPr lang="en-US" sz="1400" dirty="0" err="1" smtClean="0"/>
                        <a:t>Std</a:t>
                      </a:r>
                      <a:r>
                        <a:rPr lang="en-US" sz="1400" dirty="0" smtClean="0"/>
                        <a:t> LS</a:t>
                      </a:r>
                    </a:p>
                    <a:p>
                      <a:r>
                        <a:rPr lang="en-US" sz="1400" dirty="0" smtClean="0"/>
                        <a:t>Kiln feed</a:t>
                      </a:r>
                      <a:endParaRPr lang="en-US" sz="1400" dirty="0"/>
                    </a:p>
                  </a:txBody>
                  <a:tcPr/>
                </a:tc>
                <a:tc>
                  <a:txBody>
                    <a:bodyPr/>
                    <a:lstStyle/>
                    <a:p>
                      <a:r>
                        <a:rPr lang="en-US" sz="1400" dirty="0" smtClean="0"/>
                        <a:t>Blending</a:t>
                      </a:r>
                    </a:p>
                    <a:p>
                      <a:r>
                        <a:rPr lang="en-US" sz="1400" dirty="0" smtClean="0"/>
                        <a:t>factor</a:t>
                      </a:r>
                      <a:endParaRPr lang="en-US" sz="1400" dirty="0"/>
                    </a:p>
                  </a:txBody>
                  <a:tcPr/>
                </a:tc>
              </a:tr>
              <a:tr h="303556">
                <a:tc>
                  <a:txBody>
                    <a:bodyPr/>
                    <a:lstStyle/>
                    <a:p>
                      <a:pPr algn="ctr"/>
                      <a:r>
                        <a:rPr lang="en-US" sz="1400" dirty="0" smtClean="0"/>
                        <a:t>1</a:t>
                      </a:r>
                      <a:endParaRPr lang="en-US" sz="1400" dirty="0"/>
                    </a:p>
                  </a:txBody>
                  <a:tcPr/>
                </a:tc>
                <a:tc>
                  <a:txBody>
                    <a:bodyPr/>
                    <a:lstStyle/>
                    <a:p>
                      <a:pPr algn="ctr"/>
                      <a:r>
                        <a:rPr lang="en-US" sz="1400" dirty="0" smtClean="0"/>
                        <a:t>0.61</a:t>
                      </a:r>
                      <a:endParaRPr lang="en-US" sz="1400" dirty="0"/>
                    </a:p>
                  </a:txBody>
                  <a:tcPr/>
                </a:tc>
                <a:tc>
                  <a:txBody>
                    <a:bodyPr/>
                    <a:lstStyle/>
                    <a:p>
                      <a:pPr algn="ctr"/>
                      <a:r>
                        <a:rPr lang="en-US" sz="1400" dirty="0" smtClean="0"/>
                        <a:t>2.2</a:t>
                      </a:r>
                      <a:endParaRPr lang="en-US" sz="1400" dirty="0"/>
                    </a:p>
                  </a:txBody>
                  <a:tcPr/>
                </a:tc>
              </a:tr>
              <a:tr h="250784">
                <a:tc>
                  <a:txBody>
                    <a:bodyPr/>
                    <a:lstStyle/>
                    <a:p>
                      <a:pPr algn="ctr"/>
                      <a:r>
                        <a:rPr lang="en-US" sz="1400" dirty="0" smtClean="0"/>
                        <a:t>2</a:t>
                      </a:r>
                      <a:endParaRPr lang="en-US" sz="1400" dirty="0"/>
                    </a:p>
                  </a:txBody>
                  <a:tcPr/>
                </a:tc>
                <a:tc>
                  <a:txBody>
                    <a:bodyPr/>
                    <a:lstStyle/>
                    <a:p>
                      <a:pPr algn="ctr"/>
                      <a:r>
                        <a:rPr lang="en-US" sz="1400" dirty="0" smtClean="0"/>
                        <a:t>0.62</a:t>
                      </a:r>
                      <a:endParaRPr lang="en-US" sz="1400" dirty="0"/>
                    </a:p>
                  </a:txBody>
                  <a:tcPr/>
                </a:tc>
                <a:tc>
                  <a:txBody>
                    <a:bodyPr/>
                    <a:lstStyle/>
                    <a:p>
                      <a:pPr algn="ctr"/>
                      <a:r>
                        <a:rPr lang="en-US" sz="1400" dirty="0" smtClean="0"/>
                        <a:t>1.8</a:t>
                      </a:r>
                      <a:endParaRPr lang="en-US" sz="1400" dirty="0"/>
                    </a:p>
                  </a:txBody>
                  <a:tcPr/>
                </a:tc>
              </a:tr>
              <a:tr h="234016">
                <a:tc>
                  <a:txBody>
                    <a:bodyPr/>
                    <a:lstStyle/>
                    <a:p>
                      <a:pPr algn="ctr"/>
                      <a:r>
                        <a:rPr lang="en-US" sz="1400" dirty="0" smtClean="0"/>
                        <a:t>3</a:t>
                      </a:r>
                      <a:endParaRPr lang="en-US" sz="1400" dirty="0"/>
                    </a:p>
                  </a:txBody>
                  <a:tcPr/>
                </a:tc>
                <a:tc>
                  <a:txBody>
                    <a:bodyPr/>
                    <a:lstStyle/>
                    <a:p>
                      <a:pPr algn="ctr"/>
                      <a:r>
                        <a:rPr lang="en-US" sz="1400" dirty="0" smtClean="0"/>
                        <a:t>0.79</a:t>
                      </a:r>
                      <a:endParaRPr lang="en-US" sz="1400" dirty="0"/>
                    </a:p>
                  </a:txBody>
                  <a:tcPr/>
                </a:tc>
                <a:tc>
                  <a:txBody>
                    <a:bodyPr/>
                    <a:lstStyle/>
                    <a:p>
                      <a:pPr algn="ctr"/>
                      <a:r>
                        <a:rPr lang="en-US" sz="1400" dirty="0" smtClean="0"/>
                        <a:t>1.2</a:t>
                      </a:r>
                      <a:endParaRPr lang="en-US" sz="1400" dirty="0"/>
                    </a:p>
                  </a:txBody>
                  <a:tcPr/>
                </a:tc>
              </a:tr>
              <a:tr h="217248">
                <a:tc>
                  <a:txBody>
                    <a:bodyPr/>
                    <a:lstStyle/>
                    <a:p>
                      <a:pPr algn="ctr"/>
                      <a:r>
                        <a:rPr lang="en-US" sz="1400" dirty="0" smtClean="0"/>
                        <a:t>4</a:t>
                      </a:r>
                      <a:endParaRPr lang="en-US" sz="1400" dirty="0"/>
                    </a:p>
                  </a:txBody>
                  <a:tcPr/>
                </a:tc>
                <a:tc>
                  <a:txBody>
                    <a:bodyPr/>
                    <a:lstStyle/>
                    <a:p>
                      <a:pPr algn="ctr"/>
                      <a:r>
                        <a:rPr lang="en-US" sz="1400" dirty="0" smtClean="0"/>
                        <a:t>0.89</a:t>
                      </a:r>
                      <a:endParaRPr lang="en-US" sz="1400" dirty="0"/>
                    </a:p>
                  </a:txBody>
                  <a:tcPr/>
                </a:tc>
                <a:tc>
                  <a:txBody>
                    <a:bodyPr/>
                    <a:lstStyle/>
                    <a:p>
                      <a:pPr algn="ctr"/>
                      <a:r>
                        <a:rPr lang="en-US" sz="1400" dirty="0" smtClean="0"/>
                        <a:t>2.2</a:t>
                      </a:r>
                      <a:endParaRPr lang="en-US" sz="1400" dirty="0"/>
                    </a:p>
                  </a:txBody>
                  <a:tcPr/>
                </a:tc>
              </a:tr>
              <a:tr h="236484">
                <a:tc>
                  <a:txBody>
                    <a:bodyPr/>
                    <a:lstStyle/>
                    <a:p>
                      <a:pPr algn="ctr"/>
                      <a:r>
                        <a:rPr lang="en-US" sz="1400" dirty="0" smtClean="0"/>
                        <a:t>5</a:t>
                      </a:r>
                      <a:endParaRPr lang="en-US" sz="1400" dirty="0"/>
                    </a:p>
                  </a:txBody>
                  <a:tcPr/>
                </a:tc>
                <a:tc>
                  <a:txBody>
                    <a:bodyPr/>
                    <a:lstStyle/>
                    <a:p>
                      <a:pPr algn="ctr"/>
                      <a:r>
                        <a:rPr lang="en-US" sz="1400" dirty="0" smtClean="0"/>
                        <a:t>0.89</a:t>
                      </a:r>
                      <a:endParaRPr lang="en-US" sz="1400" dirty="0"/>
                    </a:p>
                  </a:txBody>
                  <a:tcPr/>
                </a:tc>
                <a:tc>
                  <a:txBody>
                    <a:bodyPr/>
                    <a:lstStyle/>
                    <a:p>
                      <a:pPr algn="ctr"/>
                      <a:r>
                        <a:rPr lang="en-US" sz="1400" dirty="0" smtClean="0"/>
                        <a:t>2.2</a:t>
                      </a:r>
                      <a:endParaRPr lang="en-US" sz="1400" dirty="0"/>
                    </a:p>
                  </a:txBody>
                  <a:tcPr/>
                </a:tc>
              </a:tr>
              <a:tr h="147708">
                <a:tc>
                  <a:txBody>
                    <a:bodyPr/>
                    <a:lstStyle/>
                    <a:p>
                      <a:pPr algn="ctr"/>
                      <a:r>
                        <a:rPr lang="en-US" sz="1400" dirty="0" smtClean="0"/>
                        <a:t>6</a:t>
                      </a:r>
                      <a:endParaRPr lang="en-US" sz="1400" dirty="0"/>
                    </a:p>
                  </a:txBody>
                  <a:tcPr/>
                </a:tc>
                <a:tc>
                  <a:txBody>
                    <a:bodyPr/>
                    <a:lstStyle/>
                    <a:p>
                      <a:pPr algn="ctr"/>
                      <a:r>
                        <a:rPr lang="en-US" sz="1400" dirty="0" smtClean="0"/>
                        <a:t>1.01</a:t>
                      </a:r>
                      <a:endParaRPr lang="en-US" sz="1400" dirty="0"/>
                    </a:p>
                  </a:txBody>
                  <a:tcPr/>
                </a:tc>
                <a:tc>
                  <a:txBody>
                    <a:bodyPr/>
                    <a:lstStyle/>
                    <a:p>
                      <a:pPr algn="ctr"/>
                      <a:r>
                        <a:rPr lang="en-US" sz="1400" dirty="0" smtClean="0"/>
                        <a:t>1.5</a:t>
                      </a:r>
                      <a:endParaRPr lang="en-US" sz="1400" dirty="0"/>
                    </a:p>
                  </a:txBody>
                  <a:tcPr/>
                </a:tc>
              </a:tr>
              <a:tr h="202948">
                <a:tc>
                  <a:txBody>
                    <a:bodyPr/>
                    <a:lstStyle/>
                    <a:p>
                      <a:pPr algn="ctr"/>
                      <a:r>
                        <a:rPr lang="en-US" sz="1400" dirty="0" smtClean="0"/>
                        <a:t>7</a:t>
                      </a:r>
                      <a:endParaRPr lang="en-US" sz="1400" dirty="0"/>
                    </a:p>
                  </a:txBody>
                  <a:tcPr/>
                </a:tc>
                <a:tc>
                  <a:txBody>
                    <a:bodyPr/>
                    <a:lstStyle/>
                    <a:p>
                      <a:pPr algn="ctr"/>
                      <a:r>
                        <a:rPr lang="en-US" sz="1400" dirty="0" smtClean="0"/>
                        <a:t>1.07</a:t>
                      </a:r>
                      <a:endParaRPr lang="en-US" sz="1400" dirty="0"/>
                    </a:p>
                  </a:txBody>
                  <a:tcPr/>
                </a:tc>
                <a:tc>
                  <a:txBody>
                    <a:bodyPr/>
                    <a:lstStyle/>
                    <a:p>
                      <a:pPr algn="ctr"/>
                      <a:r>
                        <a:rPr lang="en-US" sz="1400" dirty="0" smtClean="0"/>
                        <a:t>1.6</a:t>
                      </a:r>
                      <a:endParaRPr lang="en-US" sz="1400" dirty="0"/>
                    </a:p>
                  </a:txBody>
                  <a:tcPr/>
                </a:tc>
              </a:tr>
              <a:tr h="258188">
                <a:tc>
                  <a:txBody>
                    <a:bodyPr/>
                    <a:lstStyle/>
                    <a:p>
                      <a:pPr algn="ctr"/>
                      <a:r>
                        <a:rPr lang="en-US" sz="1400" dirty="0" smtClean="0"/>
                        <a:t>8</a:t>
                      </a:r>
                      <a:endParaRPr lang="en-US" sz="1400" dirty="0"/>
                    </a:p>
                  </a:txBody>
                  <a:tcPr/>
                </a:tc>
                <a:tc>
                  <a:txBody>
                    <a:bodyPr/>
                    <a:lstStyle/>
                    <a:p>
                      <a:pPr algn="ctr"/>
                      <a:r>
                        <a:rPr lang="en-US" sz="1400" dirty="0" smtClean="0"/>
                        <a:t>1.19</a:t>
                      </a:r>
                      <a:endParaRPr lang="en-US" sz="1400" dirty="0"/>
                    </a:p>
                  </a:txBody>
                  <a:tcPr/>
                </a:tc>
                <a:tc>
                  <a:txBody>
                    <a:bodyPr/>
                    <a:lstStyle/>
                    <a:p>
                      <a:pPr algn="ctr"/>
                      <a:r>
                        <a:rPr lang="en-US" sz="1400" dirty="0" smtClean="0"/>
                        <a:t>3.0</a:t>
                      </a:r>
                      <a:endParaRPr lang="en-US" sz="1400" dirty="0"/>
                    </a:p>
                  </a:txBody>
                  <a:tcPr/>
                </a:tc>
              </a:tr>
              <a:tr h="241420">
                <a:tc>
                  <a:txBody>
                    <a:bodyPr/>
                    <a:lstStyle/>
                    <a:p>
                      <a:pPr algn="ctr"/>
                      <a:r>
                        <a:rPr lang="en-US" sz="1400" dirty="0" smtClean="0"/>
                        <a:t>9</a:t>
                      </a:r>
                      <a:endParaRPr lang="en-US" sz="1400" dirty="0"/>
                    </a:p>
                  </a:txBody>
                  <a:tcPr/>
                </a:tc>
                <a:tc>
                  <a:txBody>
                    <a:bodyPr/>
                    <a:lstStyle/>
                    <a:p>
                      <a:pPr algn="ctr"/>
                      <a:r>
                        <a:rPr lang="en-US" sz="1400" dirty="0" smtClean="0"/>
                        <a:t>1.26</a:t>
                      </a:r>
                      <a:endParaRPr lang="en-US" sz="1400" dirty="0"/>
                    </a:p>
                  </a:txBody>
                  <a:tcPr/>
                </a:tc>
                <a:tc>
                  <a:txBody>
                    <a:bodyPr/>
                    <a:lstStyle/>
                    <a:p>
                      <a:pPr algn="ctr"/>
                      <a:r>
                        <a:rPr lang="en-US" sz="1400" dirty="0" smtClean="0"/>
                        <a:t>2.5</a:t>
                      </a:r>
                      <a:endParaRPr lang="en-US" sz="1400" dirty="0"/>
                    </a:p>
                  </a:txBody>
                  <a:tcPr/>
                </a:tc>
              </a:tr>
              <a:tr h="152644">
                <a:tc>
                  <a:txBody>
                    <a:bodyPr/>
                    <a:lstStyle/>
                    <a:p>
                      <a:pPr algn="ctr"/>
                      <a:r>
                        <a:rPr lang="en-US" sz="1400" dirty="0" smtClean="0"/>
                        <a:t>10</a:t>
                      </a:r>
                      <a:endParaRPr lang="en-US" sz="1400" dirty="0"/>
                    </a:p>
                  </a:txBody>
                  <a:tcPr/>
                </a:tc>
                <a:tc>
                  <a:txBody>
                    <a:bodyPr/>
                    <a:lstStyle/>
                    <a:p>
                      <a:pPr algn="ctr"/>
                      <a:r>
                        <a:rPr lang="en-US" sz="1400" dirty="0" smtClean="0"/>
                        <a:t>1.28</a:t>
                      </a:r>
                      <a:endParaRPr lang="en-US" sz="1400" dirty="0"/>
                    </a:p>
                  </a:txBody>
                  <a:tcPr/>
                </a:tc>
                <a:tc>
                  <a:txBody>
                    <a:bodyPr/>
                    <a:lstStyle/>
                    <a:p>
                      <a:pPr algn="ctr"/>
                      <a:r>
                        <a:rPr lang="en-US" sz="1400" dirty="0" smtClean="0"/>
                        <a:t>3.5</a:t>
                      </a:r>
                      <a:endParaRPr lang="en-US" sz="1400" dirty="0"/>
                    </a:p>
                  </a:txBody>
                  <a:tcPr/>
                </a:tc>
              </a:tr>
              <a:tr h="171880">
                <a:tc>
                  <a:txBody>
                    <a:bodyPr/>
                    <a:lstStyle/>
                    <a:p>
                      <a:pPr algn="ctr"/>
                      <a:r>
                        <a:rPr lang="en-US" sz="1400" dirty="0" smtClean="0"/>
                        <a:t>11</a:t>
                      </a:r>
                      <a:endParaRPr lang="en-US" sz="1400" dirty="0"/>
                    </a:p>
                  </a:txBody>
                  <a:tcPr/>
                </a:tc>
                <a:tc>
                  <a:txBody>
                    <a:bodyPr/>
                    <a:lstStyle/>
                    <a:p>
                      <a:pPr algn="ctr"/>
                      <a:r>
                        <a:rPr lang="en-US" sz="1400" dirty="0" smtClean="0"/>
                        <a:t>1.34</a:t>
                      </a:r>
                      <a:endParaRPr lang="en-US" sz="1400" dirty="0"/>
                    </a:p>
                  </a:txBody>
                  <a:tcPr/>
                </a:tc>
                <a:tc>
                  <a:txBody>
                    <a:bodyPr/>
                    <a:lstStyle/>
                    <a:p>
                      <a:pPr algn="ctr"/>
                      <a:r>
                        <a:rPr lang="en-US" sz="1400" dirty="0" smtClean="0"/>
                        <a:t>0.9</a:t>
                      </a:r>
                      <a:endParaRPr lang="en-US" sz="1400" dirty="0"/>
                    </a:p>
                  </a:txBody>
                  <a:tcPr/>
                </a:tc>
              </a:tr>
              <a:tr h="263124">
                <a:tc>
                  <a:txBody>
                    <a:bodyPr/>
                    <a:lstStyle/>
                    <a:p>
                      <a:pPr algn="ctr"/>
                      <a:r>
                        <a:rPr lang="en-US" sz="1400" dirty="0" smtClean="0"/>
                        <a:t>12</a:t>
                      </a:r>
                      <a:endParaRPr lang="en-US" sz="1400" dirty="0"/>
                    </a:p>
                  </a:txBody>
                  <a:tcPr/>
                </a:tc>
                <a:tc>
                  <a:txBody>
                    <a:bodyPr/>
                    <a:lstStyle/>
                    <a:p>
                      <a:pPr algn="ctr"/>
                      <a:r>
                        <a:rPr lang="en-US" sz="1400" dirty="0" smtClean="0"/>
                        <a:t>1.45</a:t>
                      </a:r>
                      <a:endParaRPr lang="en-US" sz="1400" dirty="0"/>
                    </a:p>
                  </a:txBody>
                  <a:tcPr/>
                </a:tc>
                <a:tc>
                  <a:txBody>
                    <a:bodyPr/>
                    <a:lstStyle/>
                    <a:p>
                      <a:pPr algn="ctr"/>
                      <a:r>
                        <a:rPr lang="en-US" sz="1400" dirty="0" smtClean="0"/>
                        <a:t>3.8</a:t>
                      </a:r>
                      <a:endParaRPr lang="en-US" sz="1400" dirty="0"/>
                    </a:p>
                  </a:txBody>
                  <a:tcPr/>
                </a:tc>
              </a:tr>
              <a:tr h="210352">
                <a:tc>
                  <a:txBody>
                    <a:bodyPr/>
                    <a:lstStyle/>
                    <a:p>
                      <a:pPr algn="ctr"/>
                      <a:r>
                        <a:rPr lang="en-US" sz="1400" dirty="0" smtClean="0"/>
                        <a:t>13</a:t>
                      </a:r>
                      <a:endParaRPr lang="en-US" sz="1400" dirty="0"/>
                    </a:p>
                  </a:txBody>
                  <a:tcPr/>
                </a:tc>
                <a:tc>
                  <a:txBody>
                    <a:bodyPr/>
                    <a:lstStyle/>
                    <a:p>
                      <a:pPr algn="ctr"/>
                      <a:r>
                        <a:rPr lang="en-US" sz="1400" dirty="0" smtClean="0"/>
                        <a:t>1.69</a:t>
                      </a:r>
                      <a:endParaRPr lang="en-US" sz="1400" dirty="0"/>
                    </a:p>
                  </a:txBody>
                  <a:tcPr/>
                </a:tc>
                <a:tc>
                  <a:txBody>
                    <a:bodyPr/>
                    <a:lstStyle/>
                    <a:p>
                      <a:pPr algn="ctr"/>
                      <a:r>
                        <a:rPr lang="en-US" sz="1400" dirty="0" smtClean="0"/>
                        <a:t>0.5</a:t>
                      </a:r>
                      <a:endParaRPr lang="en-US" sz="1400" dirty="0"/>
                    </a:p>
                  </a:txBody>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smtClean="0"/>
              <a:t>Evaluation of uniformity</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22</a:t>
            </a:fld>
            <a:endParaRPr lang="en-US" dirty="0"/>
          </a:p>
        </p:txBody>
      </p:sp>
    </p:spTree>
    <p:extLst>
      <p:ext uri="{BB962C8B-B14F-4D97-AF65-F5344CB8AC3E}">
        <p14:creationId xmlns:p14="http://schemas.microsoft.com/office/powerpoint/2010/main" val="1206229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34147D9-4DFA-4EDC-B4A7-0F66B3D5336D}" type="slidenum">
              <a:rPr lang="en-US" sz="800"/>
              <a:pPr algn="r"/>
              <a:t>23</a:t>
            </a:fld>
            <a:endParaRPr lang="en-US" sz="800"/>
          </a:p>
        </p:txBody>
      </p:sp>
      <p:sp>
        <p:nvSpPr>
          <p:cNvPr id="56322"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dirty="0"/>
              <a:t>Evaluation of short term and long term </a:t>
            </a:r>
            <a:r>
              <a:rPr lang="en-US" sz="2400" b="1" dirty="0" smtClean="0"/>
              <a:t>variability over one month</a:t>
            </a:r>
            <a:endParaRPr lang="en-US" sz="2400" b="1"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23</a:t>
            </a:fld>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853184415"/>
              </p:ext>
            </p:extLst>
          </p:nvPr>
        </p:nvGraphicFramePr>
        <p:xfrm>
          <a:off x="272481" y="1412776"/>
          <a:ext cx="9302736" cy="4480560"/>
        </p:xfrm>
        <a:graphic>
          <a:graphicData uri="http://schemas.openxmlformats.org/drawingml/2006/table">
            <a:tbl>
              <a:tblPr/>
              <a:tblGrid>
                <a:gridCol w="923492"/>
                <a:gridCol w="599336"/>
                <a:gridCol w="742696"/>
                <a:gridCol w="599336"/>
                <a:gridCol w="827654"/>
                <a:gridCol w="935037"/>
                <a:gridCol w="935037"/>
                <a:gridCol w="935037"/>
                <a:gridCol w="935037"/>
                <a:gridCol w="935037"/>
                <a:gridCol w="935037"/>
              </a:tblGrid>
              <a:tr h="171450">
                <a:tc>
                  <a:txBody>
                    <a:bodyPr/>
                    <a:lstStyle/>
                    <a:p>
                      <a:pPr algn="l" fontAlgn="b"/>
                      <a:endParaRPr lang="en-US" sz="1400" b="0" i="0" u="none" strike="noStrike" dirty="0">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400" b="1" i="0" u="none" strike="noStrike">
                        <a:effectLst/>
                        <a:latin typeface="+mn-lt"/>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endParaRPr lang="en-US" sz="1400" b="0" i="0" u="none" strike="noStrike">
                        <a:effectLst/>
                        <a:latin typeface="+mn-lt"/>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400" b="0" i="0" u="none" strike="noStrike">
                        <a:effectLst/>
                        <a:latin typeface="+mn-lt"/>
                      </a:endParaRPr>
                    </a:p>
                  </a:txBody>
                  <a:tcPr marL="0" marR="0" marT="0" marB="0" anchor="b">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01.08.2015</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400" b="0" i="0" u="none" strike="noStrike">
                          <a:effectLst/>
                          <a:latin typeface="+mn-lt"/>
                        </a:rPr>
                        <a:t>02.08.2015</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03.08.2015</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04.08.2015</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05.08.2015</a:t>
                      </a:r>
                    </a:p>
                  </a:txBody>
                  <a:tcPr marL="0" marR="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06.08.2015</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1925">
                <a:tc>
                  <a:txBody>
                    <a:bodyPr/>
                    <a:lstStyle/>
                    <a:p>
                      <a:pPr algn="ctr" fontAlgn="b"/>
                      <a:r>
                        <a:rPr lang="en-US" sz="1400" b="1" i="0" u="none" strike="noStrike">
                          <a:effectLst/>
                          <a:latin typeface="+mn-lt"/>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1400" b="1" i="0" u="none" strike="noStrike" dirty="0" err="1" smtClean="0">
                          <a:effectLst/>
                          <a:latin typeface="+mn-lt"/>
                        </a:rPr>
                        <a:t>CoV</a:t>
                      </a:r>
                      <a:endParaRPr lang="en-US" sz="1400" b="1" i="0" u="none" strike="noStrike" dirty="0">
                        <a:effectLst/>
                        <a:latin typeface="+mn-lt"/>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Average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Stdev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a:effectLst/>
                          <a:latin typeface="+mn-lt"/>
                        </a:rPr>
                        <a:t>Date</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ctr" fontAlgn="b"/>
                      <a:r>
                        <a:rPr lang="en-US" sz="1400" b="1" i="0" u="none" strike="noStrike">
                          <a:effectLst/>
                          <a:latin typeface="+mn-lt"/>
                        </a:rPr>
                        <a:t> </a:t>
                      </a:r>
                    </a:p>
                  </a:txBody>
                  <a:tcPr marL="0" marR="0" marT="0" marB="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400" b="0" i="0" u="none" strike="noStrike">
                          <a:effectLst/>
                          <a:latin typeface="+mn-lt"/>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42217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42218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42219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42220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42221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42222</a:t>
                      </a:r>
                    </a:p>
                  </a:txBody>
                  <a:tcPr marL="0" marR="0" marT="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1925">
                <a:tc>
                  <a:txBody>
                    <a:bodyPr/>
                    <a:lstStyle/>
                    <a:p>
                      <a:pPr algn="ctr" fontAlgn="b"/>
                      <a:r>
                        <a:rPr lang="en-US" sz="1400" b="0" i="0" u="none" strike="noStrike" dirty="0">
                          <a:effectLst/>
                          <a:latin typeface="+mn-lt"/>
                        </a:rPr>
                        <a:t>Long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b"/>
                      <a:r>
                        <a:rPr lang="en-US" sz="1400" b="0" i="0" u="none" strike="noStrike" dirty="0">
                          <a:solidFill>
                            <a:schemeClr val="tx1"/>
                          </a:solidFill>
                          <a:effectLst/>
                          <a:latin typeface="+mn-lt"/>
                        </a:rPr>
                        <a:t>1.74%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100.94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1.76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400" b="1" i="0" u="none" strike="noStrike" dirty="0">
                          <a:effectLst/>
                          <a:latin typeface="+mn-lt"/>
                        </a:rPr>
                        <a:t>x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100.31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100.11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100.03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99.79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99.94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101.11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61925">
                <a:tc>
                  <a:txBody>
                    <a:bodyPr/>
                    <a:lstStyle/>
                    <a:p>
                      <a:pPr algn="ctr" fontAlgn="b"/>
                      <a:r>
                        <a:rPr lang="en-US" sz="1400" b="0" i="0" u="none" strike="noStrike" dirty="0">
                          <a:effectLst/>
                          <a:latin typeface="+mn-lt"/>
                        </a:rPr>
                        <a:t>Short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9966"/>
                    </a:solidFill>
                  </a:tcPr>
                </a:tc>
                <a:tc>
                  <a:txBody>
                    <a:bodyPr/>
                    <a:lstStyle/>
                    <a:p>
                      <a:pPr algn="ctr" fontAlgn="b"/>
                      <a:r>
                        <a:rPr lang="en-US" sz="1400" b="0" i="0" u="none" strike="noStrike" dirty="0">
                          <a:solidFill>
                            <a:schemeClr val="tx1"/>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3.55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effectLst/>
                          <a:latin typeface="+mn-lt"/>
                        </a:rPr>
                        <a:t>s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1.34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1.26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5.23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4.69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2.56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1.24</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400" b="1" i="0" u="none" strike="noStrike" dirty="0" err="1">
                          <a:effectLst/>
                          <a:latin typeface="+mn-lt"/>
                        </a:rPr>
                        <a:t>cov</a:t>
                      </a:r>
                      <a:r>
                        <a:rPr lang="en-US" sz="1400" b="1" i="0" u="none" strike="noStrike" dirty="0">
                          <a:effectLst/>
                          <a:latin typeface="+mn-lt"/>
                        </a:rPr>
                        <a:t>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dirty="0">
                          <a:effectLst/>
                          <a:latin typeface="+mn-lt"/>
                        </a:rPr>
                        <a:t>1.33%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1.26%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5.23%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4.70%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2.56%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1.23%</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min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98.01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98.18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89.14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92.39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95.69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99.41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dirty="0">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max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dirty="0">
                          <a:effectLst/>
                          <a:latin typeface="+mn-lt"/>
                        </a:rPr>
                        <a:t>102.18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102.25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108.83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107.73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104.89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103.34</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400" b="0" i="0" u="none" strike="noStrike" dirty="0">
                          <a:solidFill>
                            <a:schemeClr val="tx1"/>
                          </a:solidFill>
                          <a:effectLst/>
                          <a:latin typeface="+mn-lt"/>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effectLst/>
                          <a:latin typeface="+mn-lt"/>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effectLst/>
                          <a:latin typeface="+mn-lt"/>
                        </a:rPr>
                        <a:t>n LS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1925">
                <a:tc>
                  <a:txBody>
                    <a:bodyPr/>
                    <a:lstStyle/>
                    <a:p>
                      <a:pPr algn="ctr" fontAlgn="b"/>
                      <a:r>
                        <a:rPr lang="en-US" sz="1400" b="0" i="0" u="none" strike="noStrike" dirty="0">
                          <a:effectLst/>
                          <a:latin typeface="+mn-lt"/>
                        </a:rPr>
                        <a:t>Long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b"/>
                      <a:r>
                        <a:rPr lang="en-US" sz="1400" b="0" i="0" u="none" strike="noStrike" dirty="0">
                          <a:solidFill>
                            <a:schemeClr val="tx1"/>
                          </a:solidFill>
                          <a:effectLst/>
                          <a:latin typeface="+mn-lt"/>
                        </a:rPr>
                        <a:t>2.99%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0.07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400" b="1" i="0" u="none" strike="noStrike" dirty="0">
                          <a:effectLst/>
                          <a:latin typeface="+mn-lt"/>
                        </a:rPr>
                        <a:t>x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2.43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2.46</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61925">
                <a:tc>
                  <a:txBody>
                    <a:bodyPr/>
                    <a:lstStyle/>
                    <a:p>
                      <a:pPr algn="ctr" fontAlgn="b"/>
                      <a:r>
                        <a:rPr lang="en-US" sz="1400" b="0" i="0" u="none" strike="noStrike" dirty="0">
                          <a:effectLst/>
                          <a:latin typeface="+mn-lt"/>
                        </a:rPr>
                        <a:t>Short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9966"/>
                    </a:solidFill>
                  </a:tcPr>
                </a:tc>
                <a:tc>
                  <a:txBody>
                    <a:bodyPr/>
                    <a:lstStyle/>
                    <a:p>
                      <a:pPr algn="ctr" fontAlgn="b"/>
                      <a:r>
                        <a:rPr lang="en-US" sz="1400" b="0" i="0" u="none" strike="noStrike" dirty="0">
                          <a:solidFill>
                            <a:schemeClr val="tx1"/>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0.06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effectLst/>
                          <a:latin typeface="+mn-lt"/>
                        </a:rPr>
                        <a:t>s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0.11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0.12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0.03</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400" b="1" i="0" u="none" strike="noStrike" dirty="0" err="1">
                          <a:effectLst/>
                          <a:latin typeface="+mn-lt"/>
                        </a:rPr>
                        <a:t>cov</a:t>
                      </a:r>
                      <a:r>
                        <a:rPr lang="en-US" sz="1400" b="1" i="0" u="none" strike="noStrike" dirty="0">
                          <a:effectLst/>
                          <a:latin typeface="+mn-lt"/>
                        </a:rPr>
                        <a:t>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1.62%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4.45%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4.83%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1.69%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min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2.41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2.44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2.32</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2.26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2.41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2.39</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dirty="0">
                        <a:solidFill>
                          <a:schemeClr val="tx1"/>
                        </a:solidFill>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max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dirty="0">
                          <a:effectLst/>
                          <a:latin typeface="+mn-lt"/>
                        </a:rPr>
                        <a:t>2.56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2.55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2.66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2.55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2.56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2.50</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r>
                        <a:rPr lang="en-US" sz="1400" b="0" i="0" u="none" strike="noStrike" dirty="0">
                          <a:solidFill>
                            <a:schemeClr val="tx1"/>
                          </a:solidFill>
                          <a:effectLst/>
                          <a:latin typeface="+mn-lt"/>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effectLst/>
                          <a:latin typeface="+mn-lt"/>
                        </a:rPr>
                        <a:t>n SR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61925">
                <a:tc>
                  <a:txBody>
                    <a:bodyPr/>
                    <a:lstStyle/>
                    <a:p>
                      <a:pPr algn="ctr" fontAlgn="b"/>
                      <a:r>
                        <a:rPr lang="en-US" sz="1400" b="0" i="0" u="none" strike="noStrike" dirty="0">
                          <a:effectLst/>
                          <a:latin typeface="+mn-lt"/>
                        </a:rPr>
                        <a:t>Long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99"/>
                    </a:solidFill>
                  </a:tcPr>
                </a:tc>
                <a:tc>
                  <a:txBody>
                    <a:bodyPr/>
                    <a:lstStyle/>
                    <a:p>
                      <a:pPr algn="ctr" fontAlgn="b"/>
                      <a:r>
                        <a:rPr lang="en-US" sz="1400" b="0" i="0" u="none" strike="noStrike" dirty="0">
                          <a:solidFill>
                            <a:schemeClr val="tx1"/>
                          </a:solidFill>
                          <a:effectLst/>
                          <a:latin typeface="+mn-lt"/>
                        </a:rPr>
                        <a:t>1.88%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0.03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l" fontAlgn="b"/>
                      <a:r>
                        <a:rPr lang="en-US" sz="1400" b="1" i="0" u="none" strike="noStrike" dirty="0">
                          <a:effectLst/>
                          <a:latin typeface="+mn-lt"/>
                        </a:rPr>
                        <a:t>x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1.45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a:effectLst/>
                          <a:latin typeface="+mn-lt"/>
                        </a:rPr>
                        <a:t>1.47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1.50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1.43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c>
                  <a:txBody>
                    <a:bodyPr/>
                    <a:lstStyle/>
                    <a:p>
                      <a:pPr algn="ctr" fontAlgn="b"/>
                      <a:r>
                        <a:rPr lang="en-US" sz="1400" b="0" i="0" u="none" strike="noStrike" dirty="0">
                          <a:effectLst/>
                          <a:latin typeface="+mn-lt"/>
                        </a:rPr>
                        <a:t>1.45</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99"/>
                    </a:solidFill>
                  </a:tcPr>
                </a:tc>
              </a:tr>
              <a:tr h="161925">
                <a:tc>
                  <a:txBody>
                    <a:bodyPr/>
                    <a:lstStyle/>
                    <a:p>
                      <a:pPr algn="ctr" fontAlgn="b"/>
                      <a:r>
                        <a:rPr lang="en-US" sz="1400" b="0" i="0" u="none" strike="noStrike" dirty="0">
                          <a:effectLst/>
                          <a:latin typeface="+mn-lt"/>
                        </a:rPr>
                        <a:t>Short term</a:t>
                      </a:r>
                    </a:p>
                  </a:txBody>
                  <a:tcPr marL="0" marR="0" marT="0" marB="0" anchor="b">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9966"/>
                    </a:solidFill>
                  </a:tcPr>
                </a:tc>
                <a:tc>
                  <a:txBody>
                    <a:bodyPr/>
                    <a:lstStyle/>
                    <a:p>
                      <a:pPr algn="ctr" fontAlgn="b"/>
                      <a:r>
                        <a:rPr lang="en-US" sz="1400" b="0" i="0" u="none" strike="noStrike" dirty="0">
                          <a:solidFill>
                            <a:schemeClr val="tx1"/>
                          </a:solidFill>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chemeClr val="bg2">
                              <a:lumMod val="10000"/>
                            </a:schemeClr>
                          </a:solidFill>
                          <a:effectLst/>
                          <a:latin typeface="+mn-lt"/>
                        </a:rPr>
                        <a:t>0.06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a:effectLst/>
                          <a:latin typeface="+mn-lt"/>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effectLst/>
                          <a:latin typeface="+mn-lt"/>
                        </a:rPr>
                        <a:t>s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c>
                  <a:txBody>
                    <a:bodyPr/>
                    <a:lstStyle/>
                    <a:p>
                      <a:pPr algn="ctr" fontAlgn="b"/>
                      <a:r>
                        <a:rPr lang="en-US" sz="1400" b="0" i="0" u="none" strike="noStrike" dirty="0">
                          <a:effectLst/>
                          <a:latin typeface="+mn-lt"/>
                        </a:rPr>
                        <a:t>0.01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66"/>
                    </a:solidFill>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400" b="1" i="0" u="none" strike="noStrike" dirty="0" err="1">
                          <a:effectLst/>
                          <a:latin typeface="+mn-lt"/>
                        </a:rPr>
                        <a:t>cov</a:t>
                      </a:r>
                      <a:r>
                        <a:rPr lang="en-US" sz="1400" b="1" i="0" u="none" strike="noStrike" dirty="0">
                          <a:effectLst/>
                          <a:latin typeface="+mn-lt"/>
                        </a:rPr>
                        <a:t>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3.98%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4.71%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3.04%</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4.28%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2.59%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0.85%</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min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1.38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1.36</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1.35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1.43</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1925">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a:noFill/>
                    </a:lnR>
                    <a:lnT>
                      <a:noFill/>
                    </a:lnT>
                    <a:lnB>
                      <a:noFill/>
                    </a:lnB>
                  </a:tcPr>
                </a:tc>
                <a:tc>
                  <a:txBody>
                    <a:bodyPr/>
                    <a:lstStyle/>
                    <a:p>
                      <a:pPr algn="ctr" fontAlgn="b"/>
                      <a:endParaRPr lang="en-US" sz="1400" b="0" i="0" u="none" strike="noStrike">
                        <a:effectLst/>
                        <a:latin typeface="+mn-lt"/>
                      </a:endParaRPr>
                    </a:p>
                  </a:txBody>
                  <a:tcPr marL="0" marR="0" marT="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1" i="0" u="none" strike="noStrike" dirty="0">
                          <a:effectLst/>
                          <a:latin typeface="+mn-lt"/>
                        </a:rPr>
                        <a:t>max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a:effectLst/>
                          <a:latin typeface="+mn-lt"/>
                        </a:rPr>
                        <a:t>1.58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1.60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1.53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1.60</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effectLst/>
                          <a:latin typeface="+mn-lt"/>
                        </a:rPr>
                        <a:t>1.47</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ctr" fontAlgn="b"/>
                      <a:endParaRPr lang="en-US" sz="1400" b="0" i="0" u="none" strike="noStrike">
                        <a:effectLst/>
                        <a:latin typeface="+mn-lt"/>
                      </a:endParaRPr>
                    </a:p>
                  </a:txBody>
                  <a:tcPr marL="0" marR="0" marT="0"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effectLst/>
                          <a:latin typeface="+mn-lt"/>
                        </a:rPr>
                        <a:t> </a:t>
                      </a:r>
                    </a:p>
                  </a:txBody>
                  <a:tcPr marL="0" marR="0" marT="0" marB="0" anchor="b">
                    <a:lnL>
                      <a:noFill/>
                    </a:lnL>
                    <a:lnR w="6350" cap="flat" cmpd="sng" algn="ctr">
                      <a:solidFill>
                        <a:srgbClr val="000000"/>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1" i="0" u="none" strike="noStrike" dirty="0">
                          <a:effectLst/>
                          <a:latin typeface="+mn-lt"/>
                        </a:rPr>
                        <a:t>n AR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r>
                        <a:rPr lang="en-US" sz="1400" b="0" i="0" u="none" strike="noStrike" dirty="0">
                          <a:effectLst/>
                          <a:latin typeface="+mn-lt"/>
                        </a:rPr>
                        <a:t>15</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effectLst/>
                          <a:latin typeface="+mn-lt"/>
                        </a:rPr>
                        <a:t>9</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effectLst/>
                          <a:latin typeface="+mn-lt"/>
                        </a:rPr>
                        <a:t>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effectLst/>
                          <a:latin typeface="+mn-lt"/>
                        </a:rPr>
                        <a:t>13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effectLst/>
                          <a:latin typeface="+mn-lt"/>
                        </a:rPr>
                        <a:t>11</a:t>
                      </a:r>
                    </a:p>
                  </a:txBody>
                  <a:tcPr marL="0" marR="0" marT="0"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Evaluation of short term and long term </a:t>
            </a:r>
            <a:r>
              <a:rPr lang="en-US" dirty="0" smtClean="0"/>
              <a:t>variability</a:t>
            </a:r>
            <a:endParaRPr lang="en-US" dirty="0"/>
          </a:p>
        </p:txBody>
      </p:sp>
      <p:sp>
        <p:nvSpPr>
          <p:cNvPr id="5" name="Content Placeholder 4"/>
          <p:cNvSpPr>
            <a:spLocks noGrp="1"/>
          </p:cNvSpPr>
          <p:nvPr>
            <p:ph idx="1"/>
          </p:nvPr>
        </p:nvSpPr>
        <p:spPr>
          <a:xfrm>
            <a:off x="1352600" y="5373216"/>
            <a:ext cx="7128792" cy="665600"/>
          </a:xfrm>
        </p:spPr>
        <p:txBody>
          <a:bodyPr/>
          <a:lstStyle/>
          <a:p>
            <a:pPr algn="ctr"/>
            <a:r>
              <a:rPr lang="en-US" dirty="0"/>
              <a:t>r</a:t>
            </a:r>
            <a:r>
              <a:rPr lang="en-US" dirty="0" smtClean="0"/>
              <a:t>ed: LS standard deviation </a:t>
            </a:r>
          </a:p>
          <a:p>
            <a:pPr algn="ctr"/>
            <a:r>
              <a:rPr lang="en-US" dirty="0"/>
              <a:t>b</a:t>
            </a:r>
            <a:r>
              <a:rPr lang="en-US" dirty="0" smtClean="0"/>
              <a:t>lue: average LS</a:t>
            </a:r>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24</a:t>
            </a:fld>
            <a:endParaRPr lang="en-US" dirty="0"/>
          </a:p>
        </p:txBody>
      </p:sp>
      <p:pic>
        <p:nvPicPr>
          <p:cNvPr id="205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600" y="1340768"/>
            <a:ext cx="7128792" cy="3970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75247" y="2956713"/>
            <a:ext cx="646331" cy="369332"/>
          </a:xfrm>
          <a:prstGeom prst="rect">
            <a:avLst/>
          </a:prstGeom>
          <a:noFill/>
        </p:spPr>
        <p:txBody>
          <a:bodyPr wrap="none" rtlCol="0">
            <a:spAutoFit/>
          </a:bodyPr>
          <a:lstStyle/>
          <a:p>
            <a:r>
              <a:rPr lang="en-US" dirty="0" smtClean="0"/>
              <a:t>s LS</a:t>
            </a:r>
            <a:endParaRPr lang="en-US" dirty="0"/>
          </a:p>
        </p:txBody>
      </p:sp>
      <p:sp>
        <p:nvSpPr>
          <p:cNvPr id="8" name="TextBox 7"/>
          <p:cNvSpPr txBox="1"/>
          <p:nvPr/>
        </p:nvSpPr>
        <p:spPr>
          <a:xfrm>
            <a:off x="8511568" y="2956713"/>
            <a:ext cx="646331" cy="369332"/>
          </a:xfrm>
          <a:prstGeom prst="rect">
            <a:avLst/>
          </a:prstGeom>
          <a:noFill/>
        </p:spPr>
        <p:txBody>
          <a:bodyPr wrap="none" rtlCol="0">
            <a:spAutoFit/>
          </a:bodyPr>
          <a:lstStyle/>
          <a:p>
            <a:r>
              <a:rPr lang="en-US" dirty="0" smtClean="0"/>
              <a:t>x LS</a:t>
            </a:r>
            <a:endParaRPr lang="en-US" dirty="0"/>
          </a:p>
        </p:txBody>
      </p:sp>
    </p:spTree>
    <p:extLst>
      <p:ext uri="{BB962C8B-B14F-4D97-AF65-F5344CB8AC3E}">
        <p14:creationId xmlns:p14="http://schemas.microsoft.com/office/powerpoint/2010/main" val="23992381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4223826-D2A9-40A7-81E0-95865D55ABCE}" type="slidenum">
              <a:rPr lang="en-US" sz="800"/>
              <a:pPr algn="r"/>
              <a:t>25</a:t>
            </a:fld>
            <a:endParaRPr lang="en-US" sz="800"/>
          </a:p>
        </p:txBody>
      </p:sp>
      <p:sp>
        <p:nvSpPr>
          <p:cNvPr id="55298" name="Content Placeholder 3"/>
          <p:cNvSpPr>
            <a:spLocks/>
          </p:cNvSpPr>
          <p:nvPr/>
        </p:nvSpPr>
        <p:spPr bwMode="auto">
          <a:xfrm>
            <a:off x="560388" y="1366838"/>
            <a:ext cx="8785225" cy="5113337"/>
          </a:xfrm>
          <a:prstGeom prst="rect">
            <a:avLst/>
          </a:prstGeom>
          <a:noFill/>
          <a:ln w="9525">
            <a:noFill/>
            <a:miter lim="800000"/>
            <a:headEnd/>
            <a:tailEnd/>
          </a:ln>
        </p:spPr>
        <p:txBody>
          <a:bodyPr lIns="0" tIns="0" rIns="0" bIns="0"/>
          <a:lstStyle/>
          <a:p>
            <a:pPr marL="269875" indent="-269875">
              <a:spcBef>
                <a:spcPct val="30000"/>
              </a:spcBef>
              <a:spcAft>
                <a:spcPct val="15000"/>
              </a:spcAft>
              <a:buClr>
                <a:schemeClr val="accent1"/>
              </a:buClr>
              <a:buFont typeface="Arial" charset="0"/>
              <a:buChar char="•"/>
            </a:pPr>
            <a:r>
              <a:rPr lang="en-US" sz="2000" dirty="0" smtClean="0"/>
              <a:t>Short </a:t>
            </a:r>
            <a:r>
              <a:rPr lang="en-US" sz="2000" dirty="0"/>
              <a:t>term variability: </a:t>
            </a:r>
          </a:p>
          <a:p>
            <a:pPr marL="534988" lvl="1" indent="-265113">
              <a:spcBef>
                <a:spcPct val="30000"/>
              </a:spcBef>
              <a:spcAft>
                <a:spcPct val="15000"/>
              </a:spcAft>
              <a:buClr>
                <a:schemeClr val="accent1"/>
              </a:buClr>
              <a:buFont typeface="Arial" charset="0"/>
              <a:buChar char="•"/>
            </a:pPr>
            <a:r>
              <a:rPr lang="en-US" dirty="0" smtClean="0"/>
              <a:t>Average of the daily standard deviation </a:t>
            </a:r>
            <a:r>
              <a:rPr lang="en-US" dirty="0" smtClean="0"/>
              <a:t>(</a:t>
            </a:r>
            <a:r>
              <a:rPr lang="en-US" dirty="0" smtClean="0">
                <a:latin typeface="Symbol" pitchFamily="18" charset="2"/>
              </a:rPr>
              <a:t>s</a:t>
            </a:r>
            <a:r>
              <a:rPr lang="en-US" dirty="0"/>
              <a:t>) over one month </a:t>
            </a:r>
            <a:r>
              <a:rPr lang="en-US" dirty="0"/>
              <a:t/>
            </a:r>
            <a:br>
              <a:rPr lang="en-US" dirty="0"/>
            </a:br>
            <a:r>
              <a:rPr lang="en-US" dirty="0"/>
              <a:t>(e.g. on hourly or two-hourly samples)</a:t>
            </a:r>
          </a:p>
          <a:p>
            <a:pPr marL="534988" lvl="1" indent="-265113">
              <a:spcBef>
                <a:spcPct val="30000"/>
              </a:spcBef>
              <a:spcAft>
                <a:spcPct val="15000"/>
              </a:spcAft>
              <a:buClr>
                <a:schemeClr val="accent1"/>
              </a:buClr>
              <a:buFont typeface="Arial" charset="0"/>
              <a:buChar char="•"/>
            </a:pPr>
            <a:r>
              <a:rPr lang="en-US" dirty="0"/>
              <a:t>Particularly relevant for equipment performance</a:t>
            </a:r>
          </a:p>
          <a:p>
            <a:pPr marL="534988" lvl="1" indent="-265113">
              <a:spcBef>
                <a:spcPct val="30000"/>
              </a:spcBef>
              <a:spcAft>
                <a:spcPct val="15000"/>
              </a:spcAft>
              <a:buClr>
                <a:schemeClr val="accent1"/>
              </a:buClr>
              <a:buFont typeface="Arial" charset="0"/>
              <a:buChar char="•"/>
            </a:pPr>
            <a:endParaRPr lang="en-US" dirty="0"/>
          </a:p>
          <a:p>
            <a:pPr marL="269875" indent="-269875">
              <a:spcBef>
                <a:spcPct val="30000"/>
              </a:spcBef>
              <a:spcAft>
                <a:spcPct val="15000"/>
              </a:spcAft>
              <a:buClr>
                <a:schemeClr val="accent1"/>
              </a:buClr>
              <a:buFont typeface="Arial" charset="0"/>
              <a:buChar char="•"/>
            </a:pPr>
            <a:r>
              <a:rPr lang="en-US" sz="2000" dirty="0"/>
              <a:t>Long-tem variability: </a:t>
            </a:r>
          </a:p>
          <a:p>
            <a:pPr marL="534988" lvl="1" indent="-265113">
              <a:spcBef>
                <a:spcPct val="30000"/>
              </a:spcBef>
              <a:spcAft>
                <a:spcPct val="15000"/>
              </a:spcAft>
              <a:buClr>
                <a:schemeClr val="accent1"/>
              </a:buClr>
              <a:buFont typeface="Arial" charset="0"/>
              <a:buChar char="•"/>
            </a:pPr>
            <a:r>
              <a:rPr lang="en-US" dirty="0" smtClean="0"/>
              <a:t>Standard deviation of the daily </a:t>
            </a:r>
            <a:r>
              <a:rPr lang="en-US" dirty="0"/>
              <a:t>average values (</a:t>
            </a:r>
            <a:r>
              <a:rPr lang="en-US" dirty="0">
                <a:latin typeface="Symbol" pitchFamily="18" charset="2"/>
              </a:rPr>
              <a:t>s</a:t>
            </a:r>
            <a:r>
              <a:rPr lang="en-US" dirty="0"/>
              <a:t>) over one month</a:t>
            </a:r>
          </a:p>
          <a:p>
            <a:pPr marL="534988" lvl="1" indent="-265113">
              <a:spcBef>
                <a:spcPct val="30000"/>
              </a:spcBef>
              <a:spcAft>
                <a:spcPct val="15000"/>
              </a:spcAft>
              <a:buClr>
                <a:schemeClr val="accent1"/>
              </a:buClr>
              <a:buFont typeface="Arial" charset="0"/>
              <a:buChar char="•"/>
            </a:pPr>
            <a:r>
              <a:rPr lang="en-US" dirty="0"/>
              <a:t>Particularly relevant regarding product quality</a:t>
            </a:r>
          </a:p>
          <a:p>
            <a:pPr marL="269875" indent="-269875">
              <a:spcBef>
                <a:spcPts val="1200"/>
              </a:spcBef>
              <a:buClr>
                <a:schemeClr val="accent1"/>
              </a:buClr>
              <a:buFont typeface="Arial" charset="0"/>
              <a:buChar char="•"/>
            </a:pPr>
            <a:endParaRPr lang="en-US" sz="2000" dirty="0"/>
          </a:p>
        </p:txBody>
      </p:sp>
      <p:sp>
        <p:nvSpPr>
          <p:cNvPr id="55299"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dirty="0"/>
              <a:t>Short term and long term </a:t>
            </a:r>
            <a:r>
              <a:rPr lang="en-US" sz="2400" b="1" dirty="0" smtClean="0"/>
              <a:t>variability calculated over one month</a:t>
            </a:r>
            <a:endParaRPr lang="en-US" sz="2400" b="1" dirty="0"/>
          </a:p>
        </p:txBody>
      </p:sp>
      <p:sp>
        <p:nvSpPr>
          <p:cNvPr id="55300" name="Rectangle 6"/>
          <p:cNvSpPr>
            <a:spLocks noChangeArrowheads="1"/>
          </p:cNvSpPr>
          <p:nvPr/>
        </p:nvSpPr>
        <p:spPr bwMode="auto">
          <a:xfrm>
            <a:off x="574035" y="2366297"/>
            <a:ext cx="8713787" cy="503238"/>
          </a:xfrm>
          <a:prstGeom prst="rect">
            <a:avLst/>
          </a:prstGeom>
          <a:noFill/>
          <a:ln w="38100">
            <a:solidFill>
              <a:srgbClr val="FF0000"/>
            </a:solidFill>
            <a:miter lim="800000"/>
            <a:headEnd/>
            <a:tailEnd/>
          </a:ln>
        </p:spPr>
        <p:txBody>
          <a:bodyPr wrap="none" anchor="ctr"/>
          <a:lstStyle/>
          <a:p>
            <a:endParaRPr lang="de-CH"/>
          </a:p>
        </p:txBody>
      </p:sp>
      <p:sp>
        <p:nvSpPr>
          <p:cNvPr id="55301" name="Rectangle 7"/>
          <p:cNvSpPr>
            <a:spLocks noChangeArrowheads="1"/>
          </p:cNvSpPr>
          <p:nvPr/>
        </p:nvSpPr>
        <p:spPr bwMode="auto">
          <a:xfrm>
            <a:off x="546739" y="4013817"/>
            <a:ext cx="8713787" cy="503237"/>
          </a:xfrm>
          <a:prstGeom prst="rect">
            <a:avLst/>
          </a:prstGeom>
          <a:noFill/>
          <a:ln w="38100">
            <a:solidFill>
              <a:srgbClr val="FF0000"/>
            </a:solidFill>
            <a:miter lim="800000"/>
            <a:headEnd/>
            <a:tailEnd/>
          </a:ln>
        </p:spPr>
        <p:txBody>
          <a:bodyPr wrap="none" anchor="ctr"/>
          <a:lstStyle/>
          <a:p>
            <a:endParaRPr lang="de-CH"/>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D8B7A69-8EDD-4ACC-8A08-86347FDB9170}" type="slidenum">
              <a:rPr lang="en-US" sz="800"/>
              <a:pPr algn="r"/>
              <a:t>26</a:t>
            </a:fld>
            <a:endParaRPr lang="en-US" sz="800"/>
          </a:p>
        </p:txBody>
      </p:sp>
      <p:sp>
        <p:nvSpPr>
          <p:cNvPr id="57346" name="Content Placeholder 3"/>
          <p:cNvSpPr>
            <a:spLocks/>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GB" sz="2000" dirty="0"/>
              <a:t>Short term variation (standard deviation) should be only calculated with more than 4 (better 6) samples.</a:t>
            </a:r>
          </a:p>
          <a:p>
            <a:pPr marL="269875" indent="-269875">
              <a:spcBef>
                <a:spcPts val="1200"/>
              </a:spcBef>
              <a:buClr>
                <a:schemeClr val="accent1"/>
              </a:buClr>
              <a:buFont typeface="Arial" charset="0"/>
              <a:buChar char="•"/>
            </a:pPr>
            <a:r>
              <a:rPr lang="en-GB" sz="2000" dirty="0"/>
              <a:t>Long term variation is dependent on the number of samples used to calculate the daily average</a:t>
            </a:r>
          </a:p>
          <a:p>
            <a:pPr marL="269875" indent="-269875">
              <a:spcBef>
                <a:spcPts val="1200"/>
              </a:spcBef>
              <a:buClr>
                <a:schemeClr val="accent1"/>
              </a:buClr>
              <a:buFont typeface="Arial" charset="0"/>
              <a:buChar char="•"/>
            </a:pPr>
            <a:r>
              <a:rPr lang="en-GB" sz="2000" dirty="0"/>
              <a:t>Change of targets will have effect on long term variation</a:t>
            </a:r>
          </a:p>
          <a:p>
            <a:pPr marL="269875" indent="-269875">
              <a:spcBef>
                <a:spcPts val="1200"/>
              </a:spcBef>
              <a:buClr>
                <a:schemeClr val="accent1"/>
              </a:buClr>
              <a:buFont typeface="Arial" charset="0"/>
              <a:buChar char="•"/>
            </a:pPr>
            <a:r>
              <a:rPr lang="en-GB" sz="2000" dirty="0"/>
              <a:t>If there is a clear change of targets, the time periods could be </a:t>
            </a:r>
            <a:r>
              <a:rPr lang="en-GB" sz="2000" dirty="0" smtClean="0"/>
              <a:t>split</a:t>
            </a:r>
            <a:endParaRPr lang="en-GB" sz="2000" dirty="0"/>
          </a:p>
          <a:p>
            <a:pPr marL="269875" indent="-269875">
              <a:spcBef>
                <a:spcPts val="1200"/>
              </a:spcBef>
              <a:buClr>
                <a:schemeClr val="accent1"/>
              </a:buClr>
              <a:buFont typeface="Arial" charset="0"/>
              <a:buChar char="•"/>
            </a:pPr>
            <a:r>
              <a:rPr lang="en-GB" sz="2000" dirty="0"/>
              <a:t>Long term and short term variation do not necessarily need to </a:t>
            </a:r>
            <a:r>
              <a:rPr lang="en-GB" sz="2000" dirty="0" smtClean="0"/>
              <a:t>correlate</a:t>
            </a:r>
            <a:endParaRPr lang="en-GB" sz="2000" dirty="0"/>
          </a:p>
          <a:p>
            <a:pPr marL="269875" indent="-269875">
              <a:spcBef>
                <a:spcPts val="1200"/>
              </a:spcBef>
              <a:buClr>
                <a:schemeClr val="accent1"/>
              </a:buClr>
              <a:buFont typeface="Arial" charset="0"/>
              <a:buNone/>
            </a:pPr>
            <a:endParaRPr lang="en-US" sz="2000" dirty="0"/>
          </a:p>
        </p:txBody>
      </p:sp>
      <p:sp>
        <p:nvSpPr>
          <p:cNvPr id="57347"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Evaluation of uniformity: Considerations</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660D3D2-05E8-48D7-AE7B-D98C124C8D96}" type="slidenum">
              <a:rPr lang="en-US" sz="800"/>
              <a:pPr algn="r"/>
              <a:t>27</a:t>
            </a:fld>
            <a:endParaRPr lang="en-US" sz="800"/>
          </a:p>
        </p:txBody>
      </p:sp>
      <p:sp>
        <p:nvSpPr>
          <p:cNvPr id="58370"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Long term uniformity: Effect of taking averages</a:t>
            </a:r>
          </a:p>
        </p:txBody>
      </p:sp>
      <p:pic>
        <p:nvPicPr>
          <p:cNvPr id="58371" name="Picture 5"/>
          <p:cNvPicPr>
            <a:picLocks noChangeAspect="1" noChangeArrowheads="1"/>
          </p:cNvPicPr>
          <p:nvPr/>
        </p:nvPicPr>
        <p:blipFill>
          <a:blip r:embed="rId2"/>
          <a:srcRect/>
          <a:stretch>
            <a:fillRect/>
          </a:stretch>
        </p:blipFill>
        <p:spPr bwMode="auto">
          <a:xfrm>
            <a:off x="996950" y="1462088"/>
            <a:ext cx="7772400" cy="4916487"/>
          </a:xfrm>
          <a:prstGeom prst="rect">
            <a:avLst/>
          </a:prstGeom>
          <a:noFill/>
          <a:ln w="9525">
            <a:noFill/>
            <a:miter lim="800000"/>
            <a:headEnd/>
            <a:tailEnd/>
          </a:ln>
        </p:spPr>
      </p:pic>
      <p:sp>
        <p:nvSpPr>
          <p:cNvPr id="58372" name="Rectangle 5"/>
          <p:cNvSpPr>
            <a:spLocks noChangeArrowheads="1"/>
          </p:cNvSpPr>
          <p:nvPr/>
        </p:nvSpPr>
        <p:spPr bwMode="auto">
          <a:xfrm>
            <a:off x="1566863" y="1150938"/>
            <a:ext cx="6119812" cy="368300"/>
          </a:xfrm>
          <a:prstGeom prst="rect">
            <a:avLst/>
          </a:prstGeom>
          <a:noFill/>
          <a:ln w="9525">
            <a:noFill/>
            <a:miter lim="800000"/>
            <a:headEnd/>
            <a:tailEnd/>
          </a:ln>
        </p:spPr>
        <p:txBody>
          <a:bodyPr>
            <a:spAutoFit/>
          </a:bodyPr>
          <a:lstStyle/>
          <a:p>
            <a:r>
              <a:rPr lang="en-US">
                <a:solidFill>
                  <a:srgbClr val="FF0000"/>
                </a:solidFill>
              </a:rPr>
              <a:t>All these averages come from the sample population!</a:t>
            </a:r>
            <a:endParaRPr lang="en-US" sz="2000">
              <a:solidFill>
                <a:srgbClr val="FF0000"/>
              </a:solidFill>
            </a:endParaRP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6D96E96-8068-479A-ADCC-D568349AA9D4}" type="slidenum">
              <a:rPr lang="en-US" sz="800"/>
              <a:pPr algn="r"/>
              <a:t>28</a:t>
            </a:fld>
            <a:endParaRPr lang="en-US" sz="800"/>
          </a:p>
        </p:txBody>
      </p:sp>
      <p:sp>
        <p:nvSpPr>
          <p:cNvPr id="59394" name="Content Placeholder 3"/>
          <p:cNvSpPr>
            <a:spLocks/>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Detailed quality data analysis serves to find root causes for excessive variability. This, in turn, is the basis to define measures for improvement. </a:t>
            </a:r>
          </a:p>
          <a:p>
            <a:pPr marL="269875" indent="-269875">
              <a:spcBef>
                <a:spcPts val="1200"/>
              </a:spcBef>
              <a:buClr>
                <a:schemeClr val="accent1"/>
              </a:buClr>
              <a:buFont typeface="Arial" charset="0"/>
              <a:buChar char="•"/>
            </a:pPr>
            <a:r>
              <a:rPr lang="en-US" sz="2000"/>
              <a:t>Average values and standard deviation can point towards existing variability problems, but are generally not sufficient to derive causes. </a:t>
            </a:r>
          </a:p>
          <a:p>
            <a:pPr marL="269875" indent="-269875">
              <a:spcBef>
                <a:spcPts val="1200"/>
              </a:spcBef>
              <a:buClr>
                <a:schemeClr val="accent1"/>
              </a:buClr>
              <a:buFont typeface="Arial" charset="0"/>
              <a:buChar char="•"/>
            </a:pPr>
            <a:r>
              <a:rPr lang="en-US" sz="2000"/>
              <a:t>Effective tools are graphical representations, supported and complemented by statistical tools.</a:t>
            </a:r>
          </a:p>
        </p:txBody>
      </p:sp>
      <p:sp>
        <p:nvSpPr>
          <p:cNvPr id="59395"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GB" sz="2400" b="1"/>
              <a:t>Quality Data Analysis</a:t>
            </a:r>
            <a:endParaRPr lang="en-US" sz="2400" b="1"/>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B7C9211-2978-4654-9682-986B8F7CB47B}" type="slidenum">
              <a:rPr lang="en-US" sz="800"/>
              <a:pPr algn="r"/>
              <a:t>29</a:t>
            </a:fld>
            <a:endParaRPr lang="en-US" sz="800"/>
          </a:p>
        </p:txBody>
      </p:sp>
      <p:sp>
        <p:nvSpPr>
          <p:cNvPr id="60418" name="Content Placeholder 3"/>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90513" indent="-290513">
              <a:lnSpc>
                <a:spcPct val="120000"/>
              </a:lnSpc>
              <a:spcBef>
                <a:spcPct val="30000"/>
              </a:spcBef>
              <a:spcAft>
                <a:spcPct val="15000"/>
              </a:spcAft>
              <a:buClr>
                <a:schemeClr val="accent1"/>
              </a:buClr>
              <a:buFont typeface="Times" pitchFamily="18" charset="0"/>
              <a:buChar char="•"/>
            </a:pPr>
            <a:r>
              <a:rPr lang="en-US" sz="2000"/>
              <a:t>Plant subject to heavy coating, ball and ring formation, as well as instable coating, attributed to chemical variations in kiln feed</a:t>
            </a:r>
          </a:p>
          <a:p>
            <a:pPr marL="290513" indent="-290513">
              <a:lnSpc>
                <a:spcPct val="120000"/>
              </a:lnSpc>
              <a:spcBef>
                <a:spcPct val="30000"/>
              </a:spcBef>
              <a:spcAft>
                <a:spcPct val="15000"/>
              </a:spcAft>
              <a:buClr>
                <a:schemeClr val="accent1"/>
              </a:buClr>
              <a:buFont typeface="Times" pitchFamily="18" charset="0"/>
              <a:buChar char="•"/>
            </a:pPr>
            <a:r>
              <a:rPr lang="en-US" sz="2000"/>
              <a:t>Plant also wants to rationalize laboratory work</a:t>
            </a:r>
          </a:p>
        </p:txBody>
      </p:sp>
      <p:sp>
        <p:nvSpPr>
          <p:cNvPr id="60419"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Variability Assessment: Plant Example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Footer Placeholder 5"/>
          <p:cNvSpPr>
            <a:spLocks noGrp="1"/>
          </p:cNvSpPr>
          <p:nvPr>
            <p:ph type="ftr" sz="quarter" idx="10"/>
          </p:nvPr>
        </p:nvSpPr>
        <p:spPr/>
        <p:txBody>
          <a:bodyPr/>
          <a:lstStyle/>
          <a:p>
            <a:r>
              <a:rPr lang="en-US" dirty="0" smtClean="0"/>
              <a:t>Materials Uniformity and QC, 2016-04-19   © 2015 </a:t>
            </a:r>
            <a:r>
              <a:rPr lang="en-US" dirty="0" err="1" smtClean="0"/>
              <a:t>LafargeHolcim</a:t>
            </a:r>
            <a:endParaRPr lang="en-US" dirty="0"/>
          </a:p>
        </p:txBody>
      </p:sp>
      <p:sp>
        <p:nvSpPr>
          <p:cNvPr id="7" name="Slide Number Placeholder 6"/>
          <p:cNvSpPr>
            <a:spLocks noGrp="1"/>
          </p:cNvSpPr>
          <p:nvPr>
            <p:ph type="sldNum" sz="quarter" idx="11"/>
          </p:nvPr>
        </p:nvSpPr>
        <p:spPr/>
        <p:txBody>
          <a:bodyPr/>
          <a:lstStyle/>
          <a:p>
            <a:pPr>
              <a:defRPr/>
            </a:pPr>
            <a:fld id="{26562F9F-82BA-4F06-98F1-20D7AD8A89B2}" type="slidenum">
              <a:rPr lang="en-US" smtClean="0"/>
              <a:pPr>
                <a:defRPr/>
              </a:pPr>
              <a:t>3</a:t>
            </a:fld>
            <a:endParaRPr lang="en-US" dirty="0"/>
          </a:p>
        </p:txBody>
      </p:sp>
      <p:sp>
        <p:nvSpPr>
          <p:cNvPr id="8" name="TocEntry1"/>
          <p:cNvSpPr txBox="1"/>
          <p:nvPr>
            <p:custDataLst>
              <p:tags r:id="rId1"/>
            </p:custDataLst>
          </p:nvPr>
        </p:nvSpPr>
        <p:spPr>
          <a:xfrm>
            <a:off x="523875" y="14478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Introduction</a:t>
            </a:r>
            <a:endParaRPr lang="en-US" sz="2200">
              <a:solidFill>
                <a:schemeClr val="dk1"/>
              </a:solidFill>
              <a:latin typeface="Arial"/>
            </a:endParaRPr>
          </a:p>
        </p:txBody>
      </p:sp>
      <p:cxnSp>
        <p:nvCxnSpPr>
          <p:cNvPr id="9" name="TocLine2"/>
          <p:cNvCxnSpPr/>
          <p:nvPr/>
        </p:nvCxnSpPr>
        <p:spPr>
          <a:xfrm>
            <a:off x="523875" y="18161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ocSlideNumber2"/>
          <p:cNvSpPr txBox="1"/>
          <p:nvPr>
            <p:custDataLst>
              <p:tags r:id="rId2"/>
            </p:custDataLst>
          </p:nvPr>
        </p:nvSpPr>
        <p:spPr>
          <a:xfrm>
            <a:off x="8445500" y="14478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5</a:t>
            </a:r>
            <a:endParaRPr lang="en-US" sz="2200">
              <a:solidFill>
                <a:srgbClr val="5F5046"/>
              </a:solidFill>
              <a:latin typeface="Arial"/>
            </a:endParaRPr>
          </a:p>
        </p:txBody>
      </p:sp>
      <p:sp>
        <p:nvSpPr>
          <p:cNvPr id="11" name="TocEntry2"/>
          <p:cNvSpPr txBox="1"/>
          <p:nvPr>
            <p:custDataLst>
              <p:tags r:id="rId3"/>
            </p:custDataLst>
          </p:nvPr>
        </p:nvSpPr>
        <p:spPr>
          <a:xfrm>
            <a:off x="523875" y="18542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Quality and Uniformity Targets</a:t>
            </a:r>
            <a:endParaRPr lang="en-US" sz="2200">
              <a:solidFill>
                <a:schemeClr val="dk1"/>
              </a:solidFill>
              <a:latin typeface="Arial"/>
            </a:endParaRPr>
          </a:p>
        </p:txBody>
      </p:sp>
      <p:cxnSp>
        <p:nvCxnSpPr>
          <p:cNvPr id="12" name="TocLine3"/>
          <p:cNvCxnSpPr/>
          <p:nvPr/>
        </p:nvCxnSpPr>
        <p:spPr>
          <a:xfrm>
            <a:off x="523875" y="22225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ocSlideNumber3"/>
          <p:cNvSpPr txBox="1"/>
          <p:nvPr>
            <p:custDataLst>
              <p:tags r:id="rId4"/>
            </p:custDataLst>
          </p:nvPr>
        </p:nvSpPr>
        <p:spPr>
          <a:xfrm>
            <a:off x="8445500" y="18542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10</a:t>
            </a:r>
            <a:endParaRPr lang="en-US" sz="2200">
              <a:solidFill>
                <a:srgbClr val="5F5046"/>
              </a:solidFill>
              <a:latin typeface="Arial"/>
            </a:endParaRPr>
          </a:p>
        </p:txBody>
      </p:sp>
      <p:sp>
        <p:nvSpPr>
          <p:cNvPr id="14" name="TocEntry3"/>
          <p:cNvSpPr txBox="1"/>
          <p:nvPr>
            <p:custDataLst>
              <p:tags r:id="rId5"/>
            </p:custDataLst>
          </p:nvPr>
        </p:nvSpPr>
        <p:spPr>
          <a:xfrm>
            <a:off x="523875" y="22606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Evaluation of uniformity</a:t>
            </a:r>
            <a:endParaRPr lang="en-US" sz="2200">
              <a:solidFill>
                <a:schemeClr val="dk1"/>
              </a:solidFill>
              <a:latin typeface="Arial"/>
            </a:endParaRPr>
          </a:p>
        </p:txBody>
      </p:sp>
      <p:cxnSp>
        <p:nvCxnSpPr>
          <p:cNvPr id="15" name="TocLine4"/>
          <p:cNvCxnSpPr/>
          <p:nvPr/>
        </p:nvCxnSpPr>
        <p:spPr>
          <a:xfrm>
            <a:off x="523875" y="26289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ocSlideNumber4"/>
          <p:cNvSpPr txBox="1"/>
          <p:nvPr>
            <p:custDataLst>
              <p:tags r:id="rId6"/>
            </p:custDataLst>
          </p:nvPr>
        </p:nvSpPr>
        <p:spPr>
          <a:xfrm>
            <a:off x="8445500" y="22606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23</a:t>
            </a:r>
            <a:endParaRPr lang="en-US" sz="2200">
              <a:solidFill>
                <a:srgbClr val="5F5046"/>
              </a:solidFill>
              <a:latin typeface="Arial"/>
            </a:endParaRPr>
          </a:p>
        </p:txBody>
      </p:sp>
      <p:sp>
        <p:nvSpPr>
          <p:cNvPr id="17" name="TocEntry4"/>
          <p:cNvSpPr txBox="1"/>
          <p:nvPr>
            <p:custDataLst>
              <p:tags r:id="rId7"/>
            </p:custDataLst>
          </p:nvPr>
        </p:nvSpPr>
        <p:spPr>
          <a:xfrm>
            <a:off x="523875" y="26670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Cost Impact of Insufficient Uniformity</a:t>
            </a:r>
            <a:endParaRPr lang="en-US" sz="2200">
              <a:solidFill>
                <a:schemeClr val="dk1"/>
              </a:solidFill>
              <a:latin typeface="Arial"/>
            </a:endParaRPr>
          </a:p>
        </p:txBody>
      </p:sp>
      <p:cxnSp>
        <p:nvCxnSpPr>
          <p:cNvPr id="18" name="TocLine5"/>
          <p:cNvCxnSpPr/>
          <p:nvPr/>
        </p:nvCxnSpPr>
        <p:spPr>
          <a:xfrm>
            <a:off x="523875" y="30353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ocSlideNumber5"/>
          <p:cNvSpPr txBox="1"/>
          <p:nvPr>
            <p:custDataLst>
              <p:tags r:id="rId8"/>
            </p:custDataLst>
          </p:nvPr>
        </p:nvSpPr>
        <p:spPr>
          <a:xfrm>
            <a:off x="8445500" y="26670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52</a:t>
            </a:r>
            <a:endParaRPr lang="en-US" sz="2200">
              <a:solidFill>
                <a:srgbClr val="5F5046"/>
              </a:solidFill>
              <a:latin typeface="Arial"/>
            </a:endParaRPr>
          </a:p>
        </p:txBody>
      </p:sp>
      <p:sp>
        <p:nvSpPr>
          <p:cNvPr id="20" name="TocEntry5"/>
          <p:cNvSpPr txBox="1"/>
          <p:nvPr>
            <p:custDataLst>
              <p:tags r:id="rId9"/>
            </p:custDataLst>
          </p:nvPr>
        </p:nvSpPr>
        <p:spPr>
          <a:xfrm>
            <a:off x="523875" y="30734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How to improve uniformity</a:t>
            </a:r>
            <a:endParaRPr lang="en-US" sz="2200">
              <a:solidFill>
                <a:schemeClr val="dk1"/>
              </a:solidFill>
              <a:latin typeface="Arial"/>
            </a:endParaRPr>
          </a:p>
        </p:txBody>
      </p:sp>
      <p:cxnSp>
        <p:nvCxnSpPr>
          <p:cNvPr id="21" name="TocLine6"/>
          <p:cNvCxnSpPr/>
          <p:nvPr/>
        </p:nvCxnSpPr>
        <p:spPr>
          <a:xfrm>
            <a:off x="523875" y="34417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TocSlideNumber6"/>
          <p:cNvSpPr txBox="1"/>
          <p:nvPr>
            <p:custDataLst>
              <p:tags r:id="rId10"/>
            </p:custDataLst>
          </p:nvPr>
        </p:nvSpPr>
        <p:spPr>
          <a:xfrm>
            <a:off x="8445500" y="30734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67</a:t>
            </a:r>
            <a:endParaRPr lang="en-US" sz="2200">
              <a:solidFill>
                <a:srgbClr val="5F5046"/>
              </a:solidFill>
              <a:latin typeface="Arial"/>
            </a:endParaRPr>
          </a:p>
        </p:txBody>
      </p:sp>
      <p:sp>
        <p:nvSpPr>
          <p:cNvPr id="23" name="TocEntry6"/>
          <p:cNvSpPr txBox="1"/>
          <p:nvPr>
            <p:custDataLst>
              <p:tags r:id="rId11"/>
            </p:custDataLst>
          </p:nvPr>
        </p:nvSpPr>
        <p:spPr>
          <a:xfrm>
            <a:off x="523875" y="34798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Quality Control Aspects of Uniformity</a:t>
            </a:r>
            <a:endParaRPr lang="en-US" sz="2200">
              <a:solidFill>
                <a:schemeClr val="dk1"/>
              </a:solidFill>
              <a:latin typeface="Arial"/>
            </a:endParaRPr>
          </a:p>
        </p:txBody>
      </p:sp>
      <p:cxnSp>
        <p:nvCxnSpPr>
          <p:cNvPr id="24" name="TocLine7"/>
          <p:cNvCxnSpPr/>
          <p:nvPr/>
        </p:nvCxnSpPr>
        <p:spPr>
          <a:xfrm>
            <a:off x="523875" y="38481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 name="TocSlideNumber7"/>
          <p:cNvSpPr txBox="1"/>
          <p:nvPr>
            <p:custDataLst>
              <p:tags r:id="rId12"/>
            </p:custDataLst>
          </p:nvPr>
        </p:nvSpPr>
        <p:spPr>
          <a:xfrm>
            <a:off x="8445500" y="34798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75</a:t>
            </a:r>
            <a:endParaRPr lang="en-US" sz="2200">
              <a:solidFill>
                <a:srgbClr val="5F5046"/>
              </a:solidFill>
              <a:latin typeface="Arial"/>
            </a:endParaRPr>
          </a:p>
        </p:txBody>
      </p:sp>
      <p:sp>
        <p:nvSpPr>
          <p:cNvPr id="26" name="TocEntry7"/>
          <p:cNvSpPr txBox="1"/>
          <p:nvPr>
            <p:custDataLst>
              <p:tags r:id="rId13"/>
            </p:custDataLst>
          </p:nvPr>
        </p:nvSpPr>
        <p:spPr>
          <a:xfrm>
            <a:off x="523875" y="38862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Summary and Conclusions</a:t>
            </a:r>
            <a:endParaRPr lang="en-US" sz="2200">
              <a:solidFill>
                <a:schemeClr val="dk1"/>
              </a:solidFill>
              <a:latin typeface="Arial"/>
            </a:endParaRPr>
          </a:p>
        </p:txBody>
      </p:sp>
      <p:cxnSp>
        <p:nvCxnSpPr>
          <p:cNvPr id="27" name="TocLine8"/>
          <p:cNvCxnSpPr/>
          <p:nvPr/>
        </p:nvCxnSpPr>
        <p:spPr>
          <a:xfrm>
            <a:off x="523875" y="42545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8" name="TocSlideNumber8"/>
          <p:cNvSpPr txBox="1"/>
          <p:nvPr>
            <p:custDataLst>
              <p:tags r:id="rId14"/>
            </p:custDataLst>
          </p:nvPr>
        </p:nvSpPr>
        <p:spPr>
          <a:xfrm>
            <a:off x="8445500" y="38862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85</a:t>
            </a:r>
            <a:endParaRPr lang="en-US" sz="2200">
              <a:solidFill>
                <a:srgbClr val="5F5046"/>
              </a:solidFill>
              <a:latin typeface="Arial"/>
            </a:endParaRPr>
          </a:p>
        </p:txBody>
      </p:sp>
    </p:spTree>
    <p:extLst>
      <p:ext uri="{BB962C8B-B14F-4D97-AF65-F5344CB8AC3E}">
        <p14:creationId xmlns:p14="http://schemas.microsoft.com/office/powerpoint/2010/main" val="219173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2"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D0027D2-3AA3-4953-B5A1-678261CACAD6}" type="slidenum">
              <a:rPr lang="en-US" sz="800"/>
              <a:pPr algn="r"/>
              <a:t>30</a:t>
            </a:fld>
            <a:endParaRPr lang="en-US" sz="800"/>
          </a:p>
        </p:txBody>
      </p:sp>
      <p:sp>
        <p:nvSpPr>
          <p:cNvPr id="61453"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dirty="0"/>
              <a:t>Variability </a:t>
            </a:r>
            <a:r>
              <a:rPr lang="en-US" sz="2400" b="1" dirty="0" smtClean="0"/>
              <a:t>Assessment of LS: </a:t>
            </a:r>
            <a:r>
              <a:rPr lang="en-US" sz="2400" b="1" dirty="0"/>
              <a:t>Plant Example</a:t>
            </a:r>
          </a:p>
        </p:txBody>
      </p:sp>
      <p:sp>
        <p:nvSpPr>
          <p:cNvPr id="61454" name="Text Box 3"/>
          <p:cNvSpPr txBox="1">
            <a:spLocks noChangeArrowheads="1"/>
          </p:cNvSpPr>
          <p:nvPr/>
        </p:nvSpPr>
        <p:spPr bwMode="auto">
          <a:xfrm>
            <a:off x="4908550" y="1481138"/>
            <a:ext cx="3546475" cy="1192212"/>
          </a:xfrm>
          <a:prstGeom prst="rect">
            <a:avLst/>
          </a:prstGeom>
          <a:noFill/>
          <a:ln w="9525">
            <a:noFill/>
            <a:miter lim="800000"/>
            <a:headEnd/>
            <a:tailEnd/>
          </a:ln>
        </p:spPr>
        <p:txBody>
          <a:bodyPr wrap="none" lIns="90000" tIns="46800" rIns="90000" bIns="46800" anchor="ctr">
            <a:spAutoFit/>
          </a:bodyPr>
          <a:lstStyle/>
          <a:p>
            <a:pPr>
              <a:spcBef>
                <a:spcPct val="50000"/>
              </a:spcBef>
            </a:pPr>
            <a:r>
              <a:rPr lang="en-GB" b="1"/>
              <a:t>individual data points</a:t>
            </a:r>
            <a:endParaRPr lang="en-GB"/>
          </a:p>
          <a:p>
            <a:pPr>
              <a:spcBef>
                <a:spcPct val="50000"/>
              </a:spcBef>
            </a:pPr>
            <a:r>
              <a:rPr lang="en-GB"/>
              <a:t>LS of hourly samples in raw meal</a:t>
            </a:r>
          </a:p>
          <a:p>
            <a:pPr>
              <a:spcBef>
                <a:spcPct val="50000"/>
              </a:spcBef>
            </a:pPr>
            <a:r>
              <a:rPr lang="en-GB"/>
              <a:t>std = 1.9</a:t>
            </a:r>
          </a:p>
        </p:txBody>
      </p:sp>
      <p:sp>
        <p:nvSpPr>
          <p:cNvPr id="61455" name="Text Box 4"/>
          <p:cNvSpPr txBox="1">
            <a:spLocks noChangeArrowheads="1"/>
          </p:cNvSpPr>
          <p:nvPr/>
        </p:nvSpPr>
        <p:spPr bwMode="auto">
          <a:xfrm>
            <a:off x="4908550" y="3157538"/>
            <a:ext cx="1654175" cy="1192212"/>
          </a:xfrm>
          <a:prstGeom prst="rect">
            <a:avLst/>
          </a:prstGeom>
          <a:noFill/>
          <a:ln w="9525">
            <a:noFill/>
            <a:miter lim="800000"/>
            <a:headEnd/>
            <a:tailEnd/>
          </a:ln>
        </p:spPr>
        <p:txBody>
          <a:bodyPr wrap="none" lIns="90000" tIns="46800" rIns="90000" bIns="46800" anchor="ctr">
            <a:spAutoFit/>
          </a:bodyPr>
          <a:lstStyle/>
          <a:p>
            <a:pPr>
              <a:spcBef>
                <a:spcPct val="50000"/>
              </a:spcBef>
            </a:pPr>
            <a:r>
              <a:rPr lang="en-GB" b="1"/>
              <a:t>averages</a:t>
            </a:r>
            <a:endParaRPr lang="en-GB"/>
          </a:p>
          <a:p>
            <a:pPr>
              <a:spcBef>
                <a:spcPct val="50000"/>
              </a:spcBef>
            </a:pPr>
            <a:r>
              <a:rPr lang="en-GB"/>
              <a:t>daily averages</a:t>
            </a:r>
          </a:p>
          <a:p>
            <a:pPr>
              <a:spcBef>
                <a:spcPct val="50000"/>
              </a:spcBef>
            </a:pPr>
            <a:r>
              <a:rPr lang="en-GB"/>
              <a:t>std = 0.6</a:t>
            </a:r>
          </a:p>
        </p:txBody>
      </p:sp>
      <p:sp>
        <p:nvSpPr>
          <p:cNvPr id="61456" name="Text Box 5"/>
          <p:cNvSpPr txBox="1">
            <a:spLocks noChangeArrowheads="1"/>
          </p:cNvSpPr>
          <p:nvPr/>
        </p:nvSpPr>
        <p:spPr bwMode="auto">
          <a:xfrm>
            <a:off x="4918075" y="4757738"/>
            <a:ext cx="3505200" cy="1192212"/>
          </a:xfrm>
          <a:prstGeom prst="rect">
            <a:avLst/>
          </a:prstGeom>
          <a:noFill/>
          <a:ln w="9525">
            <a:noFill/>
            <a:miter lim="800000"/>
            <a:headEnd/>
            <a:tailEnd/>
          </a:ln>
        </p:spPr>
        <p:txBody>
          <a:bodyPr lIns="90000" tIns="46800" rIns="90000" bIns="46800" anchor="ctr">
            <a:spAutoFit/>
          </a:bodyPr>
          <a:lstStyle/>
          <a:p>
            <a:pPr>
              <a:spcBef>
                <a:spcPct val="50000"/>
              </a:spcBef>
            </a:pPr>
            <a:r>
              <a:rPr lang="en-GB" b="1"/>
              <a:t>standard deviation</a:t>
            </a:r>
            <a:endParaRPr lang="en-GB"/>
          </a:p>
          <a:p>
            <a:pPr>
              <a:spcBef>
                <a:spcPct val="50000"/>
              </a:spcBef>
            </a:pPr>
            <a:r>
              <a:rPr lang="en-GB"/>
              <a:t>standard deviations over 1 day</a:t>
            </a:r>
          </a:p>
          <a:p>
            <a:pPr>
              <a:spcBef>
                <a:spcPct val="50000"/>
              </a:spcBef>
            </a:pPr>
            <a:r>
              <a:rPr lang="en-GB"/>
              <a:t>std = 1.3 (average)</a:t>
            </a:r>
          </a:p>
        </p:txBody>
      </p:sp>
      <p:grpSp>
        <p:nvGrpSpPr>
          <p:cNvPr id="61457" name="Group 10"/>
          <p:cNvGrpSpPr>
            <a:grpSpLocks/>
          </p:cNvGrpSpPr>
          <p:nvPr/>
        </p:nvGrpSpPr>
        <p:grpSpPr bwMode="auto">
          <a:xfrm>
            <a:off x="547688" y="1400175"/>
            <a:ext cx="4248150" cy="4857750"/>
            <a:chOff x="1008" y="852"/>
            <a:chExt cx="2676" cy="3060"/>
          </a:xfrm>
        </p:grpSpPr>
        <p:graphicFrame>
          <p:nvGraphicFramePr>
            <p:cNvPr id="61449" name="Object 9"/>
            <p:cNvGraphicFramePr>
              <a:graphicFrameLocks noChangeAspect="1"/>
            </p:cNvGraphicFramePr>
            <p:nvPr/>
          </p:nvGraphicFramePr>
          <p:xfrm>
            <a:off x="1008" y="852"/>
            <a:ext cx="2676" cy="1020"/>
          </p:xfrm>
          <a:graphic>
            <a:graphicData uri="http://schemas.openxmlformats.org/presentationml/2006/ole">
              <mc:AlternateContent xmlns:mc="http://schemas.openxmlformats.org/markup-compatibility/2006">
                <mc:Choice xmlns:v="urn:schemas-microsoft-com:vml" Requires="v">
                  <p:oleObj spid="_x0000_s61602" name="Worksheet" r:id="rId3" imgW="5017680" imgH="1743840" progId="Excel.Sheet.8">
                    <p:embed/>
                  </p:oleObj>
                </mc:Choice>
                <mc:Fallback>
                  <p:oleObj name="Worksheet" r:id="rId3" imgW="5017680" imgH="1743840" progId="Excel.Sheet.8">
                    <p:embed/>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 y="852"/>
                          <a:ext cx="2676" cy="102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61450" name="Object 10"/>
            <p:cNvGraphicFramePr>
              <a:graphicFrameLocks noChangeAspect="1"/>
            </p:cNvGraphicFramePr>
            <p:nvPr/>
          </p:nvGraphicFramePr>
          <p:xfrm>
            <a:off x="1008" y="1866"/>
            <a:ext cx="2676" cy="1020"/>
          </p:xfrm>
          <a:graphic>
            <a:graphicData uri="http://schemas.openxmlformats.org/presentationml/2006/ole">
              <mc:AlternateContent xmlns:mc="http://schemas.openxmlformats.org/markup-compatibility/2006">
                <mc:Choice xmlns:v="urn:schemas-microsoft-com:vml" Requires="v">
                  <p:oleObj spid="_x0000_s61603" name="Worksheet" r:id="rId5" imgW="5017680" imgH="1743840" progId="Excel.Sheet.8">
                    <p:embed/>
                  </p:oleObj>
                </mc:Choice>
                <mc:Fallback>
                  <p:oleObj name="Worksheet" r:id="rId5" imgW="5017680" imgH="1743840" progId="Excel.Sheet.8">
                    <p:embed/>
                    <p:pic>
                      <p:nvPicPr>
                        <p:cNvPr id="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8" y="1866"/>
                          <a:ext cx="2676" cy="102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61451" name="Object 11"/>
            <p:cNvGraphicFramePr>
              <a:graphicFrameLocks noChangeAspect="1"/>
            </p:cNvGraphicFramePr>
            <p:nvPr/>
          </p:nvGraphicFramePr>
          <p:xfrm>
            <a:off x="1008" y="2880"/>
            <a:ext cx="2676" cy="1032"/>
          </p:xfrm>
          <a:graphic>
            <a:graphicData uri="http://schemas.openxmlformats.org/presentationml/2006/ole">
              <mc:AlternateContent xmlns:mc="http://schemas.openxmlformats.org/markup-compatibility/2006">
                <mc:Choice xmlns:v="urn:schemas-microsoft-com:vml" Requires="v">
                  <p:oleObj spid="_x0000_s61604" name="Worksheet" r:id="rId7" imgW="5017680" imgH="1766160" progId="Excel.Sheet.8">
                    <p:embed/>
                  </p:oleObj>
                </mc:Choice>
                <mc:Fallback>
                  <p:oleObj name="Worksheet" r:id="rId7" imgW="5017680" imgH="1766160" progId="Excel.Sheet.8">
                    <p:embed/>
                    <p:pic>
                      <p:nvPicPr>
                        <p:cNvPr id="0"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8" y="2880"/>
                          <a:ext cx="2676" cy="1032"/>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7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96497E8-B51D-403D-8BE5-E72A4D9E5736}" type="slidenum">
              <a:rPr lang="en-US" sz="800"/>
              <a:pPr algn="r"/>
              <a:t>31</a:t>
            </a:fld>
            <a:endParaRPr lang="en-US" sz="800"/>
          </a:p>
        </p:txBody>
      </p:sp>
      <p:sp>
        <p:nvSpPr>
          <p:cNvPr id="62476"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dirty="0"/>
              <a:t>Variability </a:t>
            </a:r>
            <a:r>
              <a:rPr lang="en-US" sz="2400" b="1" dirty="0" smtClean="0"/>
              <a:t>Assessment of SR: </a:t>
            </a:r>
            <a:r>
              <a:rPr lang="en-US" sz="2400" b="1" dirty="0"/>
              <a:t>Plant Example</a:t>
            </a:r>
          </a:p>
        </p:txBody>
      </p:sp>
      <p:sp>
        <p:nvSpPr>
          <p:cNvPr id="62477" name="Text Box 3"/>
          <p:cNvSpPr txBox="1">
            <a:spLocks noChangeArrowheads="1"/>
          </p:cNvSpPr>
          <p:nvPr/>
        </p:nvSpPr>
        <p:spPr bwMode="auto">
          <a:xfrm>
            <a:off x="4972050" y="1566863"/>
            <a:ext cx="3584575" cy="1192212"/>
          </a:xfrm>
          <a:prstGeom prst="rect">
            <a:avLst/>
          </a:prstGeom>
          <a:noFill/>
          <a:ln w="9525">
            <a:noFill/>
            <a:miter lim="800000"/>
            <a:headEnd/>
            <a:tailEnd/>
          </a:ln>
        </p:spPr>
        <p:txBody>
          <a:bodyPr wrap="none" lIns="90000" tIns="46800" rIns="90000" bIns="46800" anchor="ctr">
            <a:spAutoFit/>
          </a:bodyPr>
          <a:lstStyle/>
          <a:p>
            <a:pPr>
              <a:spcBef>
                <a:spcPct val="50000"/>
              </a:spcBef>
            </a:pPr>
            <a:r>
              <a:rPr lang="en-GB" b="1"/>
              <a:t>individual data points</a:t>
            </a:r>
            <a:endParaRPr lang="en-GB"/>
          </a:p>
          <a:p>
            <a:pPr>
              <a:spcBef>
                <a:spcPct val="50000"/>
              </a:spcBef>
            </a:pPr>
            <a:r>
              <a:rPr lang="en-GB"/>
              <a:t>SR of hourly samples in raw meal</a:t>
            </a:r>
          </a:p>
          <a:p>
            <a:pPr>
              <a:spcBef>
                <a:spcPct val="50000"/>
              </a:spcBef>
            </a:pPr>
            <a:r>
              <a:rPr lang="en-GB"/>
              <a:t>std = 0.30</a:t>
            </a:r>
          </a:p>
        </p:txBody>
      </p:sp>
      <p:sp>
        <p:nvSpPr>
          <p:cNvPr id="62478" name="Text Box 4"/>
          <p:cNvSpPr txBox="1">
            <a:spLocks noChangeArrowheads="1"/>
          </p:cNvSpPr>
          <p:nvPr/>
        </p:nvSpPr>
        <p:spPr bwMode="auto">
          <a:xfrm>
            <a:off x="4972050" y="3167063"/>
            <a:ext cx="1654175" cy="1192212"/>
          </a:xfrm>
          <a:prstGeom prst="rect">
            <a:avLst/>
          </a:prstGeom>
          <a:noFill/>
          <a:ln w="9525">
            <a:noFill/>
            <a:miter lim="800000"/>
            <a:headEnd/>
            <a:tailEnd/>
          </a:ln>
        </p:spPr>
        <p:txBody>
          <a:bodyPr wrap="none" lIns="90000" tIns="46800" rIns="90000" bIns="46800" anchor="ctr">
            <a:spAutoFit/>
          </a:bodyPr>
          <a:lstStyle/>
          <a:p>
            <a:pPr>
              <a:spcBef>
                <a:spcPct val="50000"/>
              </a:spcBef>
            </a:pPr>
            <a:r>
              <a:rPr lang="en-GB" b="1"/>
              <a:t>averages</a:t>
            </a:r>
            <a:endParaRPr lang="en-GB"/>
          </a:p>
          <a:p>
            <a:pPr>
              <a:spcBef>
                <a:spcPct val="50000"/>
              </a:spcBef>
            </a:pPr>
            <a:r>
              <a:rPr lang="en-GB"/>
              <a:t>daily averages</a:t>
            </a:r>
          </a:p>
          <a:p>
            <a:pPr>
              <a:spcBef>
                <a:spcPct val="50000"/>
              </a:spcBef>
            </a:pPr>
            <a:r>
              <a:rPr lang="en-GB"/>
              <a:t>std = 0.29</a:t>
            </a:r>
          </a:p>
        </p:txBody>
      </p:sp>
      <p:sp>
        <p:nvSpPr>
          <p:cNvPr id="62479" name="Text Box 5"/>
          <p:cNvSpPr txBox="1">
            <a:spLocks noChangeArrowheads="1"/>
          </p:cNvSpPr>
          <p:nvPr/>
        </p:nvSpPr>
        <p:spPr bwMode="auto">
          <a:xfrm>
            <a:off x="4972050" y="4654550"/>
            <a:ext cx="3292475" cy="1192213"/>
          </a:xfrm>
          <a:prstGeom prst="rect">
            <a:avLst/>
          </a:prstGeom>
          <a:noFill/>
          <a:ln w="9525">
            <a:noFill/>
            <a:miter lim="800000"/>
            <a:headEnd/>
            <a:tailEnd/>
          </a:ln>
        </p:spPr>
        <p:txBody>
          <a:bodyPr wrap="none" lIns="90000" tIns="46800" rIns="90000" bIns="46800" anchor="ctr">
            <a:spAutoFit/>
          </a:bodyPr>
          <a:lstStyle/>
          <a:p>
            <a:pPr>
              <a:spcBef>
                <a:spcPct val="50000"/>
              </a:spcBef>
            </a:pPr>
            <a:r>
              <a:rPr lang="en-GB" b="1"/>
              <a:t>standard deviation</a:t>
            </a:r>
            <a:endParaRPr lang="en-GB"/>
          </a:p>
          <a:p>
            <a:pPr>
              <a:spcBef>
                <a:spcPct val="50000"/>
              </a:spcBef>
            </a:pPr>
            <a:r>
              <a:rPr lang="en-GB"/>
              <a:t>standard deviations over 1 day</a:t>
            </a:r>
          </a:p>
          <a:p>
            <a:pPr>
              <a:spcBef>
                <a:spcPct val="50000"/>
              </a:spcBef>
            </a:pPr>
            <a:r>
              <a:rPr lang="en-GB"/>
              <a:t>std = 0.08 (average)</a:t>
            </a:r>
          </a:p>
        </p:txBody>
      </p:sp>
      <p:graphicFrame>
        <p:nvGraphicFramePr>
          <p:cNvPr id="62472" name="Object 8"/>
          <p:cNvGraphicFramePr>
            <a:graphicFrameLocks noChangeAspect="1"/>
          </p:cNvGraphicFramePr>
          <p:nvPr/>
        </p:nvGraphicFramePr>
        <p:xfrm>
          <a:off x="560388" y="1422400"/>
          <a:ext cx="4267200" cy="1619250"/>
        </p:xfrm>
        <a:graphic>
          <a:graphicData uri="http://schemas.openxmlformats.org/presentationml/2006/ole">
            <mc:AlternateContent xmlns:mc="http://schemas.openxmlformats.org/markup-compatibility/2006">
              <mc:Choice xmlns:v="urn:schemas-microsoft-com:vml" Requires="v">
                <p:oleObj spid="_x0000_s62625" name="Worksheet" r:id="rId3" imgW="5040000" imgH="1743840" progId="Excel.Sheet.8">
                  <p:embed/>
                </p:oleObj>
              </mc:Choice>
              <mc:Fallback>
                <p:oleObj name="Worksheet" r:id="rId3" imgW="5040000" imgH="1743840" progId="Excel.Sheet.8">
                  <p:embed/>
                  <p:pic>
                    <p:nvPicPr>
                      <p:cNvPr id="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422400"/>
                        <a:ext cx="4267200" cy="161925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62473" name="Object 9"/>
          <p:cNvGraphicFramePr>
            <a:graphicFrameLocks noChangeAspect="1"/>
          </p:cNvGraphicFramePr>
          <p:nvPr/>
        </p:nvGraphicFramePr>
        <p:xfrm>
          <a:off x="560388" y="3041650"/>
          <a:ext cx="4267200" cy="1457325"/>
        </p:xfrm>
        <a:graphic>
          <a:graphicData uri="http://schemas.openxmlformats.org/presentationml/2006/ole">
            <mc:AlternateContent xmlns:mc="http://schemas.openxmlformats.org/markup-compatibility/2006">
              <mc:Choice xmlns:v="urn:schemas-microsoft-com:vml" Requires="v">
                <p:oleObj spid="_x0000_s62626" name="Worksheet" r:id="rId5" imgW="5040000" imgH="1552680" progId="Excel.Sheet.8">
                  <p:embed/>
                </p:oleObj>
              </mc:Choice>
              <mc:Fallback>
                <p:oleObj name="Worksheet" r:id="rId5" imgW="5040000" imgH="1552680" progId="Excel.Sheet.8">
                  <p:embed/>
                  <p:pic>
                    <p:nvPicPr>
                      <p:cNvPr id="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388" y="3041650"/>
                        <a:ext cx="4267200" cy="1457325"/>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graphicFrame>
        <p:nvGraphicFramePr>
          <p:cNvPr id="62474" name="Object 10"/>
          <p:cNvGraphicFramePr>
            <a:graphicFrameLocks noChangeAspect="1"/>
          </p:cNvGraphicFramePr>
          <p:nvPr/>
        </p:nvGraphicFramePr>
        <p:xfrm>
          <a:off x="560388" y="4498975"/>
          <a:ext cx="4267200" cy="1619250"/>
        </p:xfrm>
        <a:graphic>
          <a:graphicData uri="http://schemas.openxmlformats.org/presentationml/2006/ole">
            <mc:AlternateContent xmlns:mc="http://schemas.openxmlformats.org/markup-compatibility/2006">
              <mc:Choice xmlns:v="urn:schemas-microsoft-com:vml" Requires="v">
                <p:oleObj spid="_x0000_s62627" name="Worksheet" r:id="rId7" imgW="5040000" imgH="1743840" progId="Excel.Sheet.8">
                  <p:embed/>
                </p:oleObj>
              </mc:Choice>
              <mc:Fallback>
                <p:oleObj name="Worksheet" r:id="rId7" imgW="5040000" imgH="1743840" progId="Excel.Sheet.8">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388" y="4498975"/>
                        <a:ext cx="4267200" cy="1619250"/>
                      </a:xfrm>
                      <a:prstGeom prst="rect">
                        <a:avLst/>
                      </a:prstGeom>
                      <a:noFill/>
                      <a:ln>
                        <a:noFill/>
                      </a:ln>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1">
                            <a:solidFill>
                              <a:srgbClr val="FFFFFF"/>
                            </a:solidFill>
                            <a:miter lim="800000"/>
                            <a:headEnd/>
                            <a:tailEnd/>
                          </a14:hiddenLine>
                        </a:ext>
                      </a:extLst>
                    </p:spPr>
                  </p:pic>
                </p:oleObj>
              </mc:Fallback>
            </mc:AlternateContent>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5"/>
          <p:cNvSpPr txBox="1">
            <a:spLocks noGrp="1"/>
          </p:cNvSpPr>
          <p:nvPr/>
        </p:nvSpPr>
        <p:spPr bwMode="auto">
          <a:xfrm>
            <a:off x="8913813" y="6381750"/>
            <a:ext cx="433387" cy="166688"/>
          </a:xfrm>
          <a:prstGeom prst="rect">
            <a:avLst/>
          </a:prstGeom>
          <a:noFill/>
          <a:ln w="9525">
            <a:noFill/>
            <a:miter lim="800000"/>
            <a:headEnd/>
            <a:tailEnd/>
          </a:ln>
        </p:spPr>
        <p:txBody>
          <a:bodyPr wrap="none" lIns="0" tIns="0" rIns="0" bIns="0" anchor="b"/>
          <a:lstStyle/>
          <a:p>
            <a:pPr algn="r"/>
            <a:fld id="{4418BA50-758D-4C16-B332-69EF22313F5D}" type="slidenum">
              <a:rPr lang="en-US" sz="800"/>
              <a:pPr algn="r"/>
              <a:t>32</a:t>
            </a:fld>
            <a:endParaRPr lang="en-US" sz="800"/>
          </a:p>
        </p:txBody>
      </p:sp>
      <p:sp>
        <p:nvSpPr>
          <p:cNvPr id="63490"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Variability Assessment: Plant Example</a:t>
            </a:r>
          </a:p>
        </p:txBody>
      </p:sp>
      <p:pic>
        <p:nvPicPr>
          <p:cNvPr id="63491" name="Picture 1027"/>
          <p:cNvPicPr>
            <a:picLocks noChangeAspect="1" noChangeArrowheads="1"/>
          </p:cNvPicPr>
          <p:nvPr/>
        </p:nvPicPr>
        <p:blipFill>
          <a:blip r:embed="rId2"/>
          <a:srcRect/>
          <a:stretch>
            <a:fillRect/>
          </a:stretch>
        </p:blipFill>
        <p:spPr bwMode="auto">
          <a:xfrm>
            <a:off x="128464" y="795337"/>
            <a:ext cx="9315450" cy="5705475"/>
          </a:xfrm>
          <a:prstGeom prst="rect">
            <a:avLst/>
          </a:prstGeom>
          <a:noFill/>
          <a:ln w="9525">
            <a:noFill/>
            <a:miter lim="800000"/>
            <a:headEnd/>
            <a:tailEnd/>
          </a:ln>
        </p:spPr>
      </p:pic>
      <p:sp>
        <p:nvSpPr>
          <p:cNvPr id="8" name="Rectangle 7"/>
          <p:cNvSpPr/>
          <p:nvPr/>
        </p:nvSpPr>
        <p:spPr>
          <a:xfrm>
            <a:off x="1639888" y="2593975"/>
            <a:ext cx="2808287"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9" name="Rectangle 8"/>
          <p:cNvSpPr/>
          <p:nvPr/>
        </p:nvSpPr>
        <p:spPr>
          <a:xfrm>
            <a:off x="2073275" y="4899025"/>
            <a:ext cx="6551613"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DD81FE4-ECE6-4698-A420-A8A2A617E051}" type="slidenum">
              <a:rPr lang="en-US" sz="800"/>
              <a:pPr algn="r"/>
              <a:t>33</a:t>
            </a:fld>
            <a:endParaRPr lang="en-US" sz="800"/>
          </a:p>
        </p:txBody>
      </p:sp>
      <p:sp>
        <p:nvSpPr>
          <p:cNvPr id="64514"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Variability Assessment: Plant Example</a:t>
            </a:r>
          </a:p>
        </p:txBody>
      </p:sp>
      <p:pic>
        <p:nvPicPr>
          <p:cNvPr id="64515" name="Picture 1027"/>
          <p:cNvPicPr>
            <a:picLocks noChangeAspect="1" noChangeArrowheads="1"/>
          </p:cNvPicPr>
          <p:nvPr/>
        </p:nvPicPr>
        <p:blipFill>
          <a:blip r:embed="rId2"/>
          <a:srcRect/>
          <a:stretch>
            <a:fillRect/>
          </a:stretch>
        </p:blipFill>
        <p:spPr bwMode="auto">
          <a:xfrm>
            <a:off x="128588" y="793750"/>
            <a:ext cx="9315450" cy="570547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65E9692-B086-4D8E-A94F-00C42D311396}" type="slidenum">
              <a:rPr lang="en-US" sz="800"/>
              <a:pPr algn="r"/>
              <a:t>34</a:t>
            </a:fld>
            <a:endParaRPr lang="en-US" sz="800"/>
          </a:p>
        </p:txBody>
      </p:sp>
      <p:sp>
        <p:nvSpPr>
          <p:cNvPr id="65538" name="Content Placeholder 3"/>
          <p:cNvSpPr>
            <a:spLocks/>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Assessment</a:t>
            </a:r>
          </a:p>
          <a:p>
            <a:pPr marL="534988" lvl="1" indent="-265113">
              <a:spcBef>
                <a:spcPts val="1200"/>
              </a:spcBef>
              <a:buClr>
                <a:schemeClr val="accent1"/>
              </a:buClr>
              <a:buFont typeface="Arial" charset="0"/>
              <a:buChar char="•"/>
            </a:pPr>
            <a:r>
              <a:rPr lang="en-US"/>
              <a:t>Short term variability is good; LS  of raw meal can be well controlled with preblended limestone and preblended clay</a:t>
            </a:r>
          </a:p>
          <a:p>
            <a:pPr marL="534988" lvl="1" indent="-265113">
              <a:spcBef>
                <a:spcPts val="1200"/>
              </a:spcBef>
              <a:buClr>
                <a:schemeClr val="accent1"/>
              </a:buClr>
              <a:buFont typeface="Arial" charset="0"/>
              <a:buChar char="•"/>
            </a:pPr>
            <a:r>
              <a:rPr lang="en-US"/>
              <a:t>Temporary disturbances due to stockpile endcones  </a:t>
            </a:r>
          </a:p>
          <a:p>
            <a:pPr marL="534988" lvl="1" indent="-265113">
              <a:spcBef>
                <a:spcPts val="1200"/>
              </a:spcBef>
              <a:buClr>
                <a:schemeClr val="accent1"/>
              </a:buClr>
              <a:buFont typeface="Arial" charset="0"/>
              <a:buChar char="•"/>
            </a:pPr>
            <a:r>
              <a:rPr lang="en-US"/>
              <a:t>Step changes in SR due to different compositions of successive preblending stockpiles </a:t>
            </a:r>
          </a:p>
          <a:p>
            <a:pPr marL="269875" indent="-269875">
              <a:spcBef>
                <a:spcPts val="1200"/>
              </a:spcBef>
              <a:buClr>
                <a:schemeClr val="accent1"/>
              </a:buClr>
              <a:buFont typeface="Arial" charset="0"/>
              <a:buChar char="•"/>
            </a:pPr>
            <a:r>
              <a:rPr lang="en-US" sz="2000"/>
              <a:t>Recommendation</a:t>
            </a:r>
          </a:p>
          <a:p>
            <a:pPr marL="534988" lvl="1" indent="-265113">
              <a:spcBef>
                <a:spcPts val="1200"/>
              </a:spcBef>
              <a:buClr>
                <a:schemeClr val="accent1"/>
              </a:buClr>
              <a:buFont typeface="Arial" charset="0"/>
              <a:buChar char="•"/>
            </a:pPr>
            <a:r>
              <a:rPr lang="en-US"/>
              <a:t>Improve deposit knowledge to better manage SR; PGNAA possible, but no benefit for endcones and rationalization</a:t>
            </a:r>
          </a:p>
          <a:p>
            <a:pPr marL="534988" lvl="1" indent="-265113">
              <a:spcBef>
                <a:spcPts val="1200"/>
              </a:spcBef>
              <a:buClr>
                <a:schemeClr val="accent1"/>
              </a:buClr>
              <a:buFont typeface="Arial" charset="0"/>
              <a:buChar char="•"/>
            </a:pPr>
            <a:r>
              <a:rPr lang="en-US"/>
              <a:t>Automate raw meal control; option to extend automation to other areas: helps for endcones, permits rationalization</a:t>
            </a:r>
          </a:p>
          <a:p>
            <a:pPr marL="269875" indent="-269875">
              <a:spcBef>
                <a:spcPts val="1200"/>
              </a:spcBef>
              <a:buClr>
                <a:schemeClr val="accent1"/>
              </a:buClr>
              <a:buFont typeface="Arial" charset="0"/>
              <a:buChar char="•"/>
            </a:pPr>
            <a:r>
              <a:rPr lang="en-US" sz="2000"/>
              <a:t>Realized: Local on-line raw meal control (FLS On-Stream) (not optimal for rationalization)</a:t>
            </a:r>
          </a:p>
          <a:p>
            <a:pPr marL="269875" indent="-269875">
              <a:spcBef>
                <a:spcPts val="1200"/>
              </a:spcBef>
              <a:buClr>
                <a:schemeClr val="accent1"/>
              </a:buClr>
              <a:buFont typeface="Arial" charset="0"/>
              <a:buChar char="•"/>
            </a:pPr>
            <a:endParaRPr lang="en-US" sz="2000"/>
          </a:p>
          <a:p>
            <a:pPr marL="534988" lvl="1" indent="-265113">
              <a:spcBef>
                <a:spcPts val="1200"/>
              </a:spcBef>
              <a:buClr>
                <a:schemeClr val="accent1"/>
              </a:buClr>
              <a:buFont typeface="Arial" charset="0"/>
              <a:buChar char="•"/>
            </a:pPr>
            <a:endParaRPr lang="en-US"/>
          </a:p>
          <a:p>
            <a:pPr marL="269875" indent="-269875">
              <a:spcBef>
                <a:spcPts val="1200"/>
              </a:spcBef>
              <a:buClr>
                <a:schemeClr val="accent1"/>
              </a:buClr>
              <a:buFont typeface="Arial" charset="0"/>
              <a:buChar char="•"/>
            </a:pPr>
            <a:endParaRPr lang="en-US" sz="2000"/>
          </a:p>
          <a:p>
            <a:pPr marL="534988" lvl="1" indent="-265113">
              <a:spcBef>
                <a:spcPts val="1200"/>
              </a:spcBef>
              <a:buClr>
                <a:schemeClr val="accent1"/>
              </a:buClr>
              <a:buFont typeface="Arial" charset="0"/>
              <a:buChar char="•"/>
            </a:pPr>
            <a:endParaRPr lang="en-US"/>
          </a:p>
        </p:txBody>
      </p:sp>
      <p:sp>
        <p:nvSpPr>
          <p:cNvPr id="65539"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Variability Assessment: Plant Example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40B422C-9C7E-446F-A740-F5A24960D12D}" type="slidenum">
              <a:rPr lang="en-US" sz="800"/>
              <a:pPr algn="r"/>
              <a:t>35</a:t>
            </a:fld>
            <a:endParaRPr lang="en-US" sz="800"/>
          </a:p>
        </p:txBody>
      </p:sp>
      <p:sp>
        <p:nvSpPr>
          <p:cNvPr id="66562"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Time plot provides insight into variability pattern</a:t>
            </a:r>
          </a:p>
        </p:txBody>
      </p:sp>
      <p:pic>
        <p:nvPicPr>
          <p:cNvPr id="66563" name="Picture 2"/>
          <p:cNvPicPr>
            <a:picLocks noChangeAspect="1" noChangeArrowheads="1"/>
          </p:cNvPicPr>
          <p:nvPr/>
        </p:nvPicPr>
        <p:blipFill>
          <a:blip r:embed="rId2"/>
          <a:srcRect/>
          <a:stretch>
            <a:fillRect/>
          </a:stretch>
        </p:blipFill>
        <p:spPr bwMode="auto">
          <a:xfrm>
            <a:off x="415925" y="663575"/>
            <a:ext cx="9315450" cy="5705475"/>
          </a:xfrm>
          <a:prstGeom prst="rect">
            <a:avLst/>
          </a:prstGeom>
          <a:noFill/>
          <a:ln w="9525">
            <a:noFill/>
            <a:miter lim="800000"/>
            <a:headEnd/>
            <a:tailEnd/>
          </a:ln>
        </p:spPr>
      </p:pic>
      <p:sp>
        <p:nvSpPr>
          <p:cNvPr id="66564" name="Text Box 4"/>
          <p:cNvSpPr txBox="1">
            <a:spLocks noChangeArrowheads="1"/>
          </p:cNvSpPr>
          <p:nvPr/>
        </p:nvSpPr>
        <p:spPr bwMode="auto">
          <a:xfrm>
            <a:off x="1763713" y="4264025"/>
            <a:ext cx="1512887" cy="366713"/>
          </a:xfrm>
          <a:prstGeom prst="rect">
            <a:avLst/>
          </a:prstGeom>
          <a:noFill/>
          <a:ln w="9525">
            <a:noFill/>
            <a:miter lim="800000"/>
            <a:headEnd/>
            <a:tailEnd/>
          </a:ln>
        </p:spPr>
        <p:txBody>
          <a:bodyPr>
            <a:spAutoFit/>
          </a:bodyPr>
          <a:lstStyle/>
          <a:p>
            <a:pPr>
              <a:spcBef>
                <a:spcPct val="50000"/>
              </a:spcBef>
            </a:pPr>
            <a:r>
              <a:rPr lang="en-US"/>
              <a:t>out of control</a:t>
            </a:r>
          </a:p>
        </p:txBody>
      </p:sp>
      <p:sp>
        <p:nvSpPr>
          <p:cNvPr id="66565" name="Oval 5"/>
          <p:cNvSpPr>
            <a:spLocks noChangeArrowheads="1"/>
          </p:cNvSpPr>
          <p:nvPr/>
        </p:nvSpPr>
        <p:spPr bwMode="auto">
          <a:xfrm>
            <a:off x="3810000" y="2557463"/>
            <a:ext cx="1600200" cy="762000"/>
          </a:xfrm>
          <a:prstGeom prst="ellipse">
            <a:avLst/>
          </a:prstGeom>
          <a:noFill/>
          <a:ln w="28575">
            <a:solidFill>
              <a:schemeClr val="tx1"/>
            </a:solidFill>
            <a:round/>
            <a:headEnd/>
            <a:tailEnd/>
          </a:ln>
        </p:spPr>
        <p:txBody>
          <a:bodyPr wrap="none" anchor="ctr"/>
          <a:lstStyle/>
          <a:p>
            <a:endParaRPr lang="en-US"/>
          </a:p>
        </p:txBody>
      </p:sp>
      <p:sp>
        <p:nvSpPr>
          <p:cNvPr id="66566" name="Oval 6"/>
          <p:cNvSpPr>
            <a:spLocks noChangeArrowheads="1"/>
          </p:cNvSpPr>
          <p:nvPr/>
        </p:nvSpPr>
        <p:spPr bwMode="auto">
          <a:xfrm>
            <a:off x="3276600" y="3395663"/>
            <a:ext cx="838200" cy="1981200"/>
          </a:xfrm>
          <a:prstGeom prst="ellipse">
            <a:avLst/>
          </a:prstGeom>
          <a:noFill/>
          <a:ln w="28575">
            <a:solidFill>
              <a:schemeClr val="tx1"/>
            </a:solidFill>
            <a:round/>
            <a:headEnd/>
            <a:tailEnd/>
          </a:ln>
        </p:spPr>
        <p:txBody>
          <a:bodyPr wrap="none" anchor="ctr"/>
          <a:lstStyle/>
          <a:p>
            <a:endParaRPr lang="en-US"/>
          </a:p>
        </p:txBody>
      </p:sp>
      <p:sp>
        <p:nvSpPr>
          <p:cNvPr id="66567" name="Oval 7"/>
          <p:cNvSpPr>
            <a:spLocks noChangeArrowheads="1"/>
          </p:cNvSpPr>
          <p:nvPr/>
        </p:nvSpPr>
        <p:spPr bwMode="auto">
          <a:xfrm rot="20324691" flipV="1">
            <a:off x="5187950" y="2557463"/>
            <a:ext cx="2095500" cy="684212"/>
          </a:xfrm>
          <a:prstGeom prst="ellipse">
            <a:avLst/>
          </a:prstGeom>
          <a:noFill/>
          <a:ln w="28575">
            <a:solidFill>
              <a:schemeClr val="tx1"/>
            </a:solidFill>
            <a:round/>
            <a:headEnd/>
            <a:tailEnd/>
          </a:ln>
        </p:spPr>
        <p:txBody>
          <a:bodyPr rot="10800000" wrap="none" anchor="ctr"/>
          <a:lstStyle/>
          <a:p>
            <a:endParaRPr lang="en-US"/>
          </a:p>
        </p:txBody>
      </p:sp>
      <p:sp>
        <p:nvSpPr>
          <p:cNvPr id="66568" name="Text Box 8"/>
          <p:cNvSpPr txBox="1">
            <a:spLocks noChangeArrowheads="1"/>
          </p:cNvSpPr>
          <p:nvPr/>
        </p:nvSpPr>
        <p:spPr bwMode="auto">
          <a:xfrm>
            <a:off x="4175125" y="1795463"/>
            <a:ext cx="793750" cy="366712"/>
          </a:xfrm>
          <a:prstGeom prst="rect">
            <a:avLst/>
          </a:prstGeom>
          <a:noFill/>
          <a:ln w="9525">
            <a:noFill/>
            <a:miter lim="800000"/>
            <a:headEnd/>
            <a:tailEnd/>
          </a:ln>
        </p:spPr>
        <p:txBody>
          <a:bodyPr wrap="none">
            <a:spAutoFit/>
          </a:bodyPr>
          <a:lstStyle/>
          <a:p>
            <a:pPr>
              <a:spcBef>
                <a:spcPct val="50000"/>
              </a:spcBef>
            </a:pPr>
            <a:r>
              <a:rPr lang="en-US"/>
              <a:t>stable</a:t>
            </a:r>
          </a:p>
        </p:txBody>
      </p:sp>
      <p:sp>
        <p:nvSpPr>
          <p:cNvPr id="66569" name="Text Box 9"/>
          <p:cNvSpPr txBox="1">
            <a:spLocks noChangeArrowheads="1"/>
          </p:cNvSpPr>
          <p:nvPr/>
        </p:nvSpPr>
        <p:spPr bwMode="auto">
          <a:xfrm>
            <a:off x="5638800" y="1825625"/>
            <a:ext cx="781050" cy="366713"/>
          </a:xfrm>
          <a:prstGeom prst="rect">
            <a:avLst/>
          </a:prstGeom>
          <a:noFill/>
          <a:ln w="9525">
            <a:noFill/>
            <a:miter lim="800000"/>
            <a:headEnd/>
            <a:tailEnd/>
          </a:ln>
        </p:spPr>
        <p:txBody>
          <a:bodyPr wrap="none">
            <a:spAutoFit/>
          </a:bodyPr>
          <a:lstStyle/>
          <a:p>
            <a:pPr>
              <a:spcBef>
                <a:spcPct val="50000"/>
              </a:spcBef>
            </a:pPr>
            <a:r>
              <a:rPr lang="en-US"/>
              <a:t>Trend</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F884F34-6CC7-4626-A8BF-E99031C123B5}" type="slidenum">
              <a:rPr lang="en-US" sz="800"/>
              <a:pPr algn="r"/>
              <a:t>36</a:t>
            </a:fld>
            <a:endParaRPr lang="en-US" sz="800"/>
          </a:p>
        </p:txBody>
      </p:sp>
      <p:sp>
        <p:nvSpPr>
          <p:cNvPr id="67586"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Influences of fuel mix on clinker uniformity</a:t>
            </a:r>
          </a:p>
        </p:txBody>
      </p:sp>
      <p:pic>
        <p:nvPicPr>
          <p:cNvPr id="67587" name="Picture 4"/>
          <p:cNvPicPr>
            <a:picLocks noChangeAspect="1" noChangeArrowheads="1"/>
          </p:cNvPicPr>
          <p:nvPr/>
        </p:nvPicPr>
        <p:blipFill>
          <a:blip r:embed="rId2"/>
          <a:srcRect/>
          <a:stretch>
            <a:fillRect/>
          </a:stretch>
        </p:blipFill>
        <p:spPr bwMode="auto">
          <a:xfrm>
            <a:off x="560388" y="1152525"/>
            <a:ext cx="8913812" cy="2722563"/>
          </a:xfrm>
          <a:prstGeom prst="rect">
            <a:avLst/>
          </a:prstGeom>
          <a:noFill/>
          <a:ln w="9525">
            <a:noFill/>
            <a:miter lim="800000"/>
            <a:headEnd/>
            <a:tailEnd/>
          </a:ln>
        </p:spPr>
      </p:pic>
      <p:pic>
        <p:nvPicPr>
          <p:cNvPr id="67588" name="Picture 5"/>
          <p:cNvPicPr>
            <a:picLocks noChangeAspect="1" noChangeArrowheads="1"/>
          </p:cNvPicPr>
          <p:nvPr/>
        </p:nvPicPr>
        <p:blipFill>
          <a:blip r:embed="rId3"/>
          <a:srcRect/>
          <a:stretch>
            <a:fillRect/>
          </a:stretch>
        </p:blipFill>
        <p:spPr bwMode="auto">
          <a:xfrm>
            <a:off x="585788" y="3960813"/>
            <a:ext cx="8904287" cy="2408237"/>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5F253CD-9030-4430-8610-8DC597A0808F}" type="slidenum">
              <a:rPr lang="en-US" sz="800"/>
              <a:pPr algn="r"/>
              <a:t>37</a:t>
            </a:fld>
            <a:endParaRPr lang="en-US" sz="800"/>
          </a:p>
        </p:txBody>
      </p:sp>
      <p:sp>
        <p:nvSpPr>
          <p:cNvPr id="68610"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Classification: Cycles and trends</a:t>
            </a:r>
          </a:p>
        </p:txBody>
      </p:sp>
      <p:sp>
        <p:nvSpPr>
          <p:cNvPr id="68611" name="Text Box 3"/>
          <p:cNvSpPr txBox="1">
            <a:spLocks noChangeArrowheads="1"/>
          </p:cNvSpPr>
          <p:nvPr/>
        </p:nvSpPr>
        <p:spPr bwMode="auto">
          <a:xfrm>
            <a:off x="920750" y="1558925"/>
            <a:ext cx="2789238" cy="1004888"/>
          </a:xfrm>
          <a:prstGeom prst="rect">
            <a:avLst/>
          </a:prstGeom>
          <a:noFill/>
          <a:ln w="9525">
            <a:noFill/>
            <a:miter lim="800000"/>
            <a:headEnd/>
            <a:tailEnd/>
          </a:ln>
        </p:spPr>
        <p:txBody>
          <a:bodyPr lIns="90000" tIns="46800" rIns="90000" bIns="46800">
            <a:spAutoFit/>
          </a:bodyPr>
          <a:lstStyle/>
          <a:p>
            <a:pPr>
              <a:spcBef>
                <a:spcPct val="50000"/>
              </a:spcBef>
            </a:pPr>
            <a:r>
              <a:rPr lang="en-US" sz="2400"/>
              <a:t>Normal behavior</a:t>
            </a:r>
          </a:p>
          <a:p>
            <a:pPr>
              <a:spcBef>
                <a:spcPct val="50000"/>
              </a:spcBef>
            </a:pPr>
            <a:endParaRPr lang="en-US" sz="2400"/>
          </a:p>
        </p:txBody>
      </p:sp>
      <p:grpSp>
        <p:nvGrpSpPr>
          <p:cNvPr id="68612" name="Group 4"/>
          <p:cNvGrpSpPr>
            <a:grpSpLocks/>
          </p:cNvGrpSpPr>
          <p:nvPr/>
        </p:nvGrpSpPr>
        <p:grpSpPr bwMode="auto">
          <a:xfrm>
            <a:off x="4502150" y="3090863"/>
            <a:ext cx="4318000" cy="1439862"/>
            <a:chOff x="3264" y="1877"/>
            <a:chExt cx="2720" cy="907"/>
          </a:xfrm>
        </p:grpSpPr>
        <p:sp>
          <p:nvSpPr>
            <p:cNvPr id="68626" name="Rectangle 5"/>
            <p:cNvSpPr>
              <a:spLocks noChangeArrowheads="1"/>
            </p:cNvSpPr>
            <p:nvPr/>
          </p:nvSpPr>
          <p:spPr bwMode="auto">
            <a:xfrm>
              <a:off x="3270" y="1877"/>
              <a:ext cx="2703" cy="907"/>
            </a:xfrm>
            <a:prstGeom prst="rect">
              <a:avLst/>
            </a:prstGeom>
            <a:solidFill>
              <a:srgbClr val="FFFF99"/>
            </a:solidFill>
            <a:ln w="9525">
              <a:solidFill>
                <a:schemeClr val="tx1"/>
              </a:solidFill>
              <a:miter lim="800000"/>
              <a:headEnd/>
              <a:tailEnd/>
            </a:ln>
          </p:spPr>
          <p:txBody>
            <a:bodyPr wrap="none" lIns="90000" tIns="46800" rIns="90000" bIns="46800" anchor="ctr"/>
            <a:lstStyle/>
            <a:p>
              <a:endParaRPr lang="de-CH"/>
            </a:p>
          </p:txBody>
        </p:sp>
        <p:sp>
          <p:nvSpPr>
            <p:cNvPr id="68627" name="Freeform 6"/>
            <p:cNvSpPr>
              <a:spLocks/>
            </p:cNvSpPr>
            <p:nvPr/>
          </p:nvSpPr>
          <p:spPr bwMode="auto">
            <a:xfrm>
              <a:off x="3270" y="2359"/>
              <a:ext cx="2714" cy="309"/>
            </a:xfrm>
            <a:custGeom>
              <a:avLst/>
              <a:gdLst>
                <a:gd name="T0" fmla="*/ 0 w 3944"/>
                <a:gd name="T1" fmla="*/ 0 h 768"/>
                <a:gd name="T2" fmla="*/ 12 w 3944"/>
                <a:gd name="T3" fmla="*/ 0 h 768"/>
                <a:gd name="T4" fmla="*/ 19 w 3944"/>
                <a:gd name="T5" fmla="*/ 0 h 768"/>
                <a:gd name="T6" fmla="*/ 27 w 3944"/>
                <a:gd name="T7" fmla="*/ 0 h 768"/>
                <a:gd name="T8" fmla="*/ 51 w 3944"/>
                <a:gd name="T9" fmla="*/ 0 h 768"/>
                <a:gd name="T10" fmla="*/ 65 w 3944"/>
                <a:gd name="T11" fmla="*/ 0 h 768"/>
                <a:gd name="T12" fmla="*/ 72 w 3944"/>
                <a:gd name="T13" fmla="*/ 0 h 768"/>
                <a:gd name="T14" fmla="*/ 89 w 3944"/>
                <a:gd name="T15" fmla="*/ 0 h 768"/>
                <a:gd name="T16" fmla="*/ 118 w 3944"/>
                <a:gd name="T17" fmla="*/ 0 h 768"/>
                <a:gd name="T18" fmla="*/ 127 w 3944"/>
                <a:gd name="T19" fmla="*/ 0 h 768"/>
                <a:gd name="T20" fmla="*/ 136 w 3944"/>
                <a:gd name="T21" fmla="*/ 0 h 7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944"/>
                <a:gd name="T34" fmla="*/ 0 h 768"/>
                <a:gd name="T35" fmla="*/ 3944 w 3944"/>
                <a:gd name="T36" fmla="*/ 768 h 7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944" h="768">
                  <a:moveTo>
                    <a:pt x="0" y="0"/>
                  </a:moveTo>
                  <a:lnTo>
                    <a:pt x="328" y="0"/>
                  </a:lnTo>
                  <a:lnTo>
                    <a:pt x="528" y="144"/>
                  </a:lnTo>
                  <a:lnTo>
                    <a:pt x="784" y="488"/>
                  </a:lnTo>
                  <a:lnTo>
                    <a:pt x="1472" y="520"/>
                  </a:lnTo>
                  <a:lnTo>
                    <a:pt x="1856" y="552"/>
                  </a:lnTo>
                  <a:lnTo>
                    <a:pt x="2080" y="688"/>
                  </a:lnTo>
                  <a:lnTo>
                    <a:pt x="2584" y="768"/>
                  </a:lnTo>
                  <a:lnTo>
                    <a:pt x="3416" y="680"/>
                  </a:lnTo>
                  <a:lnTo>
                    <a:pt x="3672" y="88"/>
                  </a:lnTo>
                  <a:lnTo>
                    <a:pt x="3944" y="64"/>
                  </a:lnTo>
                </a:path>
              </a:pathLst>
            </a:custGeom>
            <a:solidFill>
              <a:srgbClr val="FFFF99"/>
            </a:solidFill>
            <a:ln w="25400" cap="flat" cmpd="sng">
              <a:solidFill>
                <a:schemeClr val="tx2"/>
              </a:solidFill>
              <a:prstDash val="solid"/>
              <a:round/>
              <a:headEnd/>
              <a:tailEnd/>
            </a:ln>
          </p:spPr>
          <p:txBody>
            <a:bodyPr wrap="none" lIns="90000" tIns="46800" rIns="90000" bIns="46800" anchor="ctr"/>
            <a:lstStyle/>
            <a:p>
              <a:endParaRPr lang="de-DE"/>
            </a:p>
          </p:txBody>
        </p:sp>
        <p:sp>
          <p:nvSpPr>
            <p:cNvPr id="68628" name="Freeform 7"/>
            <p:cNvSpPr>
              <a:spLocks/>
            </p:cNvSpPr>
            <p:nvPr/>
          </p:nvSpPr>
          <p:spPr bwMode="auto">
            <a:xfrm>
              <a:off x="3264" y="2205"/>
              <a:ext cx="2709" cy="425"/>
            </a:xfrm>
            <a:custGeom>
              <a:avLst/>
              <a:gdLst>
                <a:gd name="T0" fmla="*/ 0 w 3936"/>
                <a:gd name="T1" fmla="*/ 0 h 1056"/>
                <a:gd name="T2" fmla="*/ 3 w 3936"/>
                <a:gd name="T3" fmla="*/ 0 h 1056"/>
                <a:gd name="T4" fmla="*/ 7 w 3936"/>
                <a:gd name="T5" fmla="*/ 0 h 1056"/>
                <a:gd name="T6" fmla="*/ 13 w 3936"/>
                <a:gd name="T7" fmla="*/ 0 h 1056"/>
                <a:gd name="T8" fmla="*/ 14 w 3936"/>
                <a:gd name="T9" fmla="*/ 0 h 1056"/>
                <a:gd name="T10" fmla="*/ 20 w 3936"/>
                <a:gd name="T11" fmla="*/ 0 h 1056"/>
                <a:gd name="T12" fmla="*/ 23 w 3936"/>
                <a:gd name="T13" fmla="*/ 0 h 1056"/>
                <a:gd name="T14" fmla="*/ 25 w 3936"/>
                <a:gd name="T15" fmla="*/ 0 h 1056"/>
                <a:gd name="T16" fmla="*/ 31 w 3936"/>
                <a:gd name="T17" fmla="*/ 0 h 1056"/>
                <a:gd name="T18" fmla="*/ 35 w 3936"/>
                <a:gd name="T19" fmla="*/ 0 h 1056"/>
                <a:gd name="T20" fmla="*/ 41 w 3936"/>
                <a:gd name="T21" fmla="*/ 0 h 1056"/>
                <a:gd name="T22" fmla="*/ 45 w 3936"/>
                <a:gd name="T23" fmla="*/ 0 h 1056"/>
                <a:gd name="T24" fmla="*/ 48 w 3936"/>
                <a:gd name="T25" fmla="*/ 0 h 1056"/>
                <a:gd name="T26" fmla="*/ 53 w 3936"/>
                <a:gd name="T27" fmla="*/ 0 h 1056"/>
                <a:gd name="T28" fmla="*/ 59 w 3936"/>
                <a:gd name="T29" fmla="*/ 0 h 1056"/>
                <a:gd name="T30" fmla="*/ 63 w 3936"/>
                <a:gd name="T31" fmla="*/ 0 h 1056"/>
                <a:gd name="T32" fmla="*/ 66 w 3936"/>
                <a:gd name="T33" fmla="*/ 0 h 1056"/>
                <a:gd name="T34" fmla="*/ 70 w 3936"/>
                <a:gd name="T35" fmla="*/ 0 h 1056"/>
                <a:gd name="T36" fmla="*/ 76 w 3936"/>
                <a:gd name="T37" fmla="*/ 0 h 1056"/>
                <a:gd name="T38" fmla="*/ 81 w 3936"/>
                <a:gd name="T39" fmla="*/ 0 h 1056"/>
                <a:gd name="T40" fmla="*/ 83 w 3936"/>
                <a:gd name="T41" fmla="*/ 0 h 1056"/>
                <a:gd name="T42" fmla="*/ 88 w 3936"/>
                <a:gd name="T43" fmla="*/ 0 h 1056"/>
                <a:gd name="T44" fmla="*/ 95 w 3936"/>
                <a:gd name="T45" fmla="*/ 0 h 1056"/>
                <a:gd name="T46" fmla="*/ 100 w 3936"/>
                <a:gd name="T47" fmla="*/ 0 h 1056"/>
                <a:gd name="T48" fmla="*/ 103 w 3936"/>
                <a:gd name="T49" fmla="*/ 0 h 1056"/>
                <a:gd name="T50" fmla="*/ 111 w 3936"/>
                <a:gd name="T51" fmla="*/ 0 h 1056"/>
                <a:gd name="T52" fmla="*/ 115 w 3936"/>
                <a:gd name="T53" fmla="*/ 0 h 1056"/>
                <a:gd name="T54" fmla="*/ 122 w 3936"/>
                <a:gd name="T55" fmla="*/ 0 h 1056"/>
                <a:gd name="T56" fmla="*/ 123 w 3936"/>
                <a:gd name="T57" fmla="*/ 0 h 1056"/>
                <a:gd name="T58" fmla="*/ 130 w 3936"/>
                <a:gd name="T59" fmla="*/ 0 h 1056"/>
                <a:gd name="T60" fmla="*/ 135 w 3936"/>
                <a:gd name="T61" fmla="*/ 0 h 1056"/>
                <a:gd name="T62" fmla="*/ 136 w 3936"/>
                <a:gd name="T63" fmla="*/ 0 h 105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36"/>
                <a:gd name="T97" fmla="*/ 0 h 1056"/>
                <a:gd name="T98" fmla="*/ 3936 w 3936"/>
                <a:gd name="T99" fmla="*/ 1056 h 105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36" h="1056">
                  <a:moveTo>
                    <a:pt x="0" y="48"/>
                  </a:moveTo>
                  <a:lnTo>
                    <a:pt x="96" y="336"/>
                  </a:lnTo>
                  <a:lnTo>
                    <a:pt x="192" y="192"/>
                  </a:lnTo>
                  <a:lnTo>
                    <a:pt x="384" y="0"/>
                  </a:lnTo>
                  <a:lnTo>
                    <a:pt x="432" y="192"/>
                  </a:lnTo>
                  <a:lnTo>
                    <a:pt x="576" y="240"/>
                  </a:lnTo>
                  <a:lnTo>
                    <a:pt x="672" y="432"/>
                  </a:lnTo>
                  <a:lnTo>
                    <a:pt x="720" y="624"/>
                  </a:lnTo>
                  <a:lnTo>
                    <a:pt x="912" y="528"/>
                  </a:lnTo>
                  <a:lnTo>
                    <a:pt x="1008" y="864"/>
                  </a:lnTo>
                  <a:lnTo>
                    <a:pt x="1152" y="672"/>
                  </a:lnTo>
                  <a:lnTo>
                    <a:pt x="1296" y="576"/>
                  </a:lnTo>
                  <a:lnTo>
                    <a:pt x="1392" y="720"/>
                  </a:lnTo>
                  <a:lnTo>
                    <a:pt x="1536" y="864"/>
                  </a:lnTo>
                  <a:lnTo>
                    <a:pt x="1680" y="720"/>
                  </a:lnTo>
                  <a:lnTo>
                    <a:pt x="1824" y="624"/>
                  </a:lnTo>
                  <a:lnTo>
                    <a:pt x="1920" y="720"/>
                  </a:lnTo>
                  <a:lnTo>
                    <a:pt x="2016" y="912"/>
                  </a:lnTo>
                  <a:lnTo>
                    <a:pt x="2208" y="768"/>
                  </a:lnTo>
                  <a:lnTo>
                    <a:pt x="2352" y="1056"/>
                  </a:lnTo>
                  <a:lnTo>
                    <a:pt x="2400" y="912"/>
                  </a:lnTo>
                  <a:lnTo>
                    <a:pt x="2544" y="816"/>
                  </a:lnTo>
                  <a:lnTo>
                    <a:pt x="2736" y="1056"/>
                  </a:lnTo>
                  <a:lnTo>
                    <a:pt x="2880" y="1056"/>
                  </a:lnTo>
                  <a:lnTo>
                    <a:pt x="2976" y="864"/>
                  </a:lnTo>
                  <a:lnTo>
                    <a:pt x="3216" y="1056"/>
                  </a:lnTo>
                  <a:lnTo>
                    <a:pt x="3312" y="624"/>
                  </a:lnTo>
                  <a:lnTo>
                    <a:pt x="3504" y="720"/>
                  </a:lnTo>
                  <a:lnTo>
                    <a:pt x="3552" y="576"/>
                  </a:lnTo>
                  <a:lnTo>
                    <a:pt x="3744" y="96"/>
                  </a:lnTo>
                  <a:lnTo>
                    <a:pt x="3888" y="336"/>
                  </a:lnTo>
                  <a:lnTo>
                    <a:pt x="3936" y="192"/>
                  </a:lnTo>
                </a:path>
              </a:pathLst>
            </a:custGeom>
            <a:solidFill>
              <a:srgbClr val="FFFF99"/>
            </a:solidFill>
            <a:ln w="38100" cap="flat" cmpd="sng">
              <a:solidFill>
                <a:schemeClr val="accent2"/>
              </a:solidFill>
              <a:prstDash val="solid"/>
              <a:round/>
              <a:headEnd/>
              <a:tailEnd/>
            </a:ln>
          </p:spPr>
          <p:txBody>
            <a:bodyPr wrap="none" lIns="90000" tIns="46800" rIns="90000" bIns="46800" anchor="ctr"/>
            <a:lstStyle/>
            <a:p>
              <a:endParaRPr lang="de-DE"/>
            </a:p>
          </p:txBody>
        </p:sp>
        <p:sp>
          <p:nvSpPr>
            <p:cNvPr id="68629" name="Freeform 8"/>
            <p:cNvSpPr>
              <a:spLocks/>
            </p:cNvSpPr>
            <p:nvPr/>
          </p:nvSpPr>
          <p:spPr bwMode="auto">
            <a:xfrm>
              <a:off x="3264" y="2205"/>
              <a:ext cx="2709" cy="309"/>
            </a:xfrm>
            <a:custGeom>
              <a:avLst/>
              <a:gdLst>
                <a:gd name="T0" fmla="*/ 0 w 3936"/>
                <a:gd name="T1" fmla="*/ 0 h 768"/>
                <a:gd name="T2" fmla="*/ 17 w 3936"/>
                <a:gd name="T3" fmla="*/ 0 h 768"/>
                <a:gd name="T4" fmla="*/ 25 w 3936"/>
                <a:gd name="T5" fmla="*/ 0 h 768"/>
                <a:gd name="T6" fmla="*/ 35 w 3936"/>
                <a:gd name="T7" fmla="*/ 0 h 768"/>
                <a:gd name="T8" fmla="*/ 59 w 3936"/>
                <a:gd name="T9" fmla="*/ 0 h 768"/>
                <a:gd name="T10" fmla="*/ 72 w 3936"/>
                <a:gd name="T11" fmla="*/ 0 h 768"/>
                <a:gd name="T12" fmla="*/ 78 w 3936"/>
                <a:gd name="T13" fmla="*/ 0 h 768"/>
                <a:gd name="T14" fmla="*/ 96 w 3936"/>
                <a:gd name="T15" fmla="*/ 0 h 768"/>
                <a:gd name="T16" fmla="*/ 111 w 3936"/>
                <a:gd name="T17" fmla="*/ 0 h 768"/>
                <a:gd name="T18" fmla="*/ 118 w 3936"/>
                <a:gd name="T19" fmla="*/ 0 h 768"/>
                <a:gd name="T20" fmla="*/ 123 w 3936"/>
                <a:gd name="T21" fmla="*/ 0 h 768"/>
                <a:gd name="T22" fmla="*/ 136 w 3936"/>
                <a:gd name="T23" fmla="*/ 0 h 7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936"/>
                <a:gd name="T37" fmla="*/ 0 h 768"/>
                <a:gd name="T38" fmla="*/ 3936 w 3936"/>
                <a:gd name="T39" fmla="*/ 768 h 7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936" h="768">
                  <a:moveTo>
                    <a:pt x="0" y="0"/>
                  </a:moveTo>
                  <a:lnTo>
                    <a:pt x="480" y="0"/>
                  </a:lnTo>
                  <a:lnTo>
                    <a:pt x="720" y="144"/>
                  </a:lnTo>
                  <a:lnTo>
                    <a:pt x="1008" y="528"/>
                  </a:lnTo>
                  <a:lnTo>
                    <a:pt x="1680" y="528"/>
                  </a:lnTo>
                  <a:lnTo>
                    <a:pt x="2064" y="576"/>
                  </a:lnTo>
                  <a:lnTo>
                    <a:pt x="2256" y="720"/>
                  </a:lnTo>
                  <a:lnTo>
                    <a:pt x="2784" y="768"/>
                  </a:lnTo>
                  <a:lnTo>
                    <a:pt x="3216" y="720"/>
                  </a:lnTo>
                  <a:lnTo>
                    <a:pt x="3408" y="336"/>
                  </a:lnTo>
                  <a:lnTo>
                    <a:pt x="3552" y="48"/>
                  </a:lnTo>
                  <a:lnTo>
                    <a:pt x="3936" y="48"/>
                  </a:lnTo>
                </a:path>
              </a:pathLst>
            </a:custGeom>
            <a:solidFill>
              <a:srgbClr val="FFFF99"/>
            </a:solidFill>
            <a:ln w="25400" cap="flat" cmpd="sng">
              <a:solidFill>
                <a:schemeClr val="tx2"/>
              </a:solidFill>
              <a:prstDash val="solid"/>
              <a:round/>
              <a:headEnd/>
              <a:tailEnd/>
            </a:ln>
          </p:spPr>
          <p:txBody>
            <a:bodyPr wrap="none" lIns="90000" tIns="46800" rIns="90000" bIns="46800" anchor="ctr"/>
            <a:lstStyle/>
            <a:p>
              <a:endParaRPr lang="de-DE"/>
            </a:p>
          </p:txBody>
        </p:sp>
        <p:sp>
          <p:nvSpPr>
            <p:cNvPr id="68630" name="Line 9"/>
            <p:cNvSpPr>
              <a:spLocks noChangeShapeType="1"/>
            </p:cNvSpPr>
            <p:nvPr/>
          </p:nvSpPr>
          <p:spPr bwMode="auto">
            <a:xfrm>
              <a:off x="3270" y="2331"/>
              <a:ext cx="2703" cy="0"/>
            </a:xfrm>
            <a:prstGeom prst="line">
              <a:avLst/>
            </a:prstGeom>
            <a:noFill/>
            <a:ln w="9525">
              <a:solidFill>
                <a:schemeClr val="tx1"/>
              </a:solidFill>
              <a:round/>
              <a:headEnd/>
              <a:tailEnd/>
            </a:ln>
          </p:spPr>
          <p:txBody>
            <a:bodyPr wrap="none" lIns="90000" tIns="46800" rIns="90000" bIns="46800" anchor="ctr"/>
            <a:lstStyle/>
            <a:p>
              <a:endParaRPr lang="de-DE"/>
            </a:p>
          </p:txBody>
        </p:sp>
      </p:grpSp>
      <p:sp>
        <p:nvSpPr>
          <p:cNvPr id="68613" name="Text Box 10"/>
          <p:cNvSpPr txBox="1">
            <a:spLocks noChangeArrowheads="1"/>
          </p:cNvSpPr>
          <p:nvPr/>
        </p:nvSpPr>
        <p:spPr bwMode="auto">
          <a:xfrm>
            <a:off x="920750" y="3186113"/>
            <a:ext cx="1130300" cy="457200"/>
          </a:xfrm>
          <a:prstGeom prst="rect">
            <a:avLst/>
          </a:prstGeom>
          <a:noFill/>
          <a:ln w="9525">
            <a:noFill/>
            <a:miter lim="800000"/>
            <a:headEnd/>
            <a:tailEnd/>
          </a:ln>
        </p:spPr>
        <p:txBody>
          <a:bodyPr wrap="none" lIns="90000" tIns="46800" rIns="90000" bIns="46800">
            <a:spAutoFit/>
          </a:bodyPr>
          <a:lstStyle/>
          <a:p>
            <a:pPr>
              <a:spcBef>
                <a:spcPct val="50000"/>
              </a:spcBef>
            </a:pPr>
            <a:r>
              <a:rPr lang="en-US" sz="2400"/>
              <a:t>Trends</a:t>
            </a:r>
          </a:p>
        </p:txBody>
      </p:sp>
      <p:sp>
        <p:nvSpPr>
          <p:cNvPr id="68614" name="Text Box 11"/>
          <p:cNvSpPr txBox="1">
            <a:spLocks noChangeArrowheads="1"/>
          </p:cNvSpPr>
          <p:nvPr/>
        </p:nvSpPr>
        <p:spPr bwMode="auto">
          <a:xfrm>
            <a:off x="920750" y="4786313"/>
            <a:ext cx="1096963" cy="457200"/>
          </a:xfrm>
          <a:prstGeom prst="rect">
            <a:avLst/>
          </a:prstGeom>
          <a:noFill/>
          <a:ln w="9525">
            <a:noFill/>
            <a:miter lim="800000"/>
            <a:headEnd/>
            <a:tailEnd/>
          </a:ln>
        </p:spPr>
        <p:txBody>
          <a:bodyPr wrap="none" lIns="90000" tIns="46800" rIns="90000" bIns="46800">
            <a:spAutoFit/>
          </a:bodyPr>
          <a:lstStyle/>
          <a:p>
            <a:pPr>
              <a:spcBef>
                <a:spcPct val="50000"/>
              </a:spcBef>
            </a:pPr>
            <a:r>
              <a:rPr lang="en-US" sz="2400"/>
              <a:t>Cycles</a:t>
            </a:r>
          </a:p>
        </p:txBody>
      </p:sp>
      <p:grpSp>
        <p:nvGrpSpPr>
          <p:cNvPr id="68615" name="Group 12"/>
          <p:cNvGrpSpPr>
            <a:grpSpLocks/>
          </p:cNvGrpSpPr>
          <p:nvPr/>
        </p:nvGrpSpPr>
        <p:grpSpPr bwMode="auto">
          <a:xfrm>
            <a:off x="4502150" y="4691063"/>
            <a:ext cx="4318000" cy="1439862"/>
            <a:chOff x="3264" y="2885"/>
            <a:chExt cx="2720" cy="907"/>
          </a:xfrm>
        </p:grpSpPr>
        <p:sp>
          <p:nvSpPr>
            <p:cNvPr id="68621" name="Rectangle 13"/>
            <p:cNvSpPr>
              <a:spLocks noChangeArrowheads="1"/>
            </p:cNvSpPr>
            <p:nvPr/>
          </p:nvSpPr>
          <p:spPr bwMode="auto">
            <a:xfrm>
              <a:off x="3270" y="2885"/>
              <a:ext cx="2714" cy="907"/>
            </a:xfrm>
            <a:prstGeom prst="rect">
              <a:avLst/>
            </a:prstGeom>
            <a:solidFill>
              <a:srgbClr val="FFFF99"/>
            </a:solidFill>
            <a:ln w="9525">
              <a:solidFill>
                <a:schemeClr val="tx1"/>
              </a:solidFill>
              <a:miter lim="800000"/>
              <a:headEnd/>
              <a:tailEnd/>
            </a:ln>
          </p:spPr>
          <p:txBody>
            <a:bodyPr wrap="none" lIns="90000" tIns="46800" rIns="90000" bIns="46800" anchor="ctr"/>
            <a:lstStyle/>
            <a:p>
              <a:endParaRPr lang="de-CH"/>
            </a:p>
          </p:txBody>
        </p:sp>
        <p:sp>
          <p:nvSpPr>
            <p:cNvPr id="68622" name="Freeform 14"/>
            <p:cNvSpPr>
              <a:spLocks/>
            </p:cNvSpPr>
            <p:nvPr/>
          </p:nvSpPr>
          <p:spPr bwMode="auto">
            <a:xfrm>
              <a:off x="3264" y="3020"/>
              <a:ext cx="2720" cy="695"/>
            </a:xfrm>
            <a:custGeom>
              <a:avLst/>
              <a:gdLst>
                <a:gd name="T0" fmla="*/ 0 w 3936"/>
                <a:gd name="T1" fmla="*/ 0 h 1728"/>
                <a:gd name="T2" fmla="*/ 7 w 3936"/>
                <a:gd name="T3" fmla="*/ 0 h 1728"/>
                <a:gd name="T4" fmla="*/ 12 w 3936"/>
                <a:gd name="T5" fmla="*/ 0 h 1728"/>
                <a:gd name="T6" fmla="*/ 19 w 3936"/>
                <a:gd name="T7" fmla="*/ 0 h 1728"/>
                <a:gd name="T8" fmla="*/ 28 w 3936"/>
                <a:gd name="T9" fmla="*/ 0 h 1728"/>
                <a:gd name="T10" fmla="*/ 30 w 3936"/>
                <a:gd name="T11" fmla="*/ 0 h 1728"/>
                <a:gd name="T12" fmla="*/ 37 w 3936"/>
                <a:gd name="T13" fmla="*/ 0 h 1728"/>
                <a:gd name="T14" fmla="*/ 39 w 3936"/>
                <a:gd name="T15" fmla="*/ 0 h 1728"/>
                <a:gd name="T16" fmla="*/ 47 w 3936"/>
                <a:gd name="T17" fmla="*/ 0 h 1728"/>
                <a:gd name="T18" fmla="*/ 55 w 3936"/>
                <a:gd name="T19" fmla="*/ 0 h 1728"/>
                <a:gd name="T20" fmla="*/ 60 w 3936"/>
                <a:gd name="T21" fmla="*/ 0 h 1728"/>
                <a:gd name="T22" fmla="*/ 66 w 3936"/>
                <a:gd name="T23" fmla="*/ 0 h 1728"/>
                <a:gd name="T24" fmla="*/ 70 w 3936"/>
                <a:gd name="T25" fmla="*/ 0 h 1728"/>
                <a:gd name="T26" fmla="*/ 74 w 3936"/>
                <a:gd name="T27" fmla="*/ 0 h 1728"/>
                <a:gd name="T28" fmla="*/ 81 w 3936"/>
                <a:gd name="T29" fmla="*/ 0 h 1728"/>
                <a:gd name="T30" fmla="*/ 86 w 3936"/>
                <a:gd name="T31" fmla="*/ 0 h 1728"/>
                <a:gd name="T32" fmla="*/ 91 w 3936"/>
                <a:gd name="T33" fmla="*/ 0 h 1728"/>
                <a:gd name="T34" fmla="*/ 100 w 3936"/>
                <a:gd name="T35" fmla="*/ 0 h 1728"/>
                <a:gd name="T36" fmla="*/ 107 w 3936"/>
                <a:gd name="T37" fmla="*/ 0 h 1728"/>
                <a:gd name="T38" fmla="*/ 109 w 3936"/>
                <a:gd name="T39" fmla="*/ 0 h 1728"/>
                <a:gd name="T40" fmla="*/ 115 w 3936"/>
                <a:gd name="T41" fmla="*/ 0 h 1728"/>
                <a:gd name="T42" fmla="*/ 126 w 3936"/>
                <a:gd name="T43" fmla="*/ 0 h 1728"/>
                <a:gd name="T44" fmla="*/ 129 w 3936"/>
                <a:gd name="T45" fmla="*/ 0 h 1728"/>
                <a:gd name="T46" fmla="*/ 138 w 3936"/>
                <a:gd name="T47" fmla="*/ 0 h 1728"/>
                <a:gd name="T48" fmla="*/ 142 w 3936"/>
                <a:gd name="T49" fmla="*/ 0 h 172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936"/>
                <a:gd name="T76" fmla="*/ 0 h 1728"/>
                <a:gd name="T77" fmla="*/ 3936 w 3936"/>
                <a:gd name="T78" fmla="*/ 1728 h 172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936" h="1728">
                  <a:moveTo>
                    <a:pt x="0" y="768"/>
                  </a:moveTo>
                  <a:lnTo>
                    <a:pt x="192" y="96"/>
                  </a:lnTo>
                  <a:lnTo>
                    <a:pt x="336" y="1344"/>
                  </a:lnTo>
                  <a:lnTo>
                    <a:pt x="528" y="672"/>
                  </a:lnTo>
                  <a:lnTo>
                    <a:pt x="768" y="48"/>
                  </a:lnTo>
                  <a:lnTo>
                    <a:pt x="816" y="672"/>
                  </a:lnTo>
                  <a:lnTo>
                    <a:pt x="1008" y="1488"/>
                  </a:lnTo>
                  <a:lnTo>
                    <a:pt x="1104" y="480"/>
                  </a:lnTo>
                  <a:lnTo>
                    <a:pt x="1296" y="48"/>
                  </a:lnTo>
                  <a:lnTo>
                    <a:pt x="1536" y="768"/>
                  </a:lnTo>
                  <a:lnTo>
                    <a:pt x="1680" y="1440"/>
                  </a:lnTo>
                  <a:lnTo>
                    <a:pt x="1824" y="48"/>
                  </a:lnTo>
                  <a:lnTo>
                    <a:pt x="1968" y="1536"/>
                  </a:lnTo>
                  <a:lnTo>
                    <a:pt x="2064" y="720"/>
                  </a:lnTo>
                  <a:lnTo>
                    <a:pt x="2256" y="48"/>
                  </a:lnTo>
                  <a:lnTo>
                    <a:pt x="2400" y="1728"/>
                  </a:lnTo>
                  <a:lnTo>
                    <a:pt x="2544" y="624"/>
                  </a:lnTo>
                  <a:lnTo>
                    <a:pt x="2784" y="48"/>
                  </a:lnTo>
                  <a:lnTo>
                    <a:pt x="2976" y="1440"/>
                  </a:lnTo>
                  <a:lnTo>
                    <a:pt x="3024" y="528"/>
                  </a:lnTo>
                  <a:lnTo>
                    <a:pt x="3216" y="0"/>
                  </a:lnTo>
                  <a:lnTo>
                    <a:pt x="3504" y="1632"/>
                  </a:lnTo>
                  <a:lnTo>
                    <a:pt x="3600" y="96"/>
                  </a:lnTo>
                  <a:lnTo>
                    <a:pt x="3840" y="1008"/>
                  </a:lnTo>
                  <a:lnTo>
                    <a:pt x="3936" y="480"/>
                  </a:lnTo>
                </a:path>
              </a:pathLst>
            </a:custGeom>
            <a:solidFill>
              <a:srgbClr val="FFFF99"/>
            </a:solidFill>
            <a:ln w="38100" cap="flat" cmpd="sng">
              <a:solidFill>
                <a:schemeClr val="accent2"/>
              </a:solidFill>
              <a:prstDash val="solid"/>
              <a:round/>
              <a:headEnd/>
              <a:tailEnd/>
            </a:ln>
          </p:spPr>
          <p:txBody>
            <a:bodyPr wrap="none" lIns="90000" tIns="46800" rIns="90000" bIns="46800" anchor="ctr"/>
            <a:lstStyle/>
            <a:p>
              <a:endParaRPr lang="de-DE"/>
            </a:p>
          </p:txBody>
        </p:sp>
        <p:sp>
          <p:nvSpPr>
            <p:cNvPr id="68623" name="Line 15"/>
            <p:cNvSpPr>
              <a:spLocks noChangeShapeType="1"/>
            </p:cNvSpPr>
            <p:nvPr/>
          </p:nvSpPr>
          <p:spPr bwMode="auto">
            <a:xfrm>
              <a:off x="3264" y="3020"/>
              <a:ext cx="2720" cy="0"/>
            </a:xfrm>
            <a:prstGeom prst="line">
              <a:avLst/>
            </a:prstGeom>
            <a:noFill/>
            <a:ln w="25400">
              <a:solidFill>
                <a:schemeClr val="tx2"/>
              </a:solidFill>
              <a:round/>
              <a:headEnd/>
              <a:tailEnd/>
            </a:ln>
          </p:spPr>
          <p:txBody>
            <a:bodyPr wrap="none" lIns="90000" tIns="46800" rIns="90000" bIns="46800" anchor="ctr"/>
            <a:lstStyle/>
            <a:p>
              <a:endParaRPr lang="de-DE"/>
            </a:p>
          </p:txBody>
        </p:sp>
        <p:sp>
          <p:nvSpPr>
            <p:cNvPr id="68624" name="Line 16"/>
            <p:cNvSpPr>
              <a:spLocks noChangeShapeType="1"/>
            </p:cNvSpPr>
            <p:nvPr/>
          </p:nvSpPr>
          <p:spPr bwMode="auto">
            <a:xfrm>
              <a:off x="3264" y="3715"/>
              <a:ext cx="2720" cy="0"/>
            </a:xfrm>
            <a:prstGeom prst="line">
              <a:avLst/>
            </a:prstGeom>
            <a:noFill/>
            <a:ln w="25400">
              <a:solidFill>
                <a:schemeClr val="tx2"/>
              </a:solidFill>
              <a:round/>
              <a:headEnd/>
              <a:tailEnd/>
            </a:ln>
          </p:spPr>
          <p:txBody>
            <a:bodyPr wrap="none" lIns="90000" tIns="46800" rIns="90000" bIns="46800" anchor="ctr"/>
            <a:lstStyle/>
            <a:p>
              <a:endParaRPr lang="de-DE"/>
            </a:p>
          </p:txBody>
        </p:sp>
        <p:sp>
          <p:nvSpPr>
            <p:cNvPr id="68625" name="Line 17"/>
            <p:cNvSpPr>
              <a:spLocks noChangeShapeType="1"/>
            </p:cNvSpPr>
            <p:nvPr/>
          </p:nvSpPr>
          <p:spPr bwMode="auto">
            <a:xfrm>
              <a:off x="3270" y="3339"/>
              <a:ext cx="2714" cy="0"/>
            </a:xfrm>
            <a:prstGeom prst="line">
              <a:avLst/>
            </a:prstGeom>
            <a:noFill/>
            <a:ln w="9525">
              <a:solidFill>
                <a:schemeClr val="tx1"/>
              </a:solidFill>
              <a:round/>
              <a:headEnd/>
              <a:tailEnd/>
            </a:ln>
          </p:spPr>
          <p:txBody>
            <a:bodyPr wrap="none" lIns="90000" tIns="46800" rIns="90000" bIns="46800" anchor="ctr"/>
            <a:lstStyle/>
            <a:p>
              <a:endParaRPr lang="de-DE"/>
            </a:p>
          </p:txBody>
        </p:sp>
      </p:grpSp>
      <p:sp>
        <p:nvSpPr>
          <p:cNvPr id="68616" name="Rectangle 18"/>
          <p:cNvSpPr>
            <a:spLocks noChangeArrowheads="1"/>
          </p:cNvSpPr>
          <p:nvPr/>
        </p:nvSpPr>
        <p:spPr bwMode="auto">
          <a:xfrm>
            <a:off x="4511675" y="1482725"/>
            <a:ext cx="4308475" cy="1439863"/>
          </a:xfrm>
          <a:prstGeom prst="rect">
            <a:avLst/>
          </a:prstGeom>
          <a:solidFill>
            <a:srgbClr val="FFFF99"/>
          </a:solidFill>
          <a:ln w="9525">
            <a:solidFill>
              <a:schemeClr val="tx1"/>
            </a:solidFill>
            <a:miter lim="800000"/>
            <a:headEnd/>
            <a:tailEnd/>
          </a:ln>
        </p:spPr>
        <p:txBody>
          <a:bodyPr wrap="none" lIns="90000" tIns="46800" rIns="90000" bIns="46800" anchor="ctr"/>
          <a:lstStyle/>
          <a:p>
            <a:endParaRPr lang="de-CH"/>
          </a:p>
        </p:txBody>
      </p:sp>
      <p:sp>
        <p:nvSpPr>
          <p:cNvPr id="68617" name="Freeform 19"/>
          <p:cNvSpPr>
            <a:spLocks/>
          </p:cNvSpPr>
          <p:nvPr/>
        </p:nvSpPr>
        <p:spPr bwMode="auto">
          <a:xfrm>
            <a:off x="4510088" y="2105025"/>
            <a:ext cx="4310062" cy="195263"/>
          </a:xfrm>
          <a:custGeom>
            <a:avLst/>
            <a:gdLst>
              <a:gd name="T0" fmla="*/ 0 w 4696"/>
              <a:gd name="T1" fmla="*/ 2147483647 h 240"/>
              <a:gd name="T2" fmla="*/ 2147483647 w 4696"/>
              <a:gd name="T3" fmla="*/ 0 h 240"/>
              <a:gd name="T4" fmla="*/ 2147483647 w 4696"/>
              <a:gd name="T5" fmla="*/ 2147483647 h 240"/>
              <a:gd name="T6" fmla="*/ 2147483647 w 4696"/>
              <a:gd name="T7" fmla="*/ 2147483647 h 240"/>
              <a:gd name="T8" fmla="*/ 2147483647 w 4696"/>
              <a:gd name="T9" fmla="*/ 2147483647 h 240"/>
              <a:gd name="T10" fmla="*/ 2147483647 w 4696"/>
              <a:gd name="T11" fmla="*/ 2147483647 h 240"/>
              <a:gd name="T12" fmla="*/ 2147483647 w 4696"/>
              <a:gd name="T13" fmla="*/ 0 h 240"/>
              <a:gd name="T14" fmla="*/ 2147483647 w 4696"/>
              <a:gd name="T15" fmla="*/ 2147483647 h 240"/>
              <a:gd name="T16" fmla="*/ 2147483647 w 4696"/>
              <a:gd name="T17" fmla="*/ 2147483647 h 240"/>
              <a:gd name="T18" fmla="*/ 2147483647 w 4696"/>
              <a:gd name="T19" fmla="*/ 2147483647 h 240"/>
              <a:gd name="T20" fmla="*/ 2147483647 w 4696"/>
              <a:gd name="T21" fmla="*/ 0 h 240"/>
              <a:gd name="T22" fmla="*/ 2147483647 w 4696"/>
              <a:gd name="T23" fmla="*/ 2147483647 h 240"/>
              <a:gd name="T24" fmla="*/ 2147483647 w 4696"/>
              <a:gd name="T25" fmla="*/ 2147483647 h 240"/>
              <a:gd name="T26" fmla="*/ 2147483647 w 4696"/>
              <a:gd name="T27" fmla="*/ 2147483647 h 240"/>
              <a:gd name="T28" fmla="*/ 2147483647 w 4696"/>
              <a:gd name="T29" fmla="*/ 2147483647 h 240"/>
              <a:gd name="T30" fmla="*/ 2147483647 w 4696"/>
              <a:gd name="T31" fmla="*/ 2147483647 h 240"/>
              <a:gd name="T32" fmla="*/ 2147483647 w 4696"/>
              <a:gd name="T33" fmla="*/ 2147483647 h 240"/>
              <a:gd name="T34" fmla="*/ 2147483647 w 4696"/>
              <a:gd name="T35" fmla="*/ 2147483647 h 240"/>
              <a:gd name="T36" fmla="*/ 2147483647 w 4696"/>
              <a:gd name="T37" fmla="*/ 2147483647 h 240"/>
              <a:gd name="T38" fmla="*/ 2147483647 w 4696"/>
              <a:gd name="T39" fmla="*/ 2147483647 h 240"/>
              <a:gd name="T40" fmla="*/ 2147483647 w 4696"/>
              <a:gd name="T41" fmla="*/ 2147483647 h 240"/>
              <a:gd name="T42" fmla="*/ 2147483647 w 4696"/>
              <a:gd name="T43" fmla="*/ 2147483647 h 240"/>
              <a:gd name="T44" fmla="*/ 2147483647 w 4696"/>
              <a:gd name="T45" fmla="*/ 2147483647 h 240"/>
              <a:gd name="T46" fmla="*/ 2147483647 w 4696"/>
              <a:gd name="T47" fmla="*/ 0 h 240"/>
              <a:gd name="T48" fmla="*/ 2147483647 w 4696"/>
              <a:gd name="T49" fmla="*/ 2147483647 h 240"/>
              <a:gd name="T50" fmla="*/ 2147483647 w 4696"/>
              <a:gd name="T51" fmla="*/ 2147483647 h 240"/>
              <a:gd name="T52" fmla="*/ 2147483647 w 4696"/>
              <a:gd name="T53" fmla="*/ 2147483647 h 240"/>
              <a:gd name="T54" fmla="*/ 2147483647 w 4696"/>
              <a:gd name="T55" fmla="*/ 2147483647 h 240"/>
              <a:gd name="T56" fmla="*/ 2147483647 w 4696"/>
              <a:gd name="T57" fmla="*/ 2147483647 h 240"/>
              <a:gd name="T58" fmla="*/ 2147483647 w 4696"/>
              <a:gd name="T59" fmla="*/ 2147483647 h 240"/>
              <a:gd name="T60" fmla="*/ 2147483647 w 4696"/>
              <a:gd name="T61" fmla="*/ 0 h 240"/>
              <a:gd name="T62" fmla="*/ 2147483647 w 4696"/>
              <a:gd name="T63" fmla="*/ 2147483647 h 240"/>
              <a:gd name="T64" fmla="*/ 2147483647 w 4696"/>
              <a:gd name="T65" fmla="*/ 2147483647 h 240"/>
              <a:gd name="T66" fmla="*/ 2147483647 w 4696"/>
              <a:gd name="T67" fmla="*/ 2147483647 h 240"/>
              <a:gd name="T68" fmla="*/ 2147483647 w 4696"/>
              <a:gd name="T69" fmla="*/ 0 h 240"/>
              <a:gd name="T70" fmla="*/ 2147483647 w 4696"/>
              <a:gd name="T71" fmla="*/ 2147483647 h 240"/>
              <a:gd name="T72" fmla="*/ 2147483647 w 4696"/>
              <a:gd name="T73" fmla="*/ 2147483647 h 240"/>
              <a:gd name="T74" fmla="*/ 2147483647 w 4696"/>
              <a:gd name="T75" fmla="*/ 2147483647 h 240"/>
              <a:gd name="T76" fmla="*/ 2147483647 w 4696"/>
              <a:gd name="T77" fmla="*/ 2147483647 h 240"/>
              <a:gd name="T78" fmla="*/ 2147483647 w 4696"/>
              <a:gd name="T79" fmla="*/ 2147483647 h 240"/>
              <a:gd name="T80" fmla="*/ 2147483647 w 4696"/>
              <a:gd name="T81" fmla="*/ 2147483647 h 240"/>
              <a:gd name="T82" fmla="*/ 2147483647 w 4696"/>
              <a:gd name="T83" fmla="*/ 2147483647 h 240"/>
              <a:gd name="T84" fmla="*/ 2147483647 w 4696"/>
              <a:gd name="T85" fmla="*/ 2147483647 h 240"/>
              <a:gd name="T86" fmla="*/ 2147483647 w 4696"/>
              <a:gd name="T87" fmla="*/ 2147483647 h 240"/>
              <a:gd name="T88" fmla="*/ 2147483647 w 4696"/>
              <a:gd name="T89" fmla="*/ 2147483647 h 24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4696"/>
              <a:gd name="T136" fmla="*/ 0 h 240"/>
              <a:gd name="T137" fmla="*/ 4696 w 4696"/>
              <a:gd name="T138" fmla="*/ 240 h 24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4696" h="240">
                <a:moveTo>
                  <a:pt x="0" y="240"/>
                </a:moveTo>
                <a:lnTo>
                  <a:pt x="136" y="0"/>
                </a:lnTo>
                <a:lnTo>
                  <a:pt x="184" y="240"/>
                </a:lnTo>
                <a:lnTo>
                  <a:pt x="328" y="48"/>
                </a:lnTo>
                <a:lnTo>
                  <a:pt x="424" y="240"/>
                </a:lnTo>
                <a:lnTo>
                  <a:pt x="520" y="96"/>
                </a:lnTo>
                <a:lnTo>
                  <a:pt x="616" y="0"/>
                </a:lnTo>
                <a:lnTo>
                  <a:pt x="664" y="240"/>
                </a:lnTo>
                <a:lnTo>
                  <a:pt x="760" y="192"/>
                </a:lnTo>
                <a:lnTo>
                  <a:pt x="808" y="48"/>
                </a:lnTo>
                <a:lnTo>
                  <a:pt x="904" y="0"/>
                </a:lnTo>
                <a:lnTo>
                  <a:pt x="1000" y="192"/>
                </a:lnTo>
                <a:lnTo>
                  <a:pt x="1096" y="240"/>
                </a:lnTo>
                <a:lnTo>
                  <a:pt x="1192" y="48"/>
                </a:lnTo>
                <a:lnTo>
                  <a:pt x="1336" y="192"/>
                </a:lnTo>
                <a:lnTo>
                  <a:pt x="1432" y="96"/>
                </a:lnTo>
                <a:lnTo>
                  <a:pt x="1576" y="192"/>
                </a:lnTo>
                <a:lnTo>
                  <a:pt x="1768" y="48"/>
                </a:lnTo>
                <a:lnTo>
                  <a:pt x="1816" y="96"/>
                </a:lnTo>
                <a:lnTo>
                  <a:pt x="1864" y="192"/>
                </a:lnTo>
                <a:lnTo>
                  <a:pt x="2008" y="48"/>
                </a:lnTo>
                <a:lnTo>
                  <a:pt x="2056" y="192"/>
                </a:lnTo>
                <a:lnTo>
                  <a:pt x="2200" y="96"/>
                </a:lnTo>
                <a:lnTo>
                  <a:pt x="2296" y="0"/>
                </a:lnTo>
                <a:lnTo>
                  <a:pt x="2488" y="192"/>
                </a:lnTo>
                <a:lnTo>
                  <a:pt x="2584" y="192"/>
                </a:lnTo>
                <a:lnTo>
                  <a:pt x="2680" y="48"/>
                </a:lnTo>
                <a:lnTo>
                  <a:pt x="2872" y="192"/>
                </a:lnTo>
                <a:lnTo>
                  <a:pt x="3064" y="144"/>
                </a:lnTo>
                <a:lnTo>
                  <a:pt x="3112" y="96"/>
                </a:lnTo>
                <a:lnTo>
                  <a:pt x="3208" y="0"/>
                </a:lnTo>
                <a:lnTo>
                  <a:pt x="3304" y="144"/>
                </a:lnTo>
                <a:lnTo>
                  <a:pt x="3400" y="48"/>
                </a:lnTo>
                <a:lnTo>
                  <a:pt x="3592" y="192"/>
                </a:lnTo>
                <a:lnTo>
                  <a:pt x="3688" y="0"/>
                </a:lnTo>
                <a:lnTo>
                  <a:pt x="3784" y="96"/>
                </a:lnTo>
                <a:lnTo>
                  <a:pt x="3880" y="192"/>
                </a:lnTo>
                <a:lnTo>
                  <a:pt x="3976" y="96"/>
                </a:lnTo>
                <a:lnTo>
                  <a:pt x="4072" y="192"/>
                </a:lnTo>
                <a:lnTo>
                  <a:pt x="4168" y="48"/>
                </a:lnTo>
                <a:lnTo>
                  <a:pt x="4312" y="192"/>
                </a:lnTo>
                <a:lnTo>
                  <a:pt x="4408" y="48"/>
                </a:lnTo>
                <a:lnTo>
                  <a:pt x="4504" y="192"/>
                </a:lnTo>
                <a:lnTo>
                  <a:pt x="4600" y="192"/>
                </a:lnTo>
                <a:lnTo>
                  <a:pt x="4696" y="48"/>
                </a:lnTo>
              </a:path>
            </a:pathLst>
          </a:custGeom>
          <a:solidFill>
            <a:srgbClr val="FFFF99"/>
          </a:solidFill>
          <a:ln w="38100" cap="flat" cmpd="sng">
            <a:solidFill>
              <a:schemeClr val="accent2"/>
            </a:solidFill>
            <a:prstDash val="solid"/>
            <a:round/>
            <a:headEnd/>
            <a:tailEnd/>
          </a:ln>
        </p:spPr>
        <p:txBody>
          <a:bodyPr wrap="none" lIns="90000" tIns="46800" rIns="90000" bIns="46800" anchor="ctr"/>
          <a:lstStyle/>
          <a:p>
            <a:endParaRPr lang="de-DE"/>
          </a:p>
        </p:txBody>
      </p:sp>
      <p:sp>
        <p:nvSpPr>
          <p:cNvPr id="68618" name="Line 20"/>
          <p:cNvSpPr>
            <a:spLocks noChangeShapeType="1"/>
          </p:cNvSpPr>
          <p:nvPr/>
        </p:nvSpPr>
        <p:spPr bwMode="auto">
          <a:xfrm>
            <a:off x="4502150" y="2066925"/>
            <a:ext cx="4318000" cy="0"/>
          </a:xfrm>
          <a:prstGeom prst="line">
            <a:avLst/>
          </a:prstGeom>
          <a:noFill/>
          <a:ln w="25400">
            <a:solidFill>
              <a:schemeClr val="tx2"/>
            </a:solidFill>
            <a:round/>
            <a:headEnd/>
            <a:tailEnd/>
          </a:ln>
        </p:spPr>
        <p:txBody>
          <a:bodyPr wrap="none" lIns="90000" tIns="46800" rIns="90000" bIns="46800" anchor="ctr"/>
          <a:lstStyle/>
          <a:p>
            <a:endParaRPr lang="de-DE"/>
          </a:p>
        </p:txBody>
      </p:sp>
      <p:sp>
        <p:nvSpPr>
          <p:cNvPr id="68619" name="Line 21"/>
          <p:cNvSpPr>
            <a:spLocks noChangeShapeType="1"/>
          </p:cNvSpPr>
          <p:nvPr/>
        </p:nvSpPr>
        <p:spPr bwMode="auto">
          <a:xfrm>
            <a:off x="4502150" y="2338388"/>
            <a:ext cx="4318000" cy="0"/>
          </a:xfrm>
          <a:prstGeom prst="line">
            <a:avLst/>
          </a:prstGeom>
          <a:noFill/>
          <a:ln w="25400">
            <a:solidFill>
              <a:schemeClr val="tx2"/>
            </a:solidFill>
            <a:round/>
            <a:headEnd/>
            <a:tailEnd/>
          </a:ln>
        </p:spPr>
        <p:txBody>
          <a:bodyPr wrap="none" lIns="90000" tIns="46800" rIns="90000" bIns="46800" anchor="ctr"/>
          <a:lstStyle/>
          <a:p>
            <a:endParaRPr lang="de-DE"/>
          </a:p>
        </p:txBody>
      </p:sp>
      <p:sp>
        <p:nvSpPr>
          <p:cNvPr id="68620" name="Line 22"/>
          <p:cNvSpPr>
            <a:spLocks noChangeShapeType="1"/>
          </p:cNvSpPr>
          <p:nvPr/>
        </p:nvSpPr>
        <p:spPr bwMode="auto">
          <a:xfrm>
            <a:off x="4511675" y="2203450"/>
            <a:ext cx="4308475" cy="0"/>
          </a:xfrm>
          <a:prstGeom prst="line">
            <a:avLst/>
          </a:prstGeom>
          <a:noFill/>
          <a:ln w="9525">
            <a:solidFill>
              <a:schemeClr val="tx1"/>
            </a:solidFill>
            <a:round/>
            <a:headEnd/>
            <a:tailEnd/>
          </a:ln>
        </p:spPr>
        <p:txBody>
          <a:bodyPr wrap="none" lIns="90000" tIns="46800" rIns="90000" bIns="46800" anchor="ctr"/>
          <a:lstStyle/>
          <a:p>
            <a:endParaRPr lang="de-DE"/>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B2F42D5-36D8-4312-8D21-9A99A51D9470}" type="slidenum">
              <a:rPr lang="en-US" sz="800"/>
              <a:pPr algn="r"/>
              <a:t>38</a:t>
            </a:fld>
            <a:endParaRPr lang="en-US" sz="800"/>
          </a:p>
        </p:txBody>
      </p:sp>
      <p:sp>
        <p:nvSpPr>
          <p:cNvPr id="69634"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Classification: Cycles and trends</a:t>
            </a:r>
          </a:p>
        </p:txBody>
      </p:sp>
      <p:grpSp>
        <p:nvGrpSpPr>
          <p:cNvPr id="69636" name="Group 4"/>
          <p:cNvGrpSpPr>
            <a:grpSpLocks/>
          </p:cNvGrpSpPr>
          <p:nvPr/>
        </p:nvGrpSpPr>
        <p:grpSpPr bwMode="auto">
          <a:xfrm>
            <a:off x="879475" y="1501775"/>
            <a:ext cx="8024813" cy="2286000"/>
            <a:chOff x="672" y="768"/>
            <a:chExt cx="5055" cy="1440"/>
          </a:xfrm>
        </p:grpSpPr>
        <p:grpSp>
          <p:nvGrpSpPr>
            <p:cNvPr id="69638" name="Group 5"/>
            <p:cNvGrpSpPr>
              <a:grpSpLocks/>
            </p:cNvGrpSpPr>
            <p:nvPr/>
          </p:nvGrpSpPr>
          <p:grpSpPr bwMode="auto">
            <a:xfrm>
              <a:off x="672" y="1296"/>
              <a:ext cx="4368" cy="912"/>
              <a:chOff x="816" y="1296"/>
              <a:chExt cx="5040" cy="912"/>
            </a:xfrm>
          </p:grpSpPr>
          <p:sp>
            <p:nvSpPr>
              <p:cNvPr id="69641" name="Freeform 6"/>
              <p:cNvSpPr>
                <a:spLocks/>
              </p:cNvSpPr>
              <p:nvPr/>
            </p:nvSpPr>
            <p:spPr bwMode="auto">
              <a:xfrm>
                <a:off x="912" y="1488"/>
                <a:ext cx="4848" cy="672"/>
              </a:xfrm>
              <a:custGeom>
                <a:avLst/>
                <a:gdLst>
                  <a:gd name="T0" fmla="*/ 0 w 4848"/>
                  <a:gd name="T1" fmla="*/ 344 h 672"/>
                  <a:gd name="T2" fmla="*/ 88 w 4848"/>
                  <a:gd name="T3" fmla="*/ 168 h 672"/>
                  <a:gd name="T4" fmla="*/ 224 w 4848"/>
                  <a:gd name="T5" fmla="*/ 184 h 672"/>
                  <a:gd name="T6" fmla="*/ 432 w 4848"/>
                  <a:gd name="T7" fmla="*/ 48 h 672"/>
                  <a:gd name="T8" fmla="*/ 576 w 4848"/>
                  <a:gd name="T9" fmla="*/ 144 h 672"/>
                  <a:gd name="T10" fmla="*/ 720 w 4848"/>
                  <a:gd name="T11" fmla="*/ 0 h 672"/>
                  <a:gd name="T12" fmla="*/ 960 w 4848"/>
                  <a:gd name="T13" fmla="*/ 0 h 672"/>
                  <a:gd name="T14" fmla="*/ 1008 w 4848"/>
                  <a:gd name="T15" fmla="*/ 48 h 672"/>
                  <a:gd name="T16" fmla="*/ 1104 w 4848"/>
                  <a:gd name="T17" fmla="*/ 0 h 672"/>
                  <a:gd name="T18" fmla="*/ 1248 w 4848"/>
                  <a:gd name="T19" fmla="*/ 96 h 672"/>
                  <a:gd name="T20" fmla="*/ 1392 w 4848"/>
                  <a:gd name="T21" fmla="*/ 48 h 672"/>
                  <a:gd name="T22" fmla="*/ 1488 w 4848"/>
                  <a:gd name="T23" fmla="*/ 144 h 672"/>
                  <a:gd name="T24" fmla="*/ 1536 w 4848"/>
                  <a:gd name="T25" fmla="*/ 432 h 672"/>
                  <a:gd name="T26" fmla="*/ 1824 w 4848"/>
                  <a:gd name="T27" fmla="*/ 384 h 672"/>
                  <a:gd name="T28" fmla="*/ 1824 w 4848"/>
                  <a:gd name="T29" fmla="*/ 336 h 672"/>
                  <a:gd name="T30" fmla="*/ 1968 w 4848"/>
                  <a:gd name="T31" fmla="*/ 336 h 672"/>
                  <a:gd name="T32" fmla="*/ 2160 w 4848"/>
                  <a:gd name="T33" fmla="*/ 288 h 672"/>
                  <a:gd name="T34" fmla="*/ 2304 w 4848"/>
                  <a:gd name="T35" fmla="*/ 384 h 672"/>
                  <a:gd name="T36" fmla="*/ 2448 w 4848"/>
                  <a:gd name="T37" fmla="*/ 288 h 672"/>
                  <a:gd name="T38" fmla="*/ 2640 w 4848"/>
                  <a:gd name="T39" fmla="*/ 384 h 672"/>
                  <a:gd name="T40" fmla="*/ 2736 w 4848"/>
                  <a:gd name="T41" fmla="*/ 240 h 672"/>
                  <a:gd name="T42" fmla="*/ 2976 w 4848"/>
                  <a:gd name="T43" fmla="*/ 48 h 672"/>
                  <a:gd name="T44" fmla="*/ 3072 w 4848"/>
                  <a:gd name="T45" fmla="*/ 48 h 672"/>
                  <a:gd name="T46" fmla="*/ 3168 w 4848"/>
                  <a:gd name="T47" fmla="*/ 192 h 672"/>
                  <a:gd name="T48" fmla="*/ 3216 w 4848"/>
                  <a:gd name="T49" fmla="*/ 96 h 672"/>
                  <a:gd name="T50" fmla="*/ 3408 w 4848"/>
                  <a:gd name="T51" fmla="*/ 48 h 672"/>
                  <a:gd name="T52" fmla="*/ 3504 w 4848"/>
                  <a:gd name="T53" fmla="*/ 192 h 672"/>
                  <a:gd name="T54" fmla="*/ 3648 w 4848"/>
                  <a:gd name="T55" fmla="*/ 0 h 672"/>
                  <a:gd name="T56" fmla="*/ 3792 w 4848"/>
                  <a:gd name="T57" fmla="*/ 240 h 672"/>
                  <a:gd name="T58" fmla="*/ 4032 w 4848"/>
                  <a:gd name="T59" fmla="*/ 672 h 672"/>
                  <a:gd name="T60" fmla="*/ 4080 w 4848"/>
                  <a:gd name="T61" fmla="*/ 480 h 672"/>
                  <a:gd name="T62" fmla="*/ 4272 w 4848"/>
                  <a:gd name="T63" fmla="*/ 528 h 672"/>
                  <a:gd name="T64" fmla="*/ 4320 w 4848"/>
                  <a:gd name="T65" fmla="*/ 384 h 672"/>
                  <a:gd name="T66" fmla="*/ 4464 w 4848"/>
                  <a:gd name="T67" fmla="*/ 96 h 672"/>
                  <a:gd name="T68" fmla="*/ 4608 w 4848"/>
                  <a:gd name="T69" fmla="*/ 16 h 672"/>
                  <a:gd name="T70" fmla="*/ 4744 w 4848"/>
                  <a:gd name="T71" fmla="*/ 88 h 672"/>
                  <a:gd name="T72" fmla="*/ 4848 w 4848"/>
                  <a:gd name="T73" fmla="*/ 136 h 6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48"/>
                  <a:gd name="T112" fmla="*/ 0 h 672"/>
                  <a:gd name="T113" fmla="*/ 4848 w 4848"/>
                  <a:gd name="T114" fmla="*/ 672 h 6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48" h="672">
                    <a:moveTo>
                      <a:pt x="0" y="344"/>
                    </a:moveTo>
                    <a:lnTo>
                      <a:pt x="88" y="168"/>
                    </a:lnTo>
                    <a:lnTo>
                      <a:pt x="224" y="184"/>
                    </a:lnTo>
                    <a:lnTo>
                      <a:pt x="432" y="48"/>
                    </a:lnTo>
                    <a:lnTo>
                      <a:pt x="576" y="144"/>
                    </a:lnTo>
                    <a:lnTo>
                      <a:pt x="720" y="0"/>
                    </a:lnTo>
                    <a:lnTo>
                      <a:pt x="960" y="0"/>
                    </a:lnTo>
                    <a:lnTo>
                      <a:pt x="1008" y="48"/>
                    </a:lnTo>
                    <a:lnTo>
                      <a:pt x="1104" y="0"/>
                    </a:lnTo>
                    <a:lnTo>
                      <a:pt x="1248" y="96"/>
                    </a:lnTo>
                    <a:lnTo>
                      <a:pt x="1392" y="48"/>
                    </a:lnTo>
                    <a:lnTo>
                      <a:pt x="1488" y="144"/>
                    </a:lnTo>
                    <a:lnTo>
                      <a:pt x="1536" y="432"/>
                    </a:lnTo>
                    <a:lnTo>
                      <a:pt x="1824" y="384"/>
                    </a:lnTo>
                    <a:lnTo>
                      <a:pt x="1824" y="336"/>
                    </a:lnTo>
                    <a:lnTo>
                      <a:pt x="1968" y="336"/>
                    </a:lnTo>
                    <a:lnTo>
                      <a:pt x="2160" y="288"/>
                    </a:lnTo>
                    <a:lnTo>
                      <a:pt x="2304" y="384"/>
                    </a:lnTo>
                    <a:lnTo>
                      <a:pt x="2448" y="288"/>
                    </a:lnTo>
                    <a:lnTo>
                      <a:pt x="2640" y="384"/>
                    </a:lnTo>
                    <a:lnTo>
                      <a:pt x="2736" y="240"/>
                    </a:lnTo>
                    <a:lnTo>
                      <a:pt x="2976" y="48"/>
                    </a:lnTo>
                    <a:lnTo>
                      <a:pt x="3072" y="48"/>
                    </a:lnTo>
                    <a:lnTo>
                      <a:pt x="3168" y="192"/>
                    </a:lnTo>
                    <a:lnTo>
                      <a:pt x="3216" y="96"/>
                    </a:lnTo>
                    <a:lnTo>
                      <a:pt x="3408" y="48"/>
                    </a:lnTo>
                    <a:lnTo>
                      <a:pt x="3504" y="192"/>
                    </a:lnTo>
                    <a:lnTo>
                      <a:pt x="3648" y="0"/>
                    </a:lnTo>
                    <a:lnTo>
                      <a:pt x="3792" y="240"/>
                    </a:lnTo>
                    <a:lnTo>
                      <a:pt x="4032" y="672"/>
                    </a:lnTo>
                    <a:lnTo>
                      <a:pt x="4080" y="480"/>
                    </a:lnTo>
                    <a:lnTo>
                      <a:pt x="4272" y="528"/>
                    </a:lnTo>
                    <a:lnTo>
                      <a:pt x="4320" y="384"/>
                    </a:lnTo>
                    <a:lnTo>
                      <a:pt x="4464" y="96"/>
                    </a:lnTo>
                    <a:lnTo>
                      <a:pt x="4608" y="16"/>
                    </a:lnTo>
                    <a:lnTo>
                      <a:pt x="4744" y="88"/>
                    </a:lnTo>
                    <a:lnTo>
                      <a:pt x="4848" y="136"/>
                    </a:lnTo>
                  </a:path>
                </a:pathLst>
              </a:custGeom>
              <a:noFill/>
              <a:ln w="38100" cap="flat" cmpd="sng">
                <a:solidFill>
                  <a:schemeClr val="accent2"/>
                </a:solidFill>
                <a:prstDash val="solid"/>
                <a:round/>
                <a:headEnd/>
                <a:tailEnd/>
              </a:ln>
            </p:spPr>
            <p:txBody>
              <a:bodyPr wrap="none" lIns="90000" tIns="46800" rIns="90000" bIns="46800" anchor="ctr"/>
              <a:lstStyle/>
              <a:p>
                <a:endParaRPr lang="de-DE"/>
              </a:p>
            </p:txBody>
          </p:sp>
          <p:sp>
            <p:nvSpPr>
              <p:cNvPr id="69642" name="Line 7"/>
              <p:cNvSpPr>
                <a:spLocks noChangeShapeType="1"/>
              </p:cNvSpPr>
              <p:nvPr/>
            </p:nvSpPr>
            <p:spPr bwMode="auto">
              <a:xfrm>
                <a:off x="912" y="1728"/>
                <a:ext cx="4848" cy="0"/>
              </a:xfrm>
              <a:prstGeom prst="line">
                <a:avLst/>
              </a:prstGeom>
              <a:noFill/>
              <a:ln w="25400">
                <a:solidFill>
                  <a:schemeClr val="accent1"/>
                </a:solidFill>
                <a:round/>
                <a:headEnd/>
                <a:tailEnd/>
              </a:ln>
            </p:spPr>
            <p:txBody>
              <a:bodyPr wrap="none" lIns="90000" tIns="46800" rIns="90000" bIns="46800" anchor="ctr"/>
              <a:lstStyle/>
              <a:p>
                <a:endParaRPr lang="de-DE"/>
              </a:p>
            </p:txBody>
          </p:sp>
          <p:sp>
            <p:nvSpPr>
              <p:cNvPr id="69643" name="Rectangle 8"/>
              <p:cNvSpPr>
                <a:spLocks noChangeArrowheads="1"/>
              </p:cNvSpPr>
              <p:nvPr/>
            </p:nvSpPr>
            <p:spPr bwMode="auto">
              <a:xfrm>
                <a:off x="912" y="1296"/>
                <a:ext cx="4848" cy="912"/>
              </a:xfrm>
              <a:prstGeom prst="rect">
                <a:avLst/>
              </a:prstGeom>
              <a:noFill/>
              <a:ln w="9525">
                <a:solidFill>
                  <a:schemeClr val="tx1"/>
                </a:solidFill>
                <a:miter lim="800000"/>
                <a:headEnd/>
                <a:tailEnd/>
              </a:ln>
            </p:spPr>
            <p:txBody>
              <a:bodyPr wrap="none" lIns="90000" tIns="46800" rIns="90000" bIns="46800" anchor="ctr"/>
              <a:lstStyle/>
              <a:p>
                <a:endParaRPr lang="de-CH"/>
              </a:p>
            </p:txBody>
          </p:sp>
          <p:sp>
            <p:nvSpPr>
              <p:cNvPr id="69644" name="Oval 9"/>
              <p:cNvSpPr>
                <a:spLocks noChangeArrowheads="1"/>
              </p:cNvSpPr>
              <p:nvPr/>
            </p:nvSpPr>
            <p:spPr bwMode="auto">
              <a:xfrm>
                <a:off x="816" y="1776"/>
                <a:ext cx="240" cy="96"/>
              </a:xfrm>
              <a:prstGeom prst="ellipse">
                <a:avLst/>
              </a:prstGeom>
              <a:noFill/>
              <a:ln w="31750">
                <a:solidFill>
                  <a:srgbClr val="FF00FF"/>
                </a:solidFill>
                <a:round/>
                <a:headEnd/>
                <a:tailEnd/>
              </a:ln>
            </p:spPr>
            <p:txBody>
              <a:bodyPr wrap="none" lIns="90000" tIns="46800" rIns="90000" bIns="46800" anchor="ctr"/>
              <a:lstStyle/>
              <a:p>
                <a:endParaRPr lang="de-CH"/>
              </a:p>
            </p:txBody>
          </p:sp>
          <p:sp>
            <p:nvSpPr>
              <p:cNvPr id="69645" name="Oval 10"/>
              <p:cNvSpPr>
                <a:spLocks noChangeArrowheads="1"/>
              </p:cNvSpPr>
              <p:nvPr/>
            </p:nvSpPr>
            <p:spPr bwMode="auto">
              <a:xfrm>
                <a:off x="816" y="1440"/>
                <a:ext cx="1824" cy="336"/>
              </a:xfrm>
              <a:prstGeom prst="ellipse">
                <a:avLst/>
              </a:prstGeom>
              <a:noFill/>
              <a:ln w="31750">
                <a:solidFill>
                  <a:srgbClr val="FF00FF"/>
                </a:solidFill>
                <a:round/>
                <a:headEnd/>
                <a:tailEnd/>
              </a:ln>
            </p:spPr>
            <p:txBody>
              <a:bodyPr wrap="none" lIns="90000" tIns="46800" rIns="90000" bIns="46800" anchor="ctr"/>
              <a:lstStyle/>
              <a:p>
                <a:endParaRPr lang="de-CH"/>
              </a:p>
            </p:txBody>
          </p:sp>
          <p:sp>
            <p:nvSpPr>
              <p:cNvPr id="69646" name="Oval 11"/>
              <p:cNvSpPr>
                <a:spLocks noChangeArrowheads="1"/>
              </p:cNvSpPr>
              <p:nvPr/>
            </p:nvSpPr>
            <p:spPr bwMode="auto">
              <a:xfrm>
                <a:off x="2304" y="1728"/>
                <a:ext cx="1440" cy="288"/>
              </a:xfrm>
              <a:prstGeom prst="ellipse">
                <a:avLst/>
              </a:prstGeom>
              <a:noFill/>
              <a:ln w="31750">
                <a:solidFill>
                  <a:srgbClr val="FF00FF"/>
                </a:solidFill>
                <a:round/>
                <a:headEnd/>
                <a:tailEnd/>
              </a:ln>
            </p:spPr>
            <p:txBody>
              <a:bodyPr wrap="none" lIns="90000" tIns="46800" rIns="90000" bIns="46800" anchor="ctr"/>
              <a:lstStyle/>
              <a:p>
                <a:endParaRPr lang="de-CH"/>
              </a:p>
            </p:txBody>
          </p:sp>
          <p:sp>
            <p:nvSpPr>
              <p:cNvPr id="69647" name="Oval 12"/>
              <p:cNvSpPr>
                <a:spLocks noChangeArrowheads="1"/>
              </p:cNvSpPr>
              <p:nvPr/>
            </p:nvSpPr>
            <p:spPr bwMode="auto">
              <a:xfrm>
                <a:off x="3744" y="1440"/>
                <a:ext cx="1056" cy="288"/>
              </a:xfrm>
              <a:prstGeom prst="ellipse">
                <a:avLst/>
              </a:prstGeom>
              <a:noFill/>
              <a:ln w="31750">
                <a:solidFill>
                  <a:srgbClr val="FF00FF"/>
                </a:solidFill>
                <a:round/>
                <a:headEnd/>
                <a:tailEnd/>
              </a:ln>
            </p:spPr>
            <p:txBody>
              <a:bodyPr wrap="none" lIns="90000" tIns="46800" rIns="90000" bIns="46800" anchor="ctr"/>
              <a:lstStyle/>
              <a:p>
                <a:endParaRPr lang="de-CH"/>
              </a:p>
            </p:txBody>
          </p:sp>
          <p:sp>
            <p:nvSpPr>
              <p:cNvPr id="69648" name="Oval 13"/>
              <p:cNvSpPr>
                <a:spLocks noChangeArrowheads="1"/>
              </p:cNvSpPr>
              <p:nvPr/>
            </p:nvSpPr>
            <p:spPr bwMode="auto">
              <a:xfrm>
                <a:off x="4512" y="1824"/>
                <a:ext cx="912" cy="336"/>
              </a:xfrm>
              <a:prstGeom prst="ellipse">
                <a:avLst/>
              </a:prstGeom>
              <a:noFill/>
              <a:ln w="31750">
                <a:solidFill>
                  <a:srgbClr val="FF00FF"/>
                </a:solidFill>
                <a:round/>
                <a:headEnd/>
                <a:tailEnd/>
              </a:ln>
            </p:spPr>
            <p:txBody>
              <a:bodyPr wrap="none" lIns="90000" tIns="46800" rIns="90000" bIns="46800" anchor="ctr"/>
              <a:lstStyle/>
              <a:p>
                <a:endParaRPr lang="de-CH"/>
              </a:p>
            </p:txBody>
          </p:sp>
          <p:sp>
            <p:nvSpPr>
              <p:cNvPr id="69649" name="Oval 14"/>
              <p:cNvSpPr>
                <a:spLocks noChangeArrowheads="1"/>
              </p:cNvSpPr>
              <p:nvPr/>
            </p:nvSpPr>
            <p:spPr bwMode="auto">
              <a:xfrm>
                <a:off x="5280" y="1440"/>
                <a:ext cx="576" cy="240"/>
              </a:xfrm>
              <a:prstGeom prst="ellipse">
                <a:avLst/>
              </a:prstGeom>
              <a:noFill/>
              <a:ln w="31750">
                <a:solidFill>
                  <a:srgbClr val="FF00FF"/>
                </a:solidFill>
                <a:round/>
                <a:headEnd/>
                <a:tailEnd/>
              </a:ln>
            </p:spPr>
            <p:txBody>
              <a:bodyPr wrap="none" lIns="90000" tIns="46800" rIns="90000" bIns="46800" anchor="ctr"/>
              <a:lstStyle/>
              <a:p>
                <a:endParaRPr lang="de-CH"/>
              </a:p>
            </p:txBody>
          </p:sp>
        </p:grpSp>
        <p:sp>
          <p:nvSpPr>
            <p:cNvPr id="69639" name="Text Box 15"/>
            <p:cNvSpPr txBox="1">
              <a:spLocks noChangeArrowheads="1"/>
            </p:cNvSpPr>
            <p:nvPr/>
          </p:nvSpPr>
          <p:spPr bwMode="auto">
            <a:xfrm>
              <a:off x="5088" y="1631"/>
              <a:ext cx="639" cy="250"/>
            </a:xfrm>
            <a:prstGeom prst="rect">
              <a:avLst/>
            </a:prstGeom>
            <a:noFill/>
            <a:ln w="9525">
              <a:noFill/>
              <a:miter lim="800000"/>
              <a:headEnd/>
              <a:tailEnd/>
            </a:ln>
          </p:spPr>
          <p:txBody>
            <a:bodyPr wrap="none" lIns="90000" tIns="46800" rIns="90000" bIns="46800">
              <a:spAutoFit/>
            </a:bodyPr>
            <a:lstStyle/>
            <a:p>
              <a:pPr>
                <a:spcBef>
                  <a:spcPct val="50000"/>
                </a:spcBef>
              </a:pPr>
              <a:r>
                <a:rPr lang="de-CH" sz="2000">
                  <a:solidFill>
                    <a:schemeClr val="accent1"/>
                  </a:solidFill>
                </a:rPr>
                <a:t>median</a:t>
              </a:r>
              <a:endParaRPr lang="en-GB" sz="2000">
                <a:solidFill>
                  <a:schemeClr val="accent1"/>
                </a:solidFill>
              </a:endParaRPr>
            </a:p>
          </p:txBody>
        </p:sp>
        <p:sp>
          <p:nvSpPr>
            <p:cNvPr id="69640" name="AutoShape 16"/>
            <p:cNvSpPr>
              <a:spLocks noChangeArrowheads="1"/>
            </p:cNvSpPr>
            <p:nvPr/>
          </p:nvSpPr>
          <p:spPr bwMode="auto">
            <a:xfrm>
              <a:off x="4464" y="768"/>
              <a:ext cx="576" cy="384"/>
            </a:xfrm>
            <a:prstGeom prst="wedgeRoundRectCallout">
              <a:avLst>
                <a:gd name="adj1" fmla="val -122917"/>
                <a:gd name="adj2" fmla="val 138801"/>
                <a:gd name="adj3" fmla="val 16667"/>
              </a:avLst>
            </a:prstGeom>
            <a:noFill/>
            <a:ln w="9525">
              <a:solidFill>
                <a:schemeClr val="tx1"/>
              </a:solidFill>
              <a:miter lim="800000"/>
              <a:headEnd/>
              <a:tailEnd/>
            </a:ln>
          </p:spPr>
          <p:txBody>
            <a:bodyPr lIns="90000" tIns="46800" rIns="90000" bIns="46800" anchor="ctr"/>
            <a:lstStyle/>
            <a:p>
              <a:pPr>
                <a:spcBef>
                  <a:spcPct val="50000"/>
                </a:spcBef>
              </a:pPr>
              <a:r>
                <a:rPr lang="de-CH" sz="2600">
                  <a:solidFill>
                    <a:srgbClr val="D60093"/>
                  </a:solidFill>
                </a:rPr>
                <a:t>runs</a:t>
              </a:r>
              <a:endParaRPr lang="en-GB" sz="2600">
                <a:solidFill>
                  <a:srgbClr val="D60093"/>
                </a:solidFill>
              </a:endParaRPr>
            </a:p>
          </p:txBody>
        </p:sp>
      </p:grpSp>
      <p:sp>
        <p:nvSpPr>
          <p:cNvPr id="9" name="Content Placeholder 8"/>
          <p:cNvSpPr>
            <a:spLocks noGrp="1"/>
          </p:cNvSpPr>
          <p:nvPr>
            <p:ph idx="1"/>
          </p:nvPr>
        </p:nvSpPr>
        <p:spPr>
          <a:xfrm>
            <a:off x="523875" y="1448780"/>
            <a:ext cx="8858250" cy="4572508"/>
          </a:xfrm>
        </p:spPr>
        <p:txBody>
          <a:bodyPr/>
          <a:lstStyle/>
          <a:p>
            <a:r>
              <a:rPr lang="en-US" b="1" dirty="0" smtClean="0"/>
              <a:t>Runs</a:t>
            </a:r>
          </a:p>
          <a:p>
            <a:endParaRPr lang="en-US" dirty="0"/>
          </a:p>
          <a:p>
            <a:endParaRPr lang="en-US" dirty="0" smtClean="0"/>
          </a:p>
          <a:p>
            <a:endParaRPr lang="en-US" dirty="0"/>
          </a:p>
          <a:p>
            <a:endParaRPr lang="en-US" dirty="0" smtClean="0"/>
          </a:p>
          <a:p>
            <a:endParaRPr lang="en-US" dirty="0"/>
          </a:p>
          <a:p>
            <a:pPr>
              <a:spcBef>
                <a:spcPct val="50000"/>
              </a:spcBef>
            </a:pPr>
            <a:r>
              <a:rPr lang="en-US" dirty="0"/>
              <a:t>Expected number of runs = (n + 2) / 2 (process under control)</a:t>
            </a:r>
          </a:p>
          <a:p>
            <a:pPr>
              <a:spcBef>
                <a:spcPct val="40000"/>
              </a:spcBef>
            </a:pPr>
            <a:r>
              <a:rPr lang="en-US" dirty="0"/>
              <a:t>Relevance for raw meal control:</a:t>
            </a:r>
          </a:p>
          <a:p>
            <a:pPr lvl="1"/>
            <a:r>
              <a:rPr lang="en-US" dirty="0"/>
              <a:t>Too long periods above or below a given target value </a:t>
            </a:r>
            <a:r>
              <a:rPr lang="en-US" dirty="0" smtClean="0"/>
              <a:t>(e.g</a:t>
            </a:r>
            <a:r>
              <a:rPr lang="en-US" dirty="0"/>
              <a:t>. lime saturation) can no longer be blended out in the homogenization silo. Sufficiently frequent cross-overs of target line is </a:t>
            </a:r>
            <a:r>
              <a:rPr lang="en-US" dirty="0" smtClean="0"/>
              <a:t>desirable.</a:t>
            </a:r>
            <a:endParaRPr lang="en-US" dirty="0"/>
          </a:p>
          <a:p>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D41C520C-7FD2-43C1-8BDE-4EB7F94082E5}"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8"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AA670DB-17E2-43DF-9885-9BC878774E6B}" type="slidenum">
              <a:rPr lang="en-US" sz="800"/>
              <a:pPr algn="r"/>
              <a:t>39</a:t>
            </a:fld>
            <a:endParaRPr lang="en-US" sz="800"/>
          </a:p>
        </p:txBody>
      </p:sp>
      <p:sp>
        <p:nvSpPr>
          <p:cNvPr id="70669"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Classification: Cycles and trends</a:t>
            </a:r>
          </a:p>
        </p:txBody>
      </p:sp>
      <p:graphicFrame>
        <p:nvGraphicFramePr>
          <p:cNvPr id="70662" name="Object 6"/>
          <p:cNvGraphicFramePr>
            <a:graphicFrameLocks noChangeAspect="1"/>
          </p:cNvGraphicFramePr>
          <p:nvPr>
            <p:extLst>
              <p:ext uri="{D42A27DB-BD31-4B8C-83A1-F6EECF244321}">
                <p14:modId xmlns:p14="http://schemas.microsoft.com/office/powerpoint/2010/main" val="3018670562"/>
              </p:ext>
            </p:extLst>
          </p:nvPr>
        </p:nvGraphicFramePr>
        <p:xfrm>
          <a:off x="1208584" y="2312130"/>
          <a:ext cx="3434655" cy="990900"/>
        </p:xfrm>
        <a:graphic>
          <a:graphicData uri="http://schemas.openxmlformats.org/presentationml/2006/ole">
            <mc:AlternateContent xmlns:mc="http://schemas.openxmlformats.org/markup-compatibility/2006">
              <mc:Choice xmlns:v="urn:schemas-microsoft-com:vml" Requires="v">
                <p:oleObj spid="_x0000_s70768" name="Equation" r:id="rId3" imgW="2514600" imgH="723900" progId="Equation.3">
                  <p:embed/>
                </p:oleObj>
              </mc:Choice>
              <mc:Fallback>
                <p:oleObj name="Equation" r:id="rId3" imgW="2514600" imgH="7239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584" y="2312130"/>
                        <a:ext cx="3434655" cy="990900"/>
                      </a:xfrm>
                      <a:prstGeom prst="rect">
                        <a:avLst/>
                      </a:prstGeom>
                      <a:noFill/>
                    </p:spPr>
                  </p:pic>
                </p:oleObj>
              </mc:Fallback>
            </mc:AlternateContent>
          </a:graphicData>
        </a:graphic>
      </p:graphicFrame>
      <p:grpSp>
        <p:nvGrpSpPr>
          <p:cNvPr id="70671" name="Group 5"/>
          <p:cNvGrpSpPr>
            <a:grpSpLocks/>
          </p:cNvGrpSpPr>
          <p:nvPr/>
        </p:nvGrpSpPr>
        <p:grpSpPr bwMode="auto">
          <a:xfrm>
            <a:off x="6586538" y="2312130"/>
            <a:ext cx="2362200" cy="1905000"/>
            <a:chOff x="1104" y="960"/>
            <a:chExt cx="4704" cy="1776"/>
          </a:xfrm>
        </p:grpSpPr>
        <p:sp>
          <p:nvSpPr>
            <p:cNvPr id="70672" name="Rectangle 6"/>
            <p:cNvSpPr>
              <a:spLocks noChangeArrowheads="1"/>
            </p:cNvSpPr>
            <p:nvPr/>
          </p:nvSpPr>
          <p:spPr bwMode="auto">
            <a:xfrm>
              <a:off x="1115" y="960"/>
              <a:ext cx="4693" cy="1776"/>
            </a:xfrm>
            <a:prstGeom prst="rect">
              <a:avLst/>
            </a:prstGeom>
            <a:solidFill>
              <a:srgbClr val="FFFF99"/>
            </a:solidFill>
            <a:ln w="9525">
              <a:solidFill>
                <a:schemeClr val="tx1"/>
              </a:solidFill>
              <a:miter lim="800000"/>
              <a:headEnd/>
              <a:tailEnd/>
            </a:ln>
          </p:spPr>
          <p:txBody>
            <a:bodyPr wrap="none" lIns="90000" tIns="46800" rIns="90000" bIns="46800" anchor="ctr"/>
            <a:lstStyle/>
            <a:p>
              <a:endParaRPr lang="de-CH"/>
            </a:p>
          </p:txBody>
        </p:sp>
        <p:sp>
          <p:nvSpPr>
            <p:cNvPr id="70673" name="Line 7"/>
            <p:cNvSpPr>
              <a:spLocks noChangeShapeType="1"/>
            </p:cNvSpPr>
            <p:nvPr/>
          </p:nvSpPr>
          <p:spPr bwMode="auto">
            <a:xfrm>
              <a:off x="1115" y="1848"/>
              <a:ext cx="4693" cy="0"/>
            </a:xfrm>
            <a:prstGeom prst="line">
              <a:avLst/>
            </a:prstGeom>
            <a:noFill/>
            <a:ln w="9525">
              <a:solidFill>
                <a:schemeClr val="tx1"/>
              </a:solidFill>
              <a:round/>
              <a:headEnd/>
              <a:tailEnd/>
            </a:ln>
          </p:spPr>
          <p:txBody>
            <a:bodyPr wrap="none" lIns="90000" tIns="46800" rIns="90000" bIns="46800" anchor="ctr"/>
            <a:lstStyle/>
            <a:p>
              <a:endParaRPr lang="de-DE"/>
            </a:p>
          </p:txBody>
        </p:sp>
        <p:sp>
          <p:nvSpPr>
            <p:cNvPr id="70674" name="Freeform 8"/>
            <p:cNvSpPr>
              <a:spLocks/>
            </p:cNvSpPr>
            <p:nvPr/>
          </p:nvSpPr>
          <p:spPr bwMode="auto">
            <a:xfrm>
              <a:off x="1104" y="1344"/>
              <a:ext cx="2928" cy="912"/>
            </a:xfrm>
            <a:custGeom>
              <a:avLst/>
              <a:gdLst>
                <a:gd name="T0" fmla="*/ 0 w 2928"/>
                <a:gd name="T1" fmla="*/ 768 h 912"/>
                <a:gd name="T2" fmla="*/ 144 w 2928"/>
                <a:gd name="T3" fmla="*/ 768 h 912"/>
                <a:gd name="T4" fmla="*/ 144 w 2928"/>
                <a:gd name="T5" fmla="*/ 624 h 912"/>
                <a:gd name="T6" fmla="*/ 336 w 2928"/>
                <a:gd name="T7" fmla="*/ 624 h 912"/>
                <a:gd name="T8" fmla="*/ 336 w 2928"/>
                <a:gd name="T9" fmla="*/ 336 h 912"/>
                <a:gd name="T10" fmla="*/ 528 w 2928"/>
                <a:gd name="T11" fmla="*/ 336 h 912"/>
                <a:gd name="T12" fmla="*/ 528 w 2928"/>
                <a:gd name="T13" fmla="*/ 576 h 912"/>
                <a:gd name="T14" fmla="*/ 672 w 2928"/>
                <a:gd name="T15" fmla="*/ 576 h 912"/>
                <a:gd name="T16" fmla="*/ 672 w 2928"/>
                <a:gd name="T17" fmla="*/ 720 h 912"/>
                <a:gd name="T18" fmla="*/ 816 w 2928"/>
                <a:gd name="T19" fmla="*/ 720 h 912"/>
                <a:gd name="T20" fmla="*/ 816 w 2928"/>
                <a:gd name="T21" fmla="*/ 432 h 912"/>
                <a:gd name="T22" fmla="*/ 960 w 2928"/>
                <a:gd name="T23" fmla="*/ 430 h 912"/>
                <a:gd name="T24" fmla="*/ 960 w 2928"/>
                <a:gd name="T25" fmla="*/ 192 h 912"/>
                <a:gd name="T26" fmla="*/ 1104 w 2928"/>
                <a:gd name="T27" fmla="*/ 192 h 912"/>
                <a:gd name="T28" fmla="*/ 1104 w 2928"/>
                <a:gd name="T29" fmla="*/ 0 h 912"/>
                <a:gd name="T30" fmla="*/ 1296 w 2928"/>
                <a:gd name="T31" fmla="*/ 0 h 912"/>
                <a:gd name="T32" fmla="*/ 1296 w 2928"/>
                <a:gd name="T33" fmla="*/ 336 h 912"/>
                <a:gd name="T34" fmla="*/ 1440 w 2928"/>
                <a:gd name="T35" fmla="*/ 336 h 912"/>
                <a:gd name="T36" fmla="*/ 1440 w 2928"/>
                <a:gd name="T37" fmla="*/ 528 h 912"/>
                <a:gd name="T38" fmla="*/ 1584 w 2928"/>
                <a:gd name="T39" fmla="*/ 528 h 912"/>
                <a:gd name="T40" fmla="*/ 1584 w 2928"/>
                <a:gd name="T41" fmla="*/ 720 h 912"/>
                <a:gd name="T42" fmla="*/ 1728 w 2928"/>
                <a:gd name="T43" fmla="*/ 720 h 912"/>
                <a:gd name="T44" fmla="*/ 1728 w 2928"/>
                <a:gd name="T45" fmla="*/ 912 h 912"/>
                <a:gd name="T46" fmla="*/ 1920 w 2928"/>
                <a:gd name="T47" fmla="*/ 912 h 912"/>
                <a:gd name="T48" fmla="*/ 1920 w 2928"/>
                <a:gd name="T49" fmla="*/ 624 h 912"/>
                <a:gd name="T50" fmla="*/ 2112 w 2928"/>
                <a:gd name="T51" fmla="*/ 624 h 912"/>
                <a:gd name="T52" fmla="*/ 2112 w 2928"/>
                <a:gd name="T53" fmla="*/ 384 h 912"/>
                <a:gd name="T54" fmla="*/ 2304 w 2928"/>
                <a:gd name="T55" fmla="*/ 384 h 912"/>
                <a:gd name="T56" fmla="*/ 2304 w 2928"/>
                <a:gd name="T57" fmla="*/ 144 h 912"/>
                <a:gd name="T58" fmla="*/ 2544 w 2928"/>
                <a:gd name="T59" fmla="*/ 144 h 912"/>
                <a:gd name="T60" fmla="*/ 2544 w 2928"/>
                <a:gd name="T61" fmla="*/ 384 h 912"/>
                <a:gd name="T62" fmla="*/ 2736 w 2928"/>
                <a:gd name="T63" fmla="*/ 384 h 912"/>
                <a:gd name="T64" fmla="*/ 2736 w 2928"/>
                <a:gd name="T65" fmla="*/ 576 h 912"/>
                <a:gd name="T66" fmla="*/ 2928 w 2928"/>
                <a:gd name="T67" fmla="*/ 576 h 9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28"/>
                <a:gd name="T103" fmla="*/ 0 h 912"/>
                <a:gd name="T104" fmla="*/ 2928 w 2928"/>
                <a:gd name="T105" fmla="*/ 912 h 9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28" h="912">
                  <a:moveTo>
                    <a:pt x="0" y="768"/>
                  </a:moveTo>
                  <a:lnTo>
                    <a:pt x="144" y="768"/>
                  </a:lnTo>
                  <a:lnTo>
                    <a:pt x="144" y="624"/>
                  </a:lnTo>
                  <a:lnTo>
                    <a:pt x="336" y="624"/>
                  </a:lnTo>
                  <a:lnTo>
                    <a:pt x="336" y="336"/>
                  </a:lnTo>
                  <a:lnTo>
                    <a:pt x="528" y="336"/>
                  </a:lnTo>
                  <a:lnTo>
                    <a:pt x="528" y="576"/>
                  </a:lnTo>
                  <a:lnTo>
                    <a:pt x="672" y="576"/>
                  </a:lnTo>
                  <a:lnTo>
                    <a:pt x="672" y="720"/>
                  </a:lnTo>
                  <a:lnTo>
                    <a:pt x="816" y="720"/>
                  </a:lnTo>
                  <a:lnTo>
                    <a:pt x="816" y="432"/>
                  </a:lnTo>
                  <a:lnTo>
                    <a:pt x="960" y="430"/>
                  </a:lnTo>
                  <a:lnTo>
                    <a:pt x="960" y="192"/>
                  </a:lnTo>
                  <a:lnTo>
                    <a:pt x="1104" y="192"/>
                  </a:lnTo>
                  <a:lnTo>
                    <a:pt x="1104" y="0"/>
                  </a:lnTo>
                  <a:lnTo>
                    <a:pt x="1296" y="0"/>
                  </a:lnTo>
                  <a:lnTo>
                    <a:pt x="1296" y="336"/>
                  </a:lnTo>
                  <a:lnTo>
                    <a:pt x="1440" y="336"/>
                  </a:lnTo>
                  <a:lnTo>
                    <a:pt x="1440" y="528"/>
                  </a:lnTo>
                  <a:lnTo>
                    <a:pt x="1584" y="528"/>
                  </a:lnTo>
                  <a:lnTo>
                    <a:pt x="1584" y="720"/>
                  </a:lnTo>
                  <a:lnTo>
                    <a:pt x="1728" y="720"/>
                  </a:lnTo>
                  <a:lnTo>
                    <a:pt x="1728" y="912"/>
                  </a:lnTo>
                  <a:lnTo>
                    <a:pt x="1920" y="912"/>
                  </a:lnTo>
                  <a:lnTo>
                    <a:pt x="1920" y="624"/>
                  </a:lnTo>
                  <a:lnTo>
                    <a:pt x="2112" y="624"/>
                  </a:lnTo>
                  <a:lnTo>
                    <a:pt x="2112" y="384"/>
                  </a:lnTo>
                  <a:lnTo>
                    <a:pt x="2304" y="384"/>
                  </a:lnTo>
                  <a:lnTo>
                    <a:pt x="2304" y="144"/>
                  </a:lnTo>
                  <a:lnTo>
                    <a:pt x="2544" y="144"/>
                  </a:lnTo>
                  <a:lnTo>
                    <a:pt x="2544" y="384"/>
                  </a:lnTo>
                  <a:lnTo>
                    <a:pt x="2736" y="384"/>
                  </a:lnTo>
                  <a:lnTo>
                    <a:pt x="2736" y="576"/>
                  </a:lnTo>
                  <a:lnTo>
                    <a:pt x="2928" y="576"/>
                  </a:lnTo>
                </a:path>
              </a:pathLst>
            </a:custGeom>
            <a:solidFill>
              <a:srgbClr val="FFFF99"/>
            </a:solidFill>
            <a:ln w="38100" cap="flat" cmpd="sng">
              <a:solidFill>
                <a:schemeClr val="accent2"/>
              </a:solidFill>
              <a:prstDash val="solid"/>
              <a:round/>
              <a:headEnd/>
              <a:tailEnd/>
            </a:ln>
          </p:spPr>
          <p:txBody>
            <a:bodyPr wrap="none" lIns="90000" tIns="46800" rIns="90000" bIns="46800" anchor="ctr"/>
            <a:lstStyle/>
            <a:p>
              <a:endParaRPr lang="de-DE"/>
            </a:p>
          </p:txBody>
        </p:sp>
      </p:grpSp>
      <p:graphicFrame>
        <p:nvGraphicFramePr>
          <p:cNvPr id="70667" name="Object 11"/>
          <p:cNvGraphicFramePr>
            <a:graphicFrameLocks noChangeAspect="1"/>
          </p:cNvGraphicFramePr>
          <p:nvPr>
            <p:extLst>
              <p:ext uri="{D42A27DB-BD31-4B8C-83A1-F6EECF244321}">
                <p14:modId xmlns:p14="http://schemas.microsoft.com/office/powerpoint/2010/main" val="3047409550"/>
              </p:ext>
            </p:extLst>
          </p:nvPr>
        </p:nvGraphicFramePr>
        <p:xfrm>
          <a:off x="1136576" y="4077072"/>
          <a:ext cx="4442767" cy="1182681"/>
        </p:xfrm>
        <a:graphic>
          <a:graphicData uri="http://schemas.openxmlformats.org/presentationml/2006/ole">
            <mc:AlternateContent xmlns:mc="http://schemas.openxmlformats.org/markup-compatibility/2006">
              <mc:Choice xmlns:v="urn:schemas-microsoft-com:vml" Requires="v">
                <p:oleObj spid="_x0000_s70769" name="Equation" r:id="rId5" imgW="1955800" imgH="520700" progId="Equation.3">
                  <p:embed/>
                </p:oleObj>
              </mc:Choice>
              <mc:Fallback>
                <p:oleObj name="Equation" r:id="rId5" imgW="1955800" imgH="5207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6576" y="4077072"/>
                        <a:ext cx="4442767" cy="1182681"/>
                      </a:xfrm>
                      <a:prstGeom prst="rect">
                        <a:avLst/>
                      </a:prstGeom>
                      <a:noFill/>
                      <a:ln>
                        <a:noFill/>
                      </a:ln>
                    </p:spPr>
                  </p:pic>
                </p:oleObj>
              </mc:Fallback>
            </mc:AlternateContent>
          </a:graphicData>
        </a:graphic>
      </p:graphicFrame>
      <p:sp>
        <p:nvSpPr>
          <p:cNvPr id="9" name="Content Placeholder 8"/>
          <p:cNvSpPr>
            <a:spLocks noGrp="1"/>
          </p:cNvSpPr>
          <p:nvPr>
            <p:ph idx="1"/>
          </p:nvPr>
        </p:nvSpPr>
        <p:spPr/>
        <p:txBody>
          <a:bodyPr/>
          <a:lstStyle/>
          <a:p>
            <a:r>
              <a:rPr lang="en-US" b="1" dirty="0"/>
              <a:t>Mean square successive difference</a:t>
            </a:r>
          </a:p>
          <a:p>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D41C520C-7FD2-43C1-8BDE-4EB7F94082E5}"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smtClean="0"/>
              <a:t>Introduction</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4</a:t>
            </a:fld>
            <a:endParaRPr lang="en-US" dirty="0"/>
          </a:p>
        </p:txBody>
      </p:sp>
    </p:spTree>
    <p:extLst>
      <p:ext uri="{BB962C8B-B14F-4D97-AF65-F5344CB8AC3E}">
        <p14:creationId xmlns:p14="http://schemas.microsoft.com/office/powerpoint/2010/main" val="2648968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E3CA486-35FF-4A9E-8380-0697CD7E8672}" type="slidenum">
              <a:rPr lang="en-US" sz="800"/>
              <a:pPr algn="r"/>
              <a:t>40</a:t>
            </a:fld>
            <a:endParaRPr lang="en-US" sz="800"/>
          </a:p>
        </p:txBody>
      </p:sp>
      <p:sp>
        <p:nvSpPr>
          <p:cNvPr id="71682"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Classification: Cycles and trends</a:t>
            </a:r>
          </a:p>
        </p:txBody>
      </p:sp>
      <p:graphicFrame>
        <p:nvGraphicFramePr>
          <p:cNvPr id="6" name="Group 38"/>
          <p:cNvGraphicFramePr>
            <a:graphicFrameLocks noGrp="1"/>
          </p:cNvGraphicFramePr>
          <p:nvPr/>
        </p:nvGraphicFramePr>
        <p:xfrm>
          <a:off x="631825" y="1933575"/>
          <a:ext cx="8353425" cy="3471863"/>
        </p:xfrm>
        <a:graphic>
          <a:graphicData uri="http://schemas.openxmlformats.org/drawingml/2006/table">
            <a:tbl>
              <a:tblPr/>
              <a:tblGrid>
                <a:gridCol w="1801813"/>
                <a:gridCol w="2457450"/>
                <a:gridCol w="4094162"/>
              </a:tblGrid>
              <a:tr h="72707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endParaRPr kumimoji="0" lang="de-CH" sz="2000" b="0" i="0" u="none" strike="noStrike" cap="none" normalizeH="0" baseline="0" smtClean="0">
                        <a:ln>
                          <a:noFill/>
                        </a:ln>
                        <a:solidFill>
                          <a:schemeClr val="tx1"/>
                        </a:solidFill>
                        <a:effectLst/>
                        <a:latin typeface="Arial" charset="0"/>
                      </a:endParaRPr>
                    </a:p>
                  </a:txBody>
                  <a:tcPr marL="90000" marR="90000" marT="46789" marB="46789"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MSSD-Stdev</a:t>
                      </a:r>
                    </a:p>
                  </a:txBody>
                  <a:tcPr marL="90000" marR="90000" marT="46789" marB="467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Actual runs</a:t>
                      </a:r>
                    </a:p>
                  </a:txBody>
                  <a:tcPr marL="90000" marR="90000" marT="46789" marB="467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r>
              <a:tr h="104457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Normal behavior</a:t>
                      </a:r>
                    </a:p>
                  </a:txBody>
                  <a:tcPr marL="90000" marR="90000" marT="46789" marB="467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sym typeface="Symbol" pitchFamily="18" charset="2"/>
                        </a:rPr>
                        <a:t> Stdev</a:t>
                      </a:r>
                    </a:p>
                  </a:txBody>
                  <a:tcPr marL="90000" marR="90000" marT="46789" marB="467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sym typeface="Symbol" pitchFamily="18" charset="2"/>
                        </a:rPr>
                        <a:t> expected runs</a:t>
                      </a:r>
                    </a:p>
                  </a:txBody>
                  <a:tcPr marL="90000" marR="90000" marT="46789" marB="467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849313">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Trends</a:t>
                      </a:r>
                    </a:p>
                  </a:txBody>
                  <a:tcPr marL="90000" marR="90000" marT="46789" marB="467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sym typeface="Symbol" pitchFamily="18" charset="2"/>
                        </a:rPr>
                        <a:t>&lt; Stdev</a:t>
                      </a:r>
                    </a:p>
                  </a:txBody>
                  <a:tcPr marL="90000" marR="90000" marT="46789" marB="467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&lt;&lt; expected runs</a:t>
                      </a:r>
                    </a:p>
                  </a:txBody>
                  <a:tcPr marL="90000" marR="90000" marT="46789" marB="467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r h="8509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Cycles</a:t>
                      </a:r>
                    </a:p>
                  </a:txBody>
                  <a:tcPr marL="90000" marR="90000" marT="46789" marB="46789"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sym typeface="Symbol" pitchFamily="18" charset="2"/>
                        </a:rPr>
                        <a:t>&gt; Stdev</a:t>
                      </a:r>
                    </a:p>
                  </a:txBody>
                  <a:tcPr marL="90000" marR="90000" marT="46789" marB="4678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2000" b="0" i="0" u="none" strike="noStrike" cap="none" normalizeH="0" baseline="0" smtClean="0">
                          <a:ln>
                            <a:noFill/>
                          </a:ln>
                          <a:solidFill>
                            <a:schemeClr val="tx1"/>
                          </a:solidFill>
                          <a:effectLst/>
                          <a:latin typeface="Arial" charset="0"/>
                        </a:rPr>
                        <a:t>&gt;&gt; expected runs</a:t>
                      </a:r>
                    </a:p>
                  </a:txBody>
                  <a:tcPr marL="90000" marR="90000" marT="46789" marB="4678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r>
            </a:tbl>
          </a:graphicData>
        </a:graphic>
      </p:graphicFrame>
      <p:sp>
        <p:nvSpPr>
          <p:cNvPr id="12" name="Content Placeholder 11"/>
          <p:cNvSpPr>
            <a:spLocks noGrp="1"/>
          </p:cNvSpPr>
          <p:nvPr>
            <p:ph idx="1"/>
          </p:nvPr>
        </p:nvSpPr>
        <p:spPr/>
        <p:txBody>
          <a:bodyPr/>
          <a:lstStyle/>
          <a:p>
            <a:r>
              <a:rPr lang="en-US" b="1" dirty="0"/>
              <a:t>Indicators</a:t>
            </a:r>
          </a:p>
          <a:p>
            <a:endParaRPr lang="en-US" dirty="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D41C520C-7FD2-43C1-8BDE-4EB7F94082E5}"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602E6F9-6E2C-43CF-AEAD-0CAFD6D58E04}" type="slidenum">
              <a:rPr lang="en-US" sz="800"/>
              <a:pPr algn="r"/>
              <a:t>41</a:t>
            </a:fld>
            <a:endParaRPr lang="en-US" sz="800"/>
          </a:p>
        </p:txBody>
      </p:sp>
      <p:sp>
        <p:nvSpPr>
          <p:cNvPr id="72706" name="Content Placeholder 2"/>
          <p:cNvSpPr>
            <a:spLocks/>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spcBef>
                <a:spcPts val="1200"/>
              </a:spcBef>
              <a:spcAft>
                <a:spcPct val="10000"/>
              </a:spcAft>
              <a:buClr>
                <a:schemeClr val="accent1"/>
              </a:buClr>
              <a:buFont typeface="Arial" charset="0"/>
              <a:buChar char="•"/>
            </a:pPr>
            <a:r>
              <a:rPr lang="en-US" sz="2200"/>
              <a:t>Situation</a:t>
            </a:r>
          </a:p>
          <a:p>
            <a:pPr marL="534988" lvl="1" indent="-265113">
              <a:spcBef>
                <a:spcPct val="20000"/>
              </a:spcBef>
              <a:spcAft>
                <a:spcPct val="10000"/>
              </a:spcAft>
              <a:buClr>
                <a:schemeClr val="accent1"/>
              </a:buClr>
              <a:buFont typeface="Arial" charset="0"/>
              <a:buChar char="•"/>
            </a:pPr>
            <a:r>
              <a:rPr lang="en-US" sz="2000"/>
              <a:t>New production line</a:t>
            </a:r>
          </a:p>
          <a:p>
            <a:pPr marL="534988" lvl="1" indent="-265113">
              <a:spcBef>
                <a:spcPct val="20000"/>
              </a:spcBef>
              <a:spcAft>
                <a:spcPct val="10000"/>
              </a:spcAft>
              <a:buClr>
                <a:schemeClr val="accent1"/>
              </a:buClr>
              <a:buFont typeface="Arial" charset="0"/>
              <a:buChar char="•"/>
            </a:pPr>
            <a:r>
              <a:rPr lang="en-US" sz="2000"/>
              <a:t>On-line raw meal control with local system (Polysius AOT), permitting XRF-analysis and feeder adjustments in intervals as short as 10 minutes</a:t>
            </a:r>
          </a:p>
          <a:p>
            <a:pPr marL="534988" lvl="1" indent="-265113">
              <a:spcBef>
                <a:spcPct val="20000"/>
              </a:spcBef>
              <a:spcAft>
                <a:spcPct val="10000"/>
              </a:spcAft>
              <a:buClr>
                <a:schemeClr val="accent1"/>
              </a:buClr>
              <a:buFont typeface="Arial" charset="0"/>
              <a:buChar char="•"/>
            </a:pPr>
            <a:r>
              <a:rPr lang="en-US" sz="2000"/>
              <a:t>Components: Limestone, clay, fly ash, mill scale  </a:t>
            </a:r>
          </a:p>
          <a:p>
            <a:pPr marL="534988" lvl="1" indent="-265113">
              <a:spcBef>
                <a:spcPct val="20000"/>
              </a:spcBef>
              <a:spcAft>
                <a:spcPct val="10000"/>
              </a:spcAft>
              <a:buClr>
                <a:schemeClr val="accent1"/>
              </a:buClr>
              <a:buFont typeface="Arial" charset="0"/>
              <a:buChar char="•"/>
            </a:pPr>
            <a:r>
              <a:rPr lang="en-US" sz="2000"/>
              <a:t>Guarantee tests for achieving blending performance </a:t>
            </a:r>
            <a:br>
              <a:rPr lang="en-US" sz="2000"/>
            </a:br>
            <a:r>
              <a:rPr lang="en-US" sz="2000"/>
              <a:t>Procedure: every hour, the average LS over the past 2 hours is determined. 95 % of these values have to be within target LS ± 2 % (same for SR and AR)</a:t>
            </a:r>
          </a:p>
          <a:p>
            <a:pPr marL="269875" indent="-269875">
              <a:spcBef>
                <a:spcPts val="1200"/>
              </a:spcBef>
              <a:buClr>
                <a:schemeClr val="accent1"/>
              </a:buClr>
              <a:buFont typeface="Arial" charset="0"/>
              <a:buChar char="•"/>
            </a:pPr>
            <a:endParaRPr lang="en-US" sz="2000"/>
          </a:p>
        </p:txBody>
      </p:sp>
      <p:sp>
        <p:nvSpPr>
          <p:cNvPr id="72707"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Process Behavior: Plant Example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8B9D975-BEF9-449A-A7EB-11F3C55AC0A9}" type="slidenum">
              <a:rPr lang="en-US" sz="800"/>
              <a:pPr algn="r"/>
              <a:t>42</a:t>
            </a:fld>
            <a:endParaRPr lang="en-US" sz="800"/>
          </a:p>
        </p:txBody>
      </p:sp>
      <p:sp>
        <p:nvSpPr>
          <p:cNvPr id="73730"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Process Behavior: Plant Example</a:t>
            </a:r>
          </a:p>
        </p:txBody>
      </p:sp>
      <p:pic>
        <p:nvPicPr>
          <p:cNvPr id="73731" name="Picture 7"/>
          <p:cNvPicPr>
            <a:picLocks noChangeAspect="1" noChangeArrowheads="1"/>
          </p:cNvPicPr>
          <p:nvPr/>
        </p:nvPicPr>
        <p:blipFill>
          <a:blip r:embed="rId2"/>
          <a:srcRect/>
          <a:stretch>
            <a:fillRect/>
          </a:stretch>
        </p:blipFill>
        <p:spPr bwMode="auto">
          <a:xfrm>
            <a:off x="415925" y="1052513"/>
            <a:ext cx="8748713" cy="5351462"/>
          </a:xfrm>
          <a:prstGeom prst="rect">
            <a:avLst/>
          </a:prstGeom>
          <a:noFill/>
          <a:ln w="9525">
            <a:noFill/>
            <a:miter lim="800000"/>
            <a:headEnd/>
            <a:tailEnd/>
          </a:ln>
        </p:spPr>
      </p:pic>
      <p:sp>
        <p:nvSpPr>
          <p:cNvPr id="7" name="Text Box 10"/>
          <p:cNvSpPr txBox="1">
            <a:spLocks noChangeArrowheads="1"/>
          </p:cNvSpPr>
          <p:nvPr/>
        </p:nvSpPr>
        <p:spPr bwMode="auto">
          <a:xfrm>
            <a:off x="5962650" y="1620838"/>
            <a:ext cx="3721100" cy="1222375"/>
          </a:xfrm>
          <a:prstGeom prst="rect">
            <a:avLst/>
          </a:prstGeom>
          <a:solidFill>
            <a:schemeClr val="bg1"/>
          </a:solidFill>
          <a:ln w="31750">
            <a:solidFill>
              <a:schemeClr val="accent2">
                <a:lumMod val="75000"/>
              </a:schemeClr>
            </a:solidFill>
          </a:ln>
          <a:effectLst/>
        </p:spPr>
        <p:txBody>
          <a:bodyPr wrap="none">
            <a:spAutoFit/>
          </a:bodyPr>
          <a:lstStyle/>
          <a:p>
            <a:pPr>
              <a:defRPr/>
            </a:pPr>
            <a:r>
              <a:rPr lang="en-US"/>
              <a:t>Std = 		7.2</a:t>
            </a:r>
          </a:p>
          <a:p>
            <a:pPr>
              <a:defRPr/>
            </a:pPr>
            <a:r>
              <a:rPr lang="en-US"/>
              <a:t>MSSD-std =	2.3    (2.3 &lt;&lt; 7.2</a:t>
            </a:r>
          </a:p>
          <a:p>
            <a:pPr>
              <a:defRPr/>
            </a:pPr>
            <a:r>
              <a:rPr lang="en-US"/>
              <a:t>Runs = 		7       (7 &lt;&lt; 27)</a:t>
            </a:r>
          </a:p>
          <a:p>
            <a:pPr>
              <a:defRPr/>
            </a:pPr>
            <a:r>
              <a:rPr lang="en-US" b="1">
                <a:solidFill>
                  <a:schemeClr val="accent2"/>
                </a:solidFill>
              </a:rPr>
              <a:t>Process subject to trends</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84C063D-1438-41C7-87DF-78E3127BCD22}" type="slidenum">
              <a:rPr lang="en-US" sz="800"/>
              <a:pPr algn="r"/>
              <a:t>43</a:t>
            </a:fld>
            <a:endParaRPr lang="en-US" sz="800"/>
          </a:p>
        </p:txBody>
      </p:sp>
      <p:sp>
        <p:nvSpPr>
          <p:cNvPr id="74754"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Process Behavior: Plant Example</a:t>
            </a:r>
          </a:p>
        </p:txBody>
      </p:sp>
      <p:pic>
        <p:nvPicPr>
          <p:cNvPr id="74755" name="Picture 11"/>
          <p:cNvPicPr>
            <a:picLocks noChangeAspect="1" noChangeArrowheads="1"/>
          </p:cNvPicPr>
          <p:nvPr/>
        </p:nvPicPr>
        <p:blipFill>
          <a:blip r:embed="rId2"/>
          <a:srcRect/>
          <a:stretch>
            <a:fillRect/>
          </a:stretch>
        </p:blipFill>
        <p:spPr bwMode="auto">
          <a:xfrm>
            <a:off x="1847850" y="1204913"/>
            <a:ext cx="7748588" cy="5249862"/>
          </a:xfrm>
          <a:prstGeom prst="rect">
            <a:avLst/>
          </a:prstGeom>
          <a:noFill/>
          <a:ln w="9525">
            <a:noFill/>
            <a:miter lim="800000"/>
            <a:headEnd/>
            <a:tailEnd/>
          </a:ln>
        </p:spPr>
      </p:pic>
      <p:sp>
        <p:nvSpPr>
          <p:cNvPr id="74756" name="Text Box 7"/>
          <p:cNvSpPr txBox="1">
            <a:spLocks noChangeArrowheads="1"/>
          </p:cNvSpPr>
          <p:nvPr/>
        </p:nvSpPr>
        <p:spPr bwMode="auto">
          <a:xfrm>
            <a:off x="66675" y="3316288"/>
            <a:ext cx="1905000" cy="336550"/>
          </a:xfrm>
          <a:prstGeom prst="rect">
            <a:avLst/>
          </a:prstGeom>
          <a:noFill/>
          <a:ln w="9525">
            <a:noFill/>
            <a:miter lim="800000"/>
            <a:headEnd/>
            <a:tailEnd/>
          </a:ln>
        </p:spPr>
        <p:txBody>
          <a:bodyPr>
            <a:spAutoFit/>
          </a:bodyPr>
          <a:lstStyle/>
          <a:p>
            <a:pPr>
              <a:spcBef>
                <a:spcPct val="50000"/>
              </a:spcBef>
            </a:pPr>
            <a:r>
              <a:rPr lang="en-US" sz="1600" b="1"/>
              <a:t>set-point (%) clay</a:t>
            </a:r>
          </a:p>
        </p:txBody>
      </p:sp>
      <p:sp>
        <p:nvSpPr>
          <p:cNvPr id="74757" name="Text Box 10"/>
          <p:cNvSpPr txBox="1">
            <a:spLocks noChangeArrowheads="1"/>
          </p:cNvSpPr>
          <p:nvPr/>
        </p:nvSpPr>
        <p:spPr bwMode="auto">
          <a:xfrm>
            <a:off x="150813" y="5751513"/>
            <a:ext cx="1849437" cy="336550"/>
          </a:xfrm>
          <a:prstGeom prst="rect">
            <a:avLst/>
          </a:prstGeom>
          <a:noFill/>
          <a:ln w="9525">
            <a:noFill/>
            <a:miter lim="800000"/>
            <a:headEnd/>
            <a:tailEnd/>
          </a:ln>
        </p:spPr>
        <p:txBody>
          <a:bodyPr wrap="none">
            <a:spAutoFit/>
          </a:bodyPr>
          <a:lstStyle/>
          <a:p>
            <a:pPr>
              <a:spcBef>
                <a:spcPct val="50000"/>
              </a:spcBef>
            </a:pPr>
            <a:r>
              <a:rPr lang="en-US" sz="1600" b="1"/>
              <a:t>actual (%) limest.</a:t>
            </a:r>
          </a:p>
        </p:txBody>
      </p:sp>
      <p:sp>
        <p:nvSpPr>
          <p:cNvPr id="74758" name="Text Box 8"/>
          <p:cNvSpPr txBox="1">
            <a:spLocks noChangeArrowheads="1"/>
          </p:cNvSpPr>
          <p:nvPr/>
        </p:nvSpPr>
        <p:spPr bwMode="auto">
          <a:xfrm>
            <a:off x="66675" y="3829050"/>
            <a:ext cx="1598613" cy="336550"/>
          </a:xfrm>
          <a:prstGeom prst="rect">
            <a:avLst/>
          </a:prstGeom>
          <a:noFill/>
          <a:ln w="9525">
            <a:noFill/>
            <a:miter lim="800000"/>
            <a:headEnd/>
            <a:tailEnd/>
          </a:ln>
        </p:spPr>
        <p:txBody>
          <a:bodyPr wrap="none">
            <a:spAutoFit/>
          </a:bodyPr>
          <a:lstStyle/>
          <a:p>
            <a:pPr>
              <a:spcBef>
                <a:spcPct val="50000"/>
              </a:spcBef>
            </a:pPr>
            <a:r>
              <a:rPr lang="en-US" sz="1600" b="1"/>
              <a:t>actual (%) clay</a:t>
            </a:r>
          </a:p>
        </p:txBody>
      </p:sp>
      <p:sp>
        <p:nvSpPr>
          <p:cNvPr id="74759" name="Line 13"/>
          <p:cNvSpPr>
            <a:spLocks noChangeShapeType="1"/>
          </p:cNvSpPr>
          <p:nvPr/>
        </p:nvSpPr>
        <p:spPr bwMode="auto">
          <a:xfrm>
            <a:off x="2000250" y="5319713"/>
            <a:ext cx="685800" cy="228600"/>
          </a:xfrm>
          <a:prstGeom prst="line">
            <a:avLst/>
          </a:prstGeom>
          <a:noFill/>
          <a:ln w="38100">
            <a:solidFill>
              <a:srgbClr val="000080"/>
            </a:solidFill>
            <a:round/>
            <a:headEnd/>
            <a:tailEnd type="triangle" w="med" len="med"/>
          </a:ln>
        </p:spPr>
        <p:txBody>
          <a:bodyPr/>
          <a:lstStyle/>
          <a:p>
            <a:endParaRPr lang="de-DE"/>
          </a:p>
        </p:txBody>
      </p:sp>
      <p:sp>
        <p:nvSpPr>
          <p:cNvPr id="74760" name="Line 14"/>
          <p:cNvSpPr>
            <a:spLocks noChangeShapeType="1"/>
          </p:cNvSpPr>
          <p:nvPr/>
        </p:nvSpPr>
        <p:spPr bwMode="auto">
          <a:xfrm flipV="1">
            <a:off x="1924050" y="5776913"/>
            <a:ext cx="685800" cy="152400"/>
          </a:xfrm>
          <a:prstGeom prst="line">
            <a:avLst/>
          </a:prstGeom>
          <a:noFill/>
          <a:ln w="38100">
            <a:solidFill>
              <a:srgbClr val="000080"/>
            </a:solidFill>
            <a:round/>
            <a:headEnd/>
            <a:tailEnd type="triangle" w="med" len="med"/>
          </a:ln>
        </p:spPr>
        <p:txBody>
          <a:bodyPr/>
          <a:lstStyle/>
          <a:p>
            <a:endParaRPr lang="de-DE"/>
          </a:p>
        </p:txBody>
      </p:sp>
      <p:sp>
        <p:nvSpPr>
          <p:cNvPr id="74761" name="Line 15"/>
          <p:cNvSpPr>
            <a:spLocks noChangeShapeType="1"/>
          </p:cNvSpPr>
          <p:nvPr/>
        </p:nvSpPr>
        <p:spPr bwMode="auto">
          <a:xfrm rot="9425009" flipH="1" flipV="1">
            <a:off x="1924050" y="3462338"/>
            <a:ext cx="609600" cy="381000"/>
          </a:xfrm>
          <a:prstGeom prst="line">
            <a:avLst/>
          </a:prstGeom>
          <a:noFill/>
          <a:ln w="38100">
            <a:solidFill>
              <a:srgbClr val="000080"/>
            </a:solidFill>
            <a:round/>
            <a:headEnd/>
            <a:tailEnd type="triangle" w="med" len="med"/>
          </a:ln>
        </p:spPr>
        <p:txBody>
          <a:bodyPr/>
          <a:lstStyle/>
          <a:p>
            <a:endParaRPr lang="de-DE"/>
          </a:p>
        </p:txBody>
      </p:sp>
      <p:sp>
        <p:nvSpPr>
          <p:cNvPr id="74762" name="Line 16"/>
          <p:cNvSpPr>
            <a:spLocks noChangeShapeType="1"/>
          </p:cNvSpPr>
          <p:nvPr/>
        </p:nvSpPr>
        <p:spPr bwMode="auto">
          <a:xfrm rot="9050746" flipH="1" flipV="1">
            <a:off x="1927225" y="3813175"/>
            <a:ext cx="609600" cy="341313"/>
          </a:xfrm>
          <a:prstGeom prst="line">
            <a:avLst/>
          </a:prstGeom>
          <a:noFill/>
          <a:ln w="38100">
            <a:solidFill>
              <a:srgbClr val="000080"/>
            </a:solidFill>
            <a:round/>
            <a:headEnd/>
            <a:tailEnd type="triangle" w="med" len="med"/>
          </a:ln>
        </p:spPr>
        <p:txBody>
          <a:bodyPr/>
          <a:lstStyle/>
          <a:p>
            <a:endParaRPr lang="de-DE"/>
          </a:p>
        </p:txBody>
      </p:sp>
      <p:sp>
        <p:nvSpPr>
          <p:cNvPr id="74763" name="Text Box 9"/>
          <p:cNvSpPr txBox="1">
            <a:spLocks noChangeArrowheads="1"/>
          </p:cNvSpPr>
          <p:nvPr/>
        </p:nvSpPr>
        <p:spPr bwMode="auto">
          <a:xfrm>
            <a:off x="0" y="5046663"/>
            <a:ext cx="2395538" cy="336550"/>
          </a:xfrm>
          <a:prstGeom prst="rect">
            <a:avLst/>
          </a:prstGeom>
          <a:noFill/>
          <a:ln w="9525">
            <a:noFill/>
            <a:miter lim="800000"/>
            <a:headEnd/>
            <a:tailEnd/>
          </a:ln>
        </p:spPr>
        <p:txBody>
          <a:bodyPr>
            <a:spAutoFit/>
          </a:bodyPr>
          <a:lstStyle/>
          <a:p>
            <a:pPr>
              <a:spcBef>
                <a:spcPct val="50000"/>
              </a:spcBef>
            </a:pPr>
            <a:r>
              <a:rPr lang="en-US" sz="1600" b="1"/>
              <a:t>set-point (%) limest.</a:t>
            </a:r>
          </a:p>
        </p:txBody>
      </p:sp>
      <p:sp>
        <p:nvSpPr>
          <p:cNvPr id="74764" name="Rectangle 21"/>
          <p:cNvSpPr>
            <a:spLocks noChangeArrowheads="1"/>
          </p:cNvSpPr>
          <p:nvPr/>
        </p:nvSpPr>
        <p:spPr bwMode="auto">
          <a:xfrm>
            <a:off x="8913813" y="1509713"/>
            <a:ext cx="838200" cy="381000"/>
          </a:xfrm>
          <a:prstGeom prst="rect">
            <a:avLst/>
          </a:prstGeom>
          <a:solidFill>
            <a:srgbClr val="FFFFFF"/>
          </a:solidFill>
          <a:ln w="9525">
            <a:noFill/>
            <a:miter lim="800000"/>
            <a:headEnd/>
            <a:tailEnd/>
          </a:ln>
        </p:spPr>
        <p:txBody>
          <a:bodyPr wrap="none" anchor="ctr"/>
          <a:lstStyle/>
          <a:p>
            <a:pPr>
              <a:spcBef>
                <a:spcPct val="50000"/>
              </a:spcBef>
            </a:pPr>
            <a:r>
              <a:rPr lang="en-US" b="1"/>
              <a:t>% clay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7D82311-F41F-48DF-A9A8-B08B893656CE}" type="slidenum">
              <a:rPr lang="en-US" sz="800"/>
              <a:pPr algn="r"/>
              <a:t>44</a:t>
            </a:fld>
            <a:endParaRPr lang="en-US" sz="800"/>
          </a:p>
        </p:txBody>
      </p:sp>
      <p:sp>
        <p:nvSpPr>
          <p:cNvPr id="75778" name="Content Placeholder 2"/>
          <p:cNvSpPr>
            <a:spLocks/>
          </p:cNvSpPr>
          <p:nvPr/>
        </p:nvSpPr>
        <p:spPr bwMode="auto">
          <a:xfrm>
            <a:off x="560388" y="1352550"/>
            <a:ext cx="8785225" cy="3660626"/>
          </a:xfrm>
          <a:prstGeom prst="rect">
            <a:avLst/>
          </a:prstGeom>
          <a:noFill/>
          <a:ln w="9525">
            <a:noFill/>
            <a:miter lim="800000"/>
            <a:headEnd/>
            <a:tailEnd/>
          </a:ln>
        </p:spPr>
        <p:txBody>
          <a:bodyPr lIns="0" tIns="0" rIns="0" bIns="0"/>
          <a:lstStyle/>
          <a:p>
            <a:pPr marL="269875" indent="-269875">
              <a:spcBef>
                <a:spcPts val="1200"/>
              </a:spcBef>
              <a:spcAft>
                <a:spcPct val="10000"/>
              </a:spcAft>
              <a:buClr>
                <a:schemeClr val="accent1"/>
              </a:buClr>
              <a:buFont typeface="Arial" charset="0"/>
              <a:buChar char="•"/>
            </a:pPr>
            <a:r>
              <a:rPr lang="en-US" sz="2000" dirty="0"/>
              <a:t>Assessment</a:t>
            </a:r>
          </a:p>
          <a:p>
            <a:pPr marL="534988" lvl="1" indent="-265113">
              <a:spcBef>
                <a:spcPct val="20000"/>
              </a:spcBef>
              <a:spcAft>
                <a:spcPct val="10000"/>
              </a:spcAft>
              <a:buClr>
                <a:schemeClr val="accent1"/>
              </a:buClr>
              <a:buFont typeface="Arial" charset="0"/>
              <a:buChar char="•"/>
            </a:pPr>
            <a:r>
              <a:rPr lang="en-US" dirty="0"/>
              <a:t>Swing (trend) is caused by slow response of feeders</a:t>
            </a:r>
          </a:p>
          <a:p>
            <a:pPr marL="534988" lvl="1" indent="-265113">
              <a:spcBef>
                <a:spcPct val="20000"/>
              </a:spcBef>
              <a:spcAft>
                <a:spcPct val="10000"/>
              </a:spcAft>
              <a:buClr>
                <a:schemeClr val="accent1"/>
              </a:buClr>
              <a:buFont typeface="Arial" charset="0"/>
              <a:buChar char="•"/>
            </a:pPr>
            <a:r>
              <a:rPr lang="en-US" dirty="0"/>
              <a:t>Complex system of overriding loops and feeder links are preventing the immediate application of the requested feeder set-points </a:t>
            </a:r>
          </a:p>
          <a:p>
            <a:pPr marL="534988" lvl="1" indent="-265113">
              <a:spcBef>
                <a:spcPct val="20000"/>
              </a:spcBef>
              <a:spcAft>
                <a:spcPct val="10000"/>
              </a:spcAft>
              <a:buClr>
                <a:schemeClr val="accent1"/>
              </a:buClr>
              <a:buFont typeface="Arial" charset="0"/>
              <a:buChar char="•"/>
            </a:pPr>
            <a:r>
              <a:rPr lang="en-US" dirty="0"/>
              <a:t>Direct feed of clay from </a:t>
            </a:r>
            <a:r>
              <a:rPr lang="en-US" dirty="0" err="1"/>
              <a:t>Bedeschi</a:t>
            </a:r>
            <a:r>
              <a:rPr lang="en-US" dirty="0"/>
              <a:t> stockpile, without intermediate feed bin (stickiness). Clay respond particularly slow.</a:t>
            </a:r>
          </a:p>
          <a:p>
            <a:pPr marL="269875" indent="-269875">
              <a:spcBef>
                <a:spcPts val="1200"/>
              </a:spcBef>
              <a:spcAft>
                <a:spcPct val="10000"/>
              </a:spcAft>
              <a:buClr>
                <a:schemeClr val="accent1"/>
              </a:buClr>
              <a:buFont typeface="Arial" charset="0"/>
              <a:buChar char="•"/>
            </a:pPr>
            <a:r>
              <a:rPr lang="en-US" sz="2000" dirty="0"/>
              <a:t>Solutions</a:t>
            </a:r>
          </a:p>
          <a:p>
            <a:pPr marL="534988" lvl="1" indent="-265113">
              <a:spcBef>
                <a:spcPct val="20000"/>
              </a:spcBef>
              <a:spcAft>
                <a:spcPct val="10000"/>
              </a:spcAft>
              <a:buClr>
                <a:schemeClr val="accent1"/>
              </a:buClr>
              <a:buFont typeface="Arial" charset="0"/>
              <a:buChar char="•"/>
            </a:pPr>
            <a:r>
              <a:rPr lang="en-US" dirty="0"/>
              <a:t>Elimination of overriding loops and tuning of blending program by plant process engineer and supplier. Significant improvements made. </a:t>
            </a:r>
            <a:endParaRPr lang="en-US" dirty="0" smtClean="0"/>
          </a:p>
          <a:p>
            <a:pPr marL="534988" lvl="1" indent="-265113">
              <a:spcBef>
                <a:spcPct val="20000"/>
              </a:spcBef>
              <a:spcAft>
                <a:spcPct val="10000"/>
              </a:spcAft>
              <a:buClr>
                <a:schemeClr val="accent1"/>
              </a:buClr>
              <a:buFont typeface="Arial" charset="0"/>
              <a:buChar char="•"/>
            </a:pPr>
            <a:r>
              <a:rPr lang="en-US" dirty="0" smtClean="0"/>
              <a:t>Improvements </a:t>
            </a:r>
            <a:r>
              <a:rPr lang="en-US" dirty="0"/>
              <a:t>of clay feed </a:t>
            </a:r>
            <a:r>
              <a:rPr lang="en-US" dirty="0" smtClean="0"/>
              <a:t>difficult.</a:t>
            </a:r>
            <a:endParaRPr lang="en-US" dirty="0"/>
          </a:p>
          <a:p>
            <a:pPr marL="269875" indent="-269875">
              <a:spcBef>
                <a:spcPts val="1200"/>
              </a:spcBef>
              <a:buClr>
                <a:schemeClr val="accent1"/>
              </a:buClr>
              <a:buFont typeface="Arial" charset="0"/>
              <a:buChar char="•"/>
            </a:pPr>
            <a:endParaRPr lang="en-US" sz="2000" dirty="0"/>
          </a:p>
        </p:txBody>
      </p:sp>
      <p:sp>
        <p:nvSpPr>
          <p:cNvPr id="75779"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Process Behavior: Plant Example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23B4F06-87BA-45A4-8E0E-51812B1550BA}" type="slidenum">
              <a:rPr lang="en-US" sz="800"/>
              <a:pPr algn="r"/>
              <a:t>45</a:t>
            </a:fld>
            <a:endParaRPr lang="en-US" sz="800"/>
          </a:p>
        </p:txBody>
      </p:sp>
      <p:sp>
        <p:nvSpPr>
          <p:cNvPr id="76802"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Clay feed system</a:t>
            </a:r>
          </a:p>
        </p:txBody>
      </p:sp>
      <p:pic>
        <p:nvPicPr>
          <p:cNvPr id="76803" name="Picture 2" descr="Q:\CM\1112 MT\08 QS\04 Projects\1Area BHK\Holcim US\HH\Follow up 2, 01-09 -03 to  23-09-03\Plant photos\Clay Bedschi reclaimer 1.JPG"/>
          <p:cNvPicPr>
            <a:picLocks noChangeAspect="1" noChangeArrowheads="1"/>
          </p:cNvPicPr>
          <p:nvPr/>
        </p:nvPicPr>
        <p:blipFill>
          <a:blip r:embed="rId2"/>
          <a:srcRect/>
          <a:stretch>
            <a:fillRect/>
          </a:stretch>
        </p:blipFill>
        <p:spPr bwMode="auto">
          <a:xfrm>
            <a:off x="273050" y="1209675"/>
            <a:ext cx="3806825" cy="5075238"/>
          </a:xfrm>
          <a:prstGeom prst="rect">
            <a:avLst/>
          </a:prstGeom>
          <a:noFill/>
          <a:ln w="9525">
            <a:noFill/>
            <a:miter lim="800000"/>
            <a:headEnd/>
            <a:tailEnd/>
          </a:ln>
        </p:spPr>
      </p:pic>
      <p:pic>
        <p:nvPicPr>
          <p:cNvPr id="76804" name="Picture 3" descr="Q:\CM\1112 MT\08 QS\04 Projects\1Area BHK\Holcim US\HH\Follow up 2, 01-09 -03 to  23-09-03\Plant photos\Clay conveyor after reclaimer.JPG"/>
          <p:cNvPicPr>
            <a:picLocks noChangeAspect="1" noChangeArrowheads="1"/>
          </p:cNvPicPr>
          <p:nvPr/>
        </p:nvPicPr>
        <p:blipFill>
          <a:blip r:embed="rId3"/>
          <a:srcRect/>
          <a:stretch>
            <a:fillRect/>
          </a:stretch>
        </p:blipFill>
        <p:spPr bwMode="auto">
          <a:xfrm>
            <a:off x="4376738" y="1209675"/>
            <a:ext cx="3824287" cy="5099050"/>
          </a:xfrm>
          <a:prstGeom prst="rect">
            <a:avLst/>
          </a:prstGeom>
          <a:noFill/>
          <a:ln w="9525">
            <a:noFill/>
            <a:miter lim="800000"/>
            <a:headEnd/>
            <a:tailEnd/>
          </a:ln>
        </p:spPr>
      </p:pic>
      <p:pic>
        <p:nvPicPr>
          <p:cNvPr id="76805" name="Picture 4" descr="Q:\CM\1112 MT\08 QS\04 Projects\1Area BHK\Holcim US\HH\Follow up 2, 01-09 -03 to  23-09-03\Plant photos\Clay lump.JPG"/>
          <p:cNvPicPr>
            <a:picLocks noChangeAspect="1" noChangeArrowheads="1"/>
          </p:cNvPicPr>
          <p:nvPr/>
        </p:nvPicPr>
        <p:blipFill>
          <a:blip r:embed="rId4"/>
          <a:srcRect t="23743" b="18835"/>
          <a:stretch>
            <a:fillRect/>
          </a:stretch>
        </p:blipFill>
        <p:spPr bwMode="auto">
          <a:xfrm>
            <a:off x="5313363" y="1209675"/>
            <a:ext cx="4286250" cy="184467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2"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FFCA4BC-ECC2-4EB7-AE84-7CA0FA1A2835}" type="slidenum">
              <a:rPr lang="en-US" sz="800"/>
              <a:pPr algn="r"/>
              <a:t>46</a:t>
            </a:fld>
            <a:endParaRPr lang="en-US" sz="800"/>
          </a:p>
        </p:txBody>
      </p:sp>
      <p:sp>
        <p:nvSpPr>
          <p:cNvPr id="77833" name="Content Placeholder 2"/>
          <p:cNvSpPr>
            <a:spLocks/>
          </p:cNvSpPr>
          <p:nvPr/>
        </p:nvSpPr>
        <p:spPr bwMode="auto">
          <a:xfrm>
            <a:off x="4808538" y="1223963"/>
            <a:ext cx="453707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Statistically, points should be in between</a:t>
            </a:r>
          </a:p>
          <a:p>
            <a:pPr marL="269875" indent="-269875">
              <a:spcBef>
                <a:spcPts val="1200"/>
              </a:spcBef>
              <a:buClr>
                <a:schemeClr val="accent1"/>
              </a:buClr>
              <a:buFont typeface="Wingdings" pitchFamily="2" charset="2"/>
              <a:buNone/>
            </a:pPr>
            <a:r>
              <a:rPr lang="en-US" sz="2000" dirty="0"/>
              <a:t>                               and</a:t>
            </a:r>
          </a:p>
          <a:p>
            <a:pPr marL="820738" lvl="2" indent="-284163">
              <a:spcBef>
                <a:spcPts val="900"/>
              </a:spcBef>
              <a:buClr>
                <a:schemeClr val="accent1"/>
              </a:buClr>
            </a:pPr>
            <a:r>
              <a:rPr lang="en-US" sz="1600" dirty="0"/>
              <a:t>    </a:t>
            </a:r>
            <a:r>
              <a:rPr lang="en-US" i="1" dirty="0">
                <a:sym typeface="Symbol" pitchFamily="18" charset="2"/>
              </a:rPr>
              <a:t></a:t>
            </a:r>
            <a:r>
              <a:rPr lang="en-US" sz="1600" dirty="0"/>
              <a:t>  is mean</a:t>
            </a:r>
            <a:br>
              <a:rPr lang="en-US" sz="1600" dirty="0"/>
            </a:br>
            <a:r>
              <a:rPr lang="en-US" i="1" dirty="0">
                <a:sym typeface="Symbol" pitchFamily="18" charset="2"/>
              </a:rPr>
              <a:t></a:t>
            </a:r>
            <a:r>
              <a:rPr lang="en-US" sz="1600" dirty="0"/>
              <a:t>  is standard deviation</a:t>
            </a:r>
          </a:p>
          <a:p>
            <a:pPr marL="269875" indent="-269875">
              <a:spcBef>
                <a:spcPts val="1200"/>
              </a:spcBef>
              <a:buClr>
                <a:schemeClr val="accent1"/>
              </a:buClr>
              <a:buFont typeface="Arial" charset="0"/>
              <a:buChar char="•"/>
            </a:pPr>
            <a:r>
              <a:rPr lang="en-US" sz="2000" dirty="0"/>
              <a:t>Idea is based on probability theory</a:t>
            </a:r>
          </a:p>
          <a:p>
            <a:pPr marL="534988" lvl="1" indent="-265113">
              <a:spcBef>
                <a:spcPts val="1200"/>
              </a:spcBef>
              <a:buClr>
                <a:schemeClr val="accent1"/>
              </a:buClr>
              <a:buFont typeface="Arial" charset="0"/>
              <a:buChar char="•"/>
            </a:pPr>
            <a:r>
              <a:rPr lang="en-US" dirty="0"/>
              <a:t>Only </a:t>
            </a:r>
            <a:r>
              <a:rPr lang="en-US" i="1" dirty="0"/>
              <a:t>0.3</a:t>
            </a:r>
            <a:r>
              <a:rPr lang="en-US" dirty="0"/>
              <a:t>%, out of </a:t>
            </a:r>
            <a:r>
              <a:rPr lang="en-US" i="1" dirty="0"/>
              <a:t>3</a:t>
            </a:r>
            <a:r>
              <a:rPr lang="en-US" i="1" dirty="0">
                <a:sym typeface="Symbol" pitchFamily="18" charset="2"/>
              </a:rPr>
              <a:t></a:t>
            </a:r>
            <a:r>
              <a:rPr lang="en-US" dirty="0"/>
              <a:t>  control limit (normal distribution)</a:t>
            </a:r>
          </a:p>
          <a:p>
            <a:pPr marL="534988" lvl="1" indent="-265113">
              <a:spcBef>
                <a:spcPts val="1200"/>
              </a:spcBef>
              <a:buClr>
                <a:schemeClr val="accent1"/>
              </a:buClr>
              <a:buFont typeface="Arial" charset="0"/>
              <a:buChar char="•"/>
            </a:pPr>
            <a:r>
              <a:rPr lang="en-US" dirty="0"/>
              <a:t>Rare event </a:t>
            </a:r>
            <a:r>
              <a:rPr lang="en-US" dirty="0">
                <a:sym typeface="Wingdings" pitchFamily="2" charset="2"/>
              </a:rPr>
              <a:t> interpret as out of control (something wrong)</a:t>
            </a:r>
          </a:p>
          <a:p>
            <a:pPr marL="269875" indent="-269875">
              <a:spcBef>
                <a:spcPts val="1200"/>
              </a:spcBef>
              <a:buClr>
                <a:schemeClr val="accent1"/>
              </a:buClr>
              <a:buFont typeface="Arial" charset="0"/>
              <a:buChar char="•"/>
            </a:pPr>
            <a:endParaRPr lang="en-US" sz="2000" dirty="0"/>
          </a:p>
        </p:txBody>
      </p:sp>
      <p:sp>
        <p:nvSpPr>
          <p:cNvPr id="77834"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Statistical process control:  Basics</a:t>
            </a:r>
          </a:p>
        </p:txBody>
      </p:sp>
      <p:graphicFrame>
        <p:nvGraphicFramePr>
          <p:cNvPr id="77830" name="Object 6"/>
          <p:cNvGraphicFramePr>
            <a:graphicFrameLocks noChangeAspect="1"/>
          </p:cNvGraphicFramePr>
          <p:nvPr/>
        </p:nvGraphicFramePr>
        <p:xfrm>
          <a:off x="5457825" y="1916113"/>
          <a:ext cx="1320800" cy="504825"/>
        </p:xfrm>
        <a:graphic>
          <a:graphicData uri="http://schemas.openxmlformats.org/presentationml/2006/ole">
            <mc:AlternateContent xmlns:mc="http://schemas.openxmlformats.org/markup-compatibility/2006">
              <mc:Choice xmlns:v="urn:schemas-microsoft-com:vml" Requires="v">
                <p:oleObj spid="_x0000_s77932" name="Equation" r:id="rId3" imgW="533169" imgH="203112" progId="Equation.3">
                  <p:embed/>
                </p:oleObj>
              </mc:Choice>
              <mc:Fallback>
                <p:oleObj name="Equation" r:id="rId3" imgW="533169" imgH="203112"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7825" y="1916113"/>
                        <a:ext cx="13208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831" name="Object 7"/>
          <p:cNvGraphicFramePr>
            <a:graphicFrameLocks noChangeAspect="1"/>
          </p:cNvGraphicFramePr>
          <p:nvPr/>
        </p:nvGraphicFramePr>
        <p:xfrm>
          <a:off x="8078788" y="1917700"/>
          <a:ext cx="1274762" cy="487363"/>
        </p:xfrm>
        <a:graphic>
          <a:graphicData uri="http://schemas.openxmlformats.org/presentationml/2006/ole">
            <mc:AlternateContent xmlns:mc="http://schemas.openxmlformats.org/markup-compatibility/2006">
              <mc:Choice xmlns:v="urn:schemas-microsoft-com:vml" Requires="v">
                <p:oleObj spid="_x0000_s77933" name="Equation" r:id="rId5" imgW="533169" imgH="203112" progId="Equation.3">
                  <p:embed/>
                </p:oleObj>
              </mc:Choice>
              <mc:Fallback>
                <p:oleObj name="Equation" r:id="rId5" imgW="533169" imgH="203112"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8788" y="1917700"/>
                        <a:ext cx="1274762"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35" name="Rectangle 4"/>
          <p:cNvSpPr>
            <a:spLocks noChangeArrowheads="1"/>
          </p:cNvSpPr>
          <p:nvPr/>
        </p:nvSpPr>
        <p:spPr bwMode="auto">
          <a:xfrm rot="5400000">
            <a:off x="773907" y="2018506"/>
            <a:ext cx="3797300" cy="2268537"/>
          </a:xfrm>
          <a:prstGeom prst="rect">
            <a:avLst/>
          </a:prstGeom>
          <a:solidFill>
            <a:srgbClr val="FFFFFF"/>
          </a:solidFill>
          <a:ln w="9525">
            <a:noFill/>
            <a:miter lim="800000"/>
            <a:headEnd/>
            <a:tailEnd/>
          </a:ln>
        </p:spPr>
        <p:txBody>
          <a:bodyPr rot="10800000" vert="eaVert"/>
          <a:lstStyle/>
          <a:p>
            <a:endParaRPr lang="en-US"/>
          </a:p>
        </p:txBody>
      </p:sp>
      <p:sp>
        <p:nvSpPr>
          <p:cNvPr id="77836" name="Rectangle 5"/>
          <p:cNvSpPr>
            <a:spLocks noChangeArrowheads="1"/>
          </p:cNvSpPr>
          <p:nvPr/>
        </p:nvSpPr>
        <p:spPr bwMode="auto">
          <a:xfrm rot="5400000">
            <a:off x="756444" y="2005806"/>
            <a:ext cx="3797300" cy="2268538"/>
          </a:xfrm>
          <a:prstGeom prst="rect">
            <a:avLst/>
          </a:prstGeom>
          <a:noFill/>
          <a:ln w="0">
            <a:solidFill>
              <a:srgbClr val="000000"/>
            </a:solidFill>
            <a:miter lim="800000"/>
            <a:headEnd/>
            <a:tailEnd/>
          </a:ln>
        </p:spPr>
        <p:txBody>
          <a:bodyPr rot="10800000" vert="eaVert"/>
          <a:lstStyle/>
          <a:p>
            <a:endParaRPr lang="en-US"/>
          </a:p>
        </p:txBody>
      </p:sp>
      <p:sp>
        <p:nvSpPr>
          <p:cNvPr id="77837" name="Line 6"/>
          <p:cNvSpPr>
            <a:spLocks noChangeShapeType="1"/>
          </p:cNvSpPr>
          <p:nvPr/>
        </p:nvSpPr>
        <p:spPr bwMode="auto">
          <a:xfrm rot="5400000" flipV="1">
            <a:off x="1497806" y="1334294"/>
            <a:ext cx="47625" cy="1588"/>
          </a:xfrm>
          <a:prstGeom prst="line">
            <a:avLst/>
          </a:prstGeom>
          <a:noFill/>
          <a:ln w="31750">
            <a:solidFill>
              <a:srgbClr val="000080"/>
            </a:solidFill>
            <a:round/>
            <a:headEnd/>
            <a:tailEnd/>
          </a:ln>
        </p:spPr>
        <p:txBody>
          <a:bodyPr/>
          <a:lstStyle/>
          <a:p>
            <a:endParaRPr lang="de-DE"/>
          </a:p>
        </p:txBody>
      </p:sp>
      <p:sp>
        <p:nvSpPr>
          <p:cNvPr id="77838" name="Line 7"/>
          <p:cNvSpPr>
            <a:spLocks noChangeShapeType="1"/>
          </p:cNvSpPr>
          <p:nvPr/>
        </p:nvSpPr>
        <p:spPr bwMode="auto">
          <a:xfrm rot="5400000" flipV="1">
            <a:off x="1500187" y="1382713"/>
            <a:ext cx="47625" cy="0"/>
          </a:xfrm>
          <a:prstGeom prst="line">
            <a:avLst/>
          </a:prstGeom>
          <a:noFill/>
          <a:ln w="31750">
            <a:solidFill>
              <a:srgbClr val="000080"/>
            </a:solidFill>
            <a:round/>
            <a:headEnd/>
            <a:tailEnd/>
          </a:ln>
        </p:spPr>
        <p:txBody>
          <a:bodyPr/>
          <a:lstStyle/>
          <a:p>
            <a:endParaRPr lang="de-DE"/>
          </a:p>
        </p:txBody>
      </p:sp>
      <p:sp>
        <p:nvSpPr>
          <p:cNvPr id="77839" name="Line 8"/>
          <p:cNvSpPr>
            <a:spLocks noChangeShapeType="1"/>
          </p:cNvSpPr>
          <p:nvPr/>
        </p:nvSpPr>
        <p:spPr bwMode="auto">
          <a:xfrm rot="5400000" flipV="1">
            <a:off x="1500188" y="1428750"/>
            <a:ext cx="46038" cy="1587"/>
          </a:xfrm>
          <a:prstGeom prst="line">
            <a:avLst/>
          </a:prstGeom>
          <a:noFill/>
          <a:ln w="31750">
            <a:solidFill>
              <a:srgbClr val="000080"/>
            </a:solidFill>
            <a:round/>
            <a:headEnd/>
            <a:tailEnd/>
          </a:ln>
        </p:spPr>
        <p:txBody>
          <a:bodyPr/>
          <a:lstStyle/>
          <a:p>
            <a:endParaRPr lang="de-DE"/>
          </a:p>
        </p:txBody>
      </p:sp>
      <p:sp>
        <p:nvSpPr>
          <p:cNvPr id="77840" name="Line 9"/>
          <p:cNvSpPr>
            <a:spLocks noChangeShapeType="1"/>
          </p:cNvSpPr>
          <p:nvPr/>
        </p:nvSpPr>
        <p:spPr bwMode="auto">
          <a:xfrm rot="5400000" flipV="1">
            <a:off x="1502569" y="1475582"/>
            <a:ext cx="46037" cy="0"/>
          </a:xfrm>
          <a:prstGeom prst="line">
            <a:avLst/>
          </a:prstGeom>
          <a:noFill/>
          <a:ln w="31750">
            <a:solidFill>
              <a:srgbClr val="000080"/>
            </a:solidFill>
            <a:round/>
            <a:headEnd/>
            <a:tailEnd/>
          </a:ln>
        </p:spPr>
        <p:txBody>
          <a:bodyPr/>
          <a:lstStyle/>
          <a:p>
            <a:endParaRPr lang="de-DE"/>
          </a:p>
        </p:txBody>
      </p:sp>
      <p:sp>
        <p:nvSpPr>
          <p:cNvPr id="77841" name="Line 10"/>
          <p:cNvSpPr>
            <a:spLocks noChangeShapeType="1"/>
          </p:cNvSpPr>
          <p:nvPr/>
        </p:nvSpPr>
        <p:spPr bwMode="auto">
          <a:xfrm rot="5400000" flipV="1">
            <a:off x="1503363" y="1520825"/>
            <a:ext cx="47625" cy="3175"/>
          </a:xfrm>
          <a:prstGeom prst="line">
            <a:avLst/>
          </a:prstGeom>
          <a:noFill/>
          <a:ln w="31750">
            <a:solidFill>
              <a:srgbClr val="000080"/>
            </a:solidFill>
            <a:round/>
            <a:headEnd/>
            <a:tailEnd/>
          </a:ln>
        </p:spPr>
        <p:txBody>
          <a:bodyPr/>
          <a:lstStyle/>
          <a:p>
            <a:endParaRPr lang="de-DE"/>
          </a:p>
        </p:txBody>
      </p:sp>
      <p:sp>
        <p:nvSpPr>
          <p:cNvPr id="77842" name="Line 11"/>
          <p:cNvSpPr>
            <a:spLocks noChangeShapeType="1"/>
          </p:cNvSpPr>
          <p:nvPr/>
        </p:nvSpPr>
        <p:spPr bwMode="auto">
          <a:xfrm rot="5400000" flipV="1">
            <a:off x="1504950" y="1568450"/>
            <a:ext cx="46038" cy="1588"/>
          </a:xfrm>
          <a:prstGeom prst="line">
            <a:avLst/>
          </a:prstGeom>
          <a:noFill/>
          <a:ln w="31750">
            <a:solidFill>
              <a:srgbClr val="000080"/>
            </a:solidFill>
            <a:round/>
            <a:headEnd/>
            <a:tailEnd/>
          </a:ln>
        </p:spPr>
        <p:txBody>
          <a:bodyPr/>
          <a:lstStyle/>
          <a:p>
            <a:endParaRPr lang="de-DE"/>
          </a:p>
        </p:txBody>
      </p:sp>
      <p:sp>
        <p:nvSpPr>
          <p:cNvPr id="77843" name="Line 12"/>
          <p:cNvSpPr>
            <a:spLocks noChangeShapeType="1"/>
          </p:cNvSpPr>
          <p:nvPr/>
        </p:nvSpPr>
        <p:spPr bwMode="auto">
          <a:xfrm rot="5400000" flipV="1">
            <a:off x="1507331" y="1613695"/>
            <a:ext cx="47625" cy="4762"/>
          </a:xfrm>
          <a:prstGeom prst="line">
            <a:avLst/>
          </a:prstGeom>
          <a:noFill/>
          <a:ln w="31750">
            <a:solidFill>
              <a:srgbClr val="000080"/>
            </a:solidFill>
            <a:round/>
            <a:headEnd/>
            <a:tailEnd/>
          </a:ln>
        </p:spPr>
        <p:txBody>
          <a:bodyPr/>
          <a:lstStyle/>
          <a:p>
            <a:endParaRPr lang="de-DE"/>
          </a:p>
        </p:txBody>
      </p:sp>
      <p:sp>
        <p:nvSpPr>
          <p:cNvPr id="77844" name="Line 13"/>
          <p:cNvSpPr>
            <a:spLocks noChangeShapeType="1"/>
          </p:cNvSpPr>
          <p:nvPr/>
        </p:nvSpPr>
        <p:spPr bwMode="auto">
          <a:xfrm rot="5400000" flipV="1">
            <a:off x="1512888" y="1660525"/>
            <a:ext cx="46037" cy="4763"/>
          </a:xfrm>
          <a:prstGeom prst="line">
            <a:avLst/>
          </a:prstGeom>
          <a:noFill/>
          <a:ln w="31750">
            <a:solidFill>
              <a:srgbClr val="000080"/>
            </a:solidFill>
            <a:round/>
            <a:headEnd/>
            <a:tailEnd/>
          </a:ln>
        </p:spPr>
        <p:txBody>
          <a:bodyPr/>
          <a:lstStyle/>
          <a:p>
            <a:endParaRPr lang="de-DE"/>
          </a:p>
        </p:txBody>
      </p:sp>
      <p:sp>
        <p:nvSpPr>
          <p:cNvPr id="77845" name="Line 14"/>
          <p:cNvSpPr>
            <a:spLocks noChangeShapeType="1"/>
          </p:cNvSpPr>
          <p:nvPr/>
        </p:nvSpPr>
        <p:spPr bwMode="auto">
          <a:xfrm rot="5400000" flipV="1">
            <a:off x="1516856" y="1707357"/>
            <a:ext cx="47625" cy="4762"/>
          </a:xfrm>
          <a:prstGeom prst="line">
            <a:avLst/>
          </a:prstGeom>
          <a:noFill/>
          <a:ln w="31750">
            <a:solidFill>
              <a:srgbClr val="000080"/>
            </a:solidFill>
            <a:round/>
            <a:headEnd/>
            <a:tailEnd/>
          </a:ln>
        </p:spPr>
        <p:txBody>
          <a:bodyPr/>
          <a:lstStyle/>
          <a:p>
            <a:endParaRPr lang="de-DE"/>
          </a:p>
        </p:txBody>
      </p:sp>
      <p:sp>
        <p:nvSpPr>
          <p:cNvPr id="77846" name="Line 15"/>
          <p:cNvSpPr>
            <a:spLocks noChangeShapeType="1"/>
          </p:cNvSpPr>
          <p:nvPr/>
        </p:nvSpPr>
        <p:spPr bwMode="auto">
          <a:xfrm rot="5400000" flipV="1">
            <a:off x="1523206" y="1753394"/>
            <a:ext cx="47625" cy="7938"/>
          </a:xfrm>
          <a:prstGeom prst="line">
            <a:avLst/>
          </a:prstGeom>
          <a:noFill/>
          <a:ln w="31750">
            <a:solidFill>
              <a:srgbClr val="000080"/>
            </a:solidFill>
            <a:round/>
            <a:headEnd/>
            <a:tailEnd/>
          </a:ln>
        </p:spPr>
        <p:txBody>
          <a:bodyPr/>
          <a:lstStyle/>
          <a:p>
            <a:endParaRPr lang="de-DE"/>
          </a:p>
        </p:txBody>
      </p:sp>
      <p:sp>
        <p:nvSpPr>
          <p:cNvPr id="77847" name="Line 16"/>
          <p:cNvSpPr>
            <a:spLocks noChangeShapeType="1"/>
          </p:cNvSpPr>
          <p:nvPr/>
        </p:nvSpPr>
        <p:spPr bwMode="auto">
          <a:xfrm rot="5400000" flipV="1">
            <a:off x="1534319" y="1799431"/>
            <a:ext cx="46038" cy="9525"/>
          </a:xfrm>
          <a:prstGeom prst="line">
            <a:avLst/>
          </a:prstGeom>
          <a:noFill/>
          <a:ln w="31750">
            <a:solidFill>
              <a:srgbClr val="000080"/>
            </a:solidFill>
            <a:round/>
            <a:headEnd/>
            <a:tailEnd/>
          </a:ln>
        </p:spPr>
        <p:txBody>
          <a:bodyPr/>
          <a:lstStyle/>
          <a:p>
            <a:endParaRPr lang="de-DE"/>
          </a:p>
        </p:txBody>
      </p:sp>
      <p:sp>
        <p:nvSpPr>
          <p:cNvPr id="77848" name="Line 17"/>
          <p:cNvSpPr>
            <a:spLocks noChangeShapeType="1"/>
          </p:cNvSpPr>
          <p:nvPr/>
        </p:nvSpPr>
        <p:spPr bwMode="auto">
          <a:xfrm rot="5400000" flipV="1">
            <a:off x="1544637" y="1844676"/>
            <a:ext cx="47625" cy="12700"/>
          </a:xfrm>
          <a:prstGeom prst="line">
            <a:avLst/>
          </a:prstGeom>
          <a:noFill/>
          <a:ln w="31750">
            <a:solidFill>
              <a:srgbClr val="000080"/>
            </a:solidFill>
            <a:round/>
            <a:headEnd/>
            <a:tailEnd/>
          </a:ln>
        </p:spPr>
        <p:txBody>
          <a:bodyPr/>
          <a:lstStyle/>
          <a:p>
            <a:endParaRPr lang="de-DE"/>
          </a:p>
        </p:txBody>
      </p:sp>
      <p:sp>
        <p:nvSpPr>
          <p:cNvPr id="77849" name="Line 18"/>
          <p:cNvSpPr>
            <a:spLocks noChangeShapeType="1"/>
          </p:cNvSpPr>
          <p:nvPr/>
        </p:nvSpPr>
        <p:spPr bwMode="auto">
          <a:xfrm rot="5400000" flipV="1">
            <a:off x="1559719" y="1889919"/>
            <a:ext cx="46037" cy="15875"/>
          </a:xfrm>
          <a:prstGeom prst="line">
            <a:avLst/>
          </a:prstGeom>
          <a:noFill/>
          <a:ln w="31750">
            <a:solidFill>
              <a:srgbClr val="000080"/>
            </a:solidFill>
            <a:round/>
            <a:headEnd/>
            <a:tailEnd/>
          </a:ln>
        </p:spPr>
        <p:txBody>
          <a:bodyPr/>
          <a:lstStyle/>
          <a:p>
            <a:endParaRPr lang="de-DE"/>
          </a:p>
        </p:txBody>
      </p:sp>
      <p:sp>
        <p:nvSpPr>
          <p:cNvPr id="77850" name="Line 19"/>
          <p:cNvSpPr>
            <a:spLocks noChangeShapeType="1"/>
          </p:cNvSpPr>
          <p:nvPr/>
        </p:nvSpPr>
        <p:spPr bwMode="auto">
          <a:xfrm rot="5400000" flipV="1">
            <a:off x="1576388" y="1933575"/>
            <a:ext cx="46038" cy="20637"/>
          </a:xfrm>
          <a:prstGeom prst="line">
            <a:avLst/>
          </a:prstGeom>
          <a:noFill/>
          <a:ln w="31750">
            <a:solidFill>
              <a:srgbClr val="000080"/>
            </a:solidFill>
            <a:round/>
            <a:headEnd/>
            <a:tailEnd/>
          </a:ln>
        </p:spPr>
        <p:txBody>
          <a:bodyPr/>
          <a:lstStyle/>
          <a:p>
            <a:endParaRPr lang="de-DE"/>
          </a:p>
        </p:txBody>
      </p:sp>
      <p:sp>
        <p:nvSpPr>
          <p:cNvPr id="77851" name="Line 20"/>
          <p:cNvSpPr>
            <a:spLocks noChangeShapeType="1"/>
          </p:cNvSpPr>
          <p:nvPr/>
        </p:nvSpPr>
        <p:spPr bwMode="auto">
          <a:xfrm rot="5400000" flipV="1">
            <a:off x="1597819" y="1978819"/>
            <a:ext cx="47625" cy="23813"/>
          </a:xfrm>
          <a:prstGeom prst="line">
            <a:avLst/>
          </a:prstGeom>
          <a:noFill/>
          <a:ln w="31750">
            <a:solidFill>
              <a:srgbClr val="000080"/>
            </a:solidFill>
            <a:round/>
            <a:headEnd/>
            <a:tailEnd/>
          </a:ln>
        </p:spPr>
        <p:txBody>
          <a:bodyPr/>
          <a:lstStyle/>
          <a:p>
            <a:endParaRPr lang="de-DE"/>
          </a:p>
        </p:txBody>
      </p:sp>
      <p:sp>
        <p:nvSpPr>
          <p:cNvPr id="77852" name="Line 21"/>
          <p:cNvSpPr>
            <a:spLocks noChangeShapeType="1"/>
          </p:cNvSpPr>
          <p:nvPr/>
        </p:nvSpPr>
        <p:spPr bwMode="auto">
          <a:xfrm rot="5400000" flipV="1">
            <a:off x="1624806" y="2023270"/>
            <a:ext cx="47625" cy="30162"/>
          </a:xfrm>
          <a:prstGeom prst="line">
            <a:avLst/>
          </a:prstGeom>
          <a:noFill/>
          <a:ln w="31750">
            <a:solidFill>
              <a:srgbClr val="000080"/>
            </a:solidFill>
            <a:round/>
            <a:headEnd/>
            <a:tailEnd/>
          </a:ln>
        </p:spPr>
        <p:txBody>
          <a:bodyPr/>
          <a:lstStyle/>
          <a:p>
            <a:endParaRPr lang="de-DE"/>
          </a:p>
        </p:txBody>
      </p:sp>
      <p:sp>
        <p:nvSpPr>
          <p:cNvPr id="77853" name="Line 22"/>
          <p:cNvSpPr>
            <a:spLocks noChangeShapeType="1"/>
          </p:cNvSpPr>
          <p:nvPr/>
        </p:nvSpPr>
        <p:spPr bwMode="auto">
          <a:xfrm rot="5400000" flipV="1">
            <a:off x="1658938" y="2066925"/>
            <a:ext cx="46037" cy="36513"/>
          </a:xfrm>
          <a:prstGeom prst="line">
            <a:avLst/>
          </a:prstGeom>
          <a:noFill/>
          <a:ln w="31750">
            <a:solidFill>
              <a:srgbClr val="000080"/>
            </a:solidFill>
            <a:round/>
            <a:headEnd/>
            <a:tailEnd/>
          </a:ln>
        </p:spPr>
        <p:txBody>
          <a:bodyPr/>
          <a:lstStyle/>
          <a:p>
            <a:endParaRPr lang="de-DE"/>
          </a:p>
        </p:txBody>
      </p:sp>
      <p:sp>
        <p:nvSpPr>
          <p:cNvPr id="77854" name="Line 23"/>
          <p:cNvSpPr>
            <a:spLocks noChangeShapeType="1"/>
          </p:cNvSpPr>
          <p:nvPr/>
        </p:nvSpPr>
        <p:spPr bwMode="auto">
          <a:xfrm rot="5400000" flipV="1">
            <a:off x="1697831" y="2110582"/>
            <a:ext cx="47625" cy="42862"/>
          </a:xfrm>
          <a:prstGeom prst="line">
            <a:avLst/>
          </a:prstGeom>
          <a:noFill/>
          <a:ln w="31750">
            <a:solidFill>
              <a:srgbClr val="000080"/>
            </a:solidFill>
            <a:round/>
            <a:headEnd/>
            <a:tailEnd/>
          </a:ln>
        </p:spPr>
        <p:txBody>
          <a:bodyPr/>
          <a:lstStyle/>
          <a:p>
            <a:endParaRPr lang="de-DE"/>
          </a:p>
        </p:txBody>
      </p:sp>
      <p:sp>
        <p:nvSpPr>
          <p:cNvPr id="77855" name="Line 24"/>
          <p:cNvSpPr>
            <a:spLocks noChangeShapeType="1"/>
          </p:cNvSpPr>
          <p:nvPr/>
        </p:nvSpPr>
        <p:spPr bwMode="auto">
          <a:xfrm rot="5400000" flipV="1">
            <a:off x="1744663" y="2154237"/>
            <a:ext cx="46038" cy="49213"/>
          </a:xfrm>
          <a:prstGeom prst="line">
            <a:avLst/>
          </a:prstGeom>
          <a:noFill/>
          <a:ln w="31750">
            <a:solidFill>
              <a:srgbClr val="000080"/>
            </a:solidFill>
            <a:round/>
            <a:headEnd/>
            <a:tailEnd/>
          </a:ln>
        </p:spPr>
        <p:txBody>
          <a:bodyPr/>
          <a:lstStyle/>
          <a:p>
            <a:endParaRPr lang="de-DE"/>
          </a:p>
        </p:txBody>
      </p:sp>
      <p:sp>
        <p:nvSpPr>
          <p:cNvPr id="77856" name="Line 25"/>
          <p:cNvSpPr>
            <a:spLocks noChangeShapeType="1"/>
          </p:cNvSpPr>
          <p:nvPr/>
        </p:nvSpPr>
        <p:spPr bwMode="auto">
          <a:xfrm rot="5400000" flipV="1">
            <a:off x="1797844" y="2196307"/>
            <a:ext cx="47625" cy="58737"/>
          </a:xfrm>
          <a:prstGeom prst="line">
            <a:avLst/>
          </a:prstGeom>
          <a:noFill/>
          <a:ln w="31750">
            <a:solidFill>
              <a:srgbClr val="000080"/>
            </a:solidFill>
            <a:round/>
            <a:headEnd/>
            <a:tailEnd/>
          </a:ln>
        </p:spPr>
        <p:txBody>
          <a:bodyPr/>
          <a:lstStyle/>
          <a:p>
            <a:endParaRPr lang="de-DE"/>
          </a:p>
        </p:txBody>
      </p:sp>
      <p:sp>
        <p:nvSpPr>
          <p:cNvPr id="77857" name="Line 26"/>
          <p:cNvSpPr>
            <a:spLocks noChangeShapeType="1"/>
          </p:cNvSpPr>
          <p:nvPr/>
        </p:nvSpPr>
        <p:spPr bwMode="auto">
          <a:xfrm rot="5400000" flipV="1">
            <a:off x="1861344" y="2239169"/>
            <a:ext cx="47625" cy="68263"/>
          </a:xfrm>
          <a:prstGeom prst="line">
            <a:avLst/>
          </a:prstGeom>
          <a:noFill/>
          <a:ln w="31750">
            <a:solidFill>
              <a:srgbClr val="000080"/>
            </a:solidFill>
            <a:round/>
            <a:headEnd/>
            <a:tailEnd/>
          </a:ln>
        </p:spPr>
        <p:txBody>
          <a:bodyPr/>
          <a:lstStyle/>
          <a:p>
            <a:endParaRPr lang="de-DE"/>
          </a:p>
        </p:txBody>
      </p:sp>
      <p:sp>
        <p:nvSpPr>
          <p:cNvPr id="77858" name="Line 27"/>
          <p:cNvSpPr>
            <a:spLocks noChangeShapeType="1"/>
          </p:cNvSpPr>
          <p:nvPr/>
        </p:nvSpPr>
        <p:spPr bwMode="auto">
          <a:xfrm rot="5400000" flipV="1">
            <a:off x="1935956" y="2282032"/>
            <a:ext cx="46037" cy="76200"/>
          </a:xfrm>
          <a:prstGeom prst="line">
            <a:avLst/>
          </a:prstGeom>
          <a:noFill/>
          <a:ln w="31750">
            <a:solidFill>
              <a:srgbClr val="000080"/>
            </a:solidFill>
            <a:round/>
            <a:headEnd/>
            <a:tailEnd/>
          </a:ln>
        </p:spPr>
        <p:txBody>
          <a:bodyPr/>
          <a:lstStyle/>
          <a:p>
            <a:endParaRPr lang="de-DE"/>
          </a:p>
        </p:txBody>
      </p:sp>
      <p:sp>
        <p:nvSpPr>
          <p:cNvPr id="77859" name="Line 28"/>
          <p:cNvSpPr>
            <a:spLocks noChangeShapeType="1"/>
          </p:cNvSpPr>
          <p:nvPr/>
        </p:nvSpPr>
        <p:spPr bwMode="auto">
          <a:xfrm rot="5400000" flipV="1">
            <a:off x="2013744" y="2324894"/>
            <a:ext cx="47625" cy="84137"/>
          </a:xfrm>
          <a:prstGeom prst="line">
            <a:avLst/>
          </a:prstGeom>
          <a:noFill/>
          <a:ln w="31750">
            <a:solidFill>
              <a:srgbClr val="000080"/>
            </a:solidFill>
            <a:round/>
            <a:headEnd/>
            <a:tailEnd/>
          </a:ln>
        </p:spPr>
        <p:txBody>
          <a:bodyPr/>
          <a:lstStyle/>
          <a:p>
            <a:endParaRPr lang="de-DE"/>
          </a:p>
        </p:txBody>
      </p:sp>
      <p:sp>
        <p:nvSpPr>
          <p:cNvPr id="77860" name="Line 29"/>
          <p:cNvSpPr>
            <a:spLocks noChangeShapeType="1"/>
          </p:cNvSpPr>
          <p:nvPr/>
        </p:nvSpPr>
        <p:spPr bwMode="auto">
          <a:xfrm rot="5400000" flipV="1">
            <a:off x="2103438" y="2366962"/>
            <a:ext cx="46038" cy="93663"/>
          </a:xfrm>
          <a:prstGeom prst="line">
            <a:avLst/>
          </a:prstGeom>
          <a:noFill/>
          <a:ln w="31750">
            <a:solidFill>
              <a:srgbClr val="000080"/>
            </a:solidFill>
            <a:round/>
            <a:headEnd/>
            <a:tailEnd/>
          </a:ln>
        </p:spPr>
        <p:txBody>
          <a:bodyPr/>
          <a:lstStyle/>
          <a:p>
            <a:endParaRPr lang="de-DE"/>
          </a:p>
        </p:txBody>
      </p:sp>
      <p:sp>
        <p:nvSpPr>
          <p:cNvPr id="77861" name="Line 30"/>
          <p:cNvSpPr>
            <a:spLocks noChangeShapeType="1"/>
          </p:cNvSpPr>
          <p:nvPr/>
        </p:nvSpPr>
        <p:spPr bwMode="auto">
          <a:xfrm rot="5400000" flipV="1">
            <a:off x="2202656" y="2409032"/>
            <a:ext cx="46037" cy="101600"/>
          </a:xfrm>
          <a:prstGeom prst="line">
            <a:avLst/>
          </a:prstGeom>
          <a:noFill/>
          <a:ln w="31750">
            <a:solidFill>
              <a:srgbClr val="000080"/>
            </a:solidFill>
            <a:round/>
            <a:headEnd/>
            <a:tailEnd/>
          </a:ln>
        </p:spPr>
        <p:txBody>
          <a:bodyPr/>
          <a:lstStyle/>
          <a:p>
            <a:endParaRPr lang="de-DE"/>
          </a:p>
        </p:txBody>
      </p:sp>
      <p:sp>
        <p:nvSpPr>
          <p:cNvPr id="77862" name="Line 31"/>
          <p:cNvSpPr>
            <a:spLocks noChangeShapeType="1"/>
          </p:cNvSpPr>
          <p:nvPr/>
        </p:nvSpPr>
        <p:spPr bwMode="auto">
          <a:xfrm rot="5400000" flipV="1">
            <a:off x="2305844" y="2451894"/>
            <a:ext cx="47625" cy="109537"/>
          </a:xfrm>
          <a:prstGeom prst="line">
            <a:avLst/>
          </a:prstGeom>
          <a:noFill/>
          <a:ln w="31750">
            <a:solidFill>
              <a:srgbClr val="000080"/>
            </a:solidFill>
            <a:round/>
            <a:headEnd/>
            <a:tailEnd/>
          </a:ln>
        </p:spPr>
        <p:txBody>
          <a:bodyPr/>
          <a:lstStyle/>
          <a:p>
            <a:endParaRPr lang="de-DE"/>
          </a:p>
        </p:txBody>
      </p:sp>
      <p:sp>
        <p:nvSpPr>
          <p:cNvPr id="77863" name="Line 32"/>
          <p:cNvSpPr>
            <a:spLocks noChangeShapeType="1"/>
          </p:cNvSpPr>
          <p:nvPr/>
        </p:nvSpPr>
        <p:spPr bwMode="auto">
          <a:xfrm rot="5400000" flipV="1">
            <a:off x="2419350" y="2495550"/>
            <a:ext cx="46038" cy="115888"/>
          </a:xfrm>
          <a:prstGeom prst="line">
            <a:avLst/>
          </a:prstGeom>
          <a:noFill/>
          <a:ln w="31750">
            <a:solidFill>
              <a:srgbClr val="000080"/>
            </a:solidFill>
            <a:round/>
            <a:headEnd/>
            <a:tailEnd/>
          </a:ln>
        </p:spPr>
        <p:txBody>
          <a:bodyPr/>
          <a:lstStyle/>
          <a:p>
            <a:endParaRPr lang="de-DE"/>
          </a:p>
        </p:txBody>
      </p:sp>
      <p:sp>
        <p:nvSpPr>
          <p:cNvPr id="77864" name="Line 33"/>
          <p:cNvSpPr>
            <a:spLocks noChangeShapeType="1"/>
          </p:cNvSpPr>
          <p:nvPr/>
        </p:nvSpPr>
        <p:spPr bwMode="auto">
          <a:xfrm rot="5400000" flipV="1">
            <a:off x="2536825" y="2541588"/>
            <a:ext cx="47625" cy="117475"/>
          </a:xfrm>
          <a:prstGeom prst="line">
            <a:avLst/>
          </a:prstGeom>
          <a:noFill/>
          <a:ln w="31750">
            <a:solidFill>
              <a:srgbClr val="000080"/>
            </a:solidFill>
            <a:round/>
            <a:headEnd/>
            <a:tailEnd/>
          </a:ln>
        </p:spPr>
        <p:txBody>
          <a:bodyPr/>
          <a:lstStyle/>
          <a:p>
            <a:endParaRPr lang="de-DE"/>
          </a:p>
        </p:txBody>
      </p:sp>
      <p:sp>
        <p:nvSpPr>
          <p:cNvPr id="77865" name="Line 34"/>
          <p:cNvSpPr>
            <a:spLocks noChangeShapeType="1"/>
          </p:cNvSpPr>
          <p:nvPr/>
        </p:nvSpPr>
        <p:spPr bwMode="auto">
          <a:xfrm rot="5400000" flipV="1">
            <a:off x="2655094" y="2586832"/>
            <a:ext cx="47625" cy="122237"/>
          </a:xfrm>
          <a:prstGeom prst="line">
            <a:avLst/>
          </a:prstGeom>
          <a:noFill/>
          <a:ln w="31750">
            <a:solidFill>
              <a:srgbClr val="000080"/>
            </a:solidFill>
            <a:round/>
            <a:headEnd/>
            <a:tailEnd/>
          </a:ln>
        </p:spPr>
        <p:txBody>
          <a:bodyPr/>
          <a:lstStyle/>
          <a:p>
            <a:endParaRPr lang="de-DE"/>
          </a:p>
        </p:txBody>
      </p:sp>
      <p:sp>
        <p:nvSpPr>
          <p:cNvPr id="77866" name="Line 35"/>
          <p:cNvSpPr>
            <a:spLocks noChangeShapeType="1"/>
          </p:cNvSpPr>
          <p:nvPr/>
        </p:nvSpPr>
        <p:spPr bwMode="auto">
          <a:xfrm rot="5400000" flipV="1">
            <a:off x="2778125" y="2633663"/>
            <a:ext cx="46037" cy="122238"/>
          </a:xfrm>
          <a:prstGeom prst="line">
            <a:avLst/>
          </a:prstGeom>
          <a:noFill/>
          <a:ln w="31750">
            <a:solidFill>
              <a:srgbClr val="000080"/>
            </a:solidFill>
            <a:round/>
            <a:headEnd/>
            <a:tailEnd/>
          </a:ln>
        </p:spPr>
        <p:txBody>
          <a:bodyPr/>
          <a:lstStyle/>
          <a:p>
            <a:endParaRPr lang="de-DE"/>
          </a:p>
        </p:txBody>
      </p:sp>
      <p:sp>
        <p:nvSpPr>
          <p:cNvPr id="77867" name="Line 36"/>
          <p:cNvSpPr>
            <a:spLocks noChangeShapeType="1"/>
          </p:cNvSpPr>
          <p:nvPr/>
        </p:nvSpPr>
        <p:spPr bwMode="auto">
          <a:xfrm rot="5400000" flipV="1">
            <a:off x="2897981" y="2682082"/>
            <a:ext cx="47625" cy="119062"/>
          </a:xfrm>
          <a:prstGeom prst="line">
            <a:avLst/>
          </a:prstGeom>
          <a:noFill/>
          <a:ln w="31750">
            <a:solidFill>
              <a:srgbClr val="000080"/>
            </a:solidFill>
            <a:round/>
            <a:headEnd/>
            <a:tailEnd/>
          </a:ln>
        </p:spPr>
        <p:txBody>
          <a:bodyPr/>
          <a:lstStyle/>
          <a:p>
            <a:endParaRPr lang="de-DE"/>
          </a:p>
        </p:txBody>
      </p:sp>
      <p:sp>
        <p:nvSpPr>
          <p:cNvPr id="77868" name="Line 37"/>
          <p:cNvSpPr>
            <a:spLocks noChangeShapeType="1"/>
          </p:cNvSpPr>
          <p:nvPr/>
        </p:nvSpPr>
        <p:spPr bwMode="auto">
          <a:xfrm rot="5400000" flipV="1">
            <a:off x="3017044" y="2731294"/>
            <a:ext cx="46038" cy="114300"/>
          </a:xfrm>
          <a:prstGeom prst="line">
            <a:avLst/>
          </a:prstGeom>
          <a:noFill/>
          <a:ln w="31750">
            <a:solidFill>
              <a:srgbClr val="000080"/>
            </a:solidFill>
            <a:round/>
            <a:headEnd/>
            <a:tailEnd/>
          </a:ln>
        </p:spPr>
        <p:txBody>
          <a:bodyPr/>
          <a:lstStyle/>
          <a:p>
            <a:endParaRPr lang="de-DE"/>
          </a:p>
        </p:txBody>
      </p:sp>
      <p:sp>
        <p:nvSpPr>
          <p:cNvPr id="77869" name="Line 38"/>
          <p:cNvSpPr>
            <a:spLocks noChangeShapeType="1"/>
          </p:cNvSpPr>
          <p:nvPr/>
        </p:nvSpPr>
        <p:spPr bwMode="auto">
          <a:xfrm rot="5400000" flipV="1">
            <a:off x="3125788" y="2782888"/>
            <a:ext cx="47625" cy="104775"/>
          </a:xfrm>
          <a:prstGeom prst="line">
            <a:avLst/>
          </a:prstGeom>
          <a:noFill/>
          <a:ln w="31750">
            <a:solidFill>
              <a:srgbClr val="000080"/>
            </a:solidFill>
            <a:round/>
            <a:headEnd/>
            <a:tailEnd/>
          </a:ln>
        </p:spPr>
        <p:txBody>
          <a:bodyPr/>
          <a:lstStyle/>
          <a:p>
            <a:endParaRPr lang="de-DE"/>
          </a:p>
        </p:txBody>
      </p:sp>
      <p:sp>
        <p:nvSpPr>
          <p:cNvPr id="77870" name="Line 39"/>
          <p:cNvSpPr>
            <a:spLocks noChangeShapeType="1"/>
          </p:cNvSpPr>
          <p:nvPr/>
        </p:nvSpPr>
        <p:spPr bwMode="auto">
          <a:xfrm rot="5400000" flipV="1">
            <a:off x="3225800" y="2835276"/>
            <a:ext cx="47625" cy="95250"/>
          </a:xfrm>
          <a:prstGeom prst="line">
            <a:avLst/>
          </a:prstGeom>
          <a:noFill/>
          <a:ln w="31750">
            <a:solidFill>
              <a:srgbClr val="000080"/>
            </a:solidFill>
            <a:round/>
            <a:headEnd/>
            <a:tailEnd/>
          </a:ln>
        </p:spPr>
        <p:txBody>
          <a:bodyPr/>
          <a:lstStyle/>
          <a:p>
            <a:endParaRPr lang="de-DE"/>
          </a:p>
        </p:txBody>
      </p:sp>
      <p:sp>
        <p:nvSpPr>
          <p:cNvPr id="77871" name="Line 40"/>
          <p:cNvSpPr>
            <a:spLocks noChangeShapeType="1"/>
          </p:cNvSpPr>
          <p:nvPr/>
        </p:nvSpPr>
        <p:spPr bwMode="auto">
          <a:xfrm rot="5400000" flipV="1">
            <a:off x="3313113" y="2889250"/>
            <a:ext cx="46037" cy="80963"/>
          </a:xfrm>
          <a:prstGeom prst="line">
            <a:avLst/>
          </a:prstGeom>
          <a:noFill/>
          <a:ln w="31750">
            <a:solidFill>
              <a:srgbClr val="000080"/>
            </a:solidFill>
            <a:round/>
            <a:headEnd/>
            <a:tailEnd/>
          </a:ln>
        </p:spPr>
        <p:txBody>
          <a:bodyPr/>
          <a:lstStyle/>
          <a:p>
            <a:endParaRPr lang="de-DE"/>
          </a:p>
        </p:txBody>
      </p:sp>
      <p:sp>
        <p:nvSpPr>
          <p:cNvPr id="77872" name="Line 41"/>
          <p:cNvSpPr>
            <a:spLocks noChangeShapeType="1"/>
          </p:cNvSpPr>
          <p:nvPr/>
        </p:nvSpPr>
        <p:spPr bwMode="auto">
          <a:xfrm rot="5400000" flipV="1">
            <a:off x="3388519" y="2942431"/>
            <a:ext cx="46038" cy="66675"/>
          </a:xfrm>
          <a:prstGeom prst="line">
            <a:avLst/>
          </a:prstGeom>
          <a:noFill/>
          <a:ln w="31750">
            <a:solidFill>
              <a:srgbClr val="000080"/>
            </a:solidFill>
            <a:round/>
            <a:headEnd/>
            <a:tailEnd/>
          </a:ln>
        </p:spPr>
        <p:txBody>
          <a:bodyPr/>
          <a:lstStyle/>
          <a:p>
            <a:endParaRPr lang="de-DE"/>
          </a:p>
        </p:txBody>
      </p:sp>
      <p:sp>
        <p:nvSpPr>
          <p:cNvPr id="77873" name="Line 42"/>
          <p:cNvSpPr>
            <a:spLocks noChangeShapeType="1"/>
          </p:cNvSpPr>
          <p:nvPr/>
        </p:nvSpPr>
        <p:spPr bwMode="auto">
          <a:xfrm rot="5400000" flipV="1">
            <a:off x="3444081" y="2997995"/>
            <a:ext cx="47625" cy="49212"/>
          </a:xfrm>
          <a:prstGeom prst="line">
            <a:avLst/>
          </a:prstGeom>
          <a:noFill/>
          <a:ln w="31750">
            <a:solidFill>
              <a:srgbClr val="000080"/>
            </a:solidFill>
            <a:round/>
            <a:headEnd/>
            <a:tailEnd/>
          </a:ln>
        </p:spPr>
        <p:txBody>
          <a:bodyPr/>
          <a:lstStyle/>
          <a:p>
            <a:endParaRPr lang="de-DE"/>
          </a:p>
        </p:txBody>
      </p:sp>
      <p:sp>
        <p:nvSpPr>
          <p:cNvPr id="77874" name="Line 43"/>
          <p:cNvSpPr>
            <a:spLocks noChangeShapeType="1"/>
          </p:cNvSpPr>
          <p:nvPr/>
        </p:nvSpPr>
        <p:spPr bwMode="auto">
          <a:xfrm rot="5400000" flipV="1">
            <a:off x="3485357" y="3055144"/>
            <a:ext cx="46037" cy="28575"/>
          </a:xfrm>
          <a:prstGeom prst="line">
            <a:avLst/>
          </a:prstGeom>
          <a:noFill/>
          <a:ln w="31750">
            <a:solidFill>
              <a:srgbClr val="000080"/>
            </a:solidFill>
            <a:round/>
            <a:headEnd/>
            <a:tailEnd/>
          </a:ln>
        </p:spPr>
        <p:txBody>
          <a:bodyPr/>
          <a:lstStyle/>
          <a:p>
            <a:endParaRPr lang="de-DE"/>
          </a:p>
        </p:txBody>
      </p:sp>
      <p:sp>
        <p:nvSpPr>
          <p:cNvPr id="77875" name="Line 44"/>
          <p:cNvSpPr>
            <a:spLocks noChangeShapeType="1"/>
          </p:cNvSpPr>
          <p:nvPr/>
        </p:nvSpPr>
        <p:spPr bwMode="auto">
          <a:xfrm rot="5400000" flipV="1">
            <a:off x="3502819" y="3110706"/>
            <a:ext cx="47625" cy="11113"/>
          </a:xfrm>
          <a:prstGeom prst="line">
            <a:avLst/>
          </a:prstGeom>
          <a:noFill/>
          <a:ln w="31750">
            <a:solidFill>
              <a:srgbClr val="000080"/>
            </a:solidFill>
            <a:round/>
            <a:headEnd/>
            <a:tailEnd/>
          </a:ln>
        </p:spPr>
        <p:txBody>
          <a:bodyPr/>
          <a:lstStyle/>
          <a:p>
            <a:endParaRPr lang="de-DE"/>
          </a:p>
        </p:txBody>
      </p:sp>
      <p:sp>
        <p:nvSpPr>
          <p:cNvPr id="77876" name="Line 45"/>
          <p:cNvSpPr>
            <a:spLocks noChangeShapeType="1"/>
          </p:cNvSpPr>
          <p:nvPr/>
        </p:nvSpPr>
        <p:spPr bwMode="auto">
          <a:xfrm rot="5400000">
            <a:off x="3503613" y="3157537"/>
            <a:ext cx="46038" cy="11113"/>
          </a:xfrm>
          <a:prstGeom prst="line">
            <a:avLst/>
          </a:prstGeom>
          <a:noFill/>
          <a:ln w="31750">
            <a:solidFill>
              <a:srgbClr val="000080"/>
            </a:solidFill>
            <a:round/>
            <a:headEnd/>
            <a:tailEnd/>
          </a:ln>
        </p:spPr>
        <p:txBody>
          <a:bodyPr/>
          <a:lstStyle/>
          <a:p>
            <a:endParaRPr lang="de-DE"/>
          </a:p>
        </p:txBody>
      </p:sp>
      <p:sp>
        <p:nvSpPr>
          <p:cNvPr id="77877" name="Line 46"/>
          <p:cNvSpPr>
            <a:spLocks noChangeShapeType="1"/>
          </p:cNvSpPr>
          <p:nvPr/>
        </p:nvSpPr>
        <p:spPr bwMode="auto">
          <a:xfrm rot="5400000">
            <a:off x="3484563" y="3195638"/>
            <a:ext cx="47625" cy="28575"/>
          </a:xfrm>
          <a:prstGeom prst="line">
            <a:avLst/>
          </a:prstGeom>
          <a:noFill/>
          <a:ln w="31750">
            <a:solidFill>
              <a:srgbClr val="000080"/>
            </a:solidFill>
            <a:round/>
            <a:headEnd/>
            <a:tailEnd/>
          </a:ln>
        </p:spPr>
        <p:txBody>
          <a:bodyPr/>
          <a:lstStyle/>
          <a:p>
            <a:endParaRPr lang="de-DE"/>
          </a:p>
        </p:txBody>
      </p:sp>
      <p:sp>
        <p:nvSpPr>
          <p:cNvPr id="77878" name="Line 47"/>
          <p:cNvSpPr>
            <a:spLocks noChangeShapeType="1"/>
          </p:cNvSpPr>
          <p:nvPr/>
        </p:nvSpPr>
        <p:spPr bwMode="auto">
          <a:xfrm rot="5400000">
            <a:off x="3444081" y="3232945"/>
            <a:ext cx="47625" cy="49212"/>
          </a:xfrm>
          <a:prstGeom prst="line">
            <a:avLst/>
          </a:prstGeom>
          <a:noFill/>
          <a:ln w="31750">
            <a:solidFill>
              <a:srgbClr val="000080"/>
            </a:solidFill>
            <a:round/>
            <a:headEnd/>
            <a:tailEnd/>
          </a:ln>
        </p:spPr>
        <p:txBody>
          <a:bodyPr/>
          <a:lstStyle/>
          <a:p>
            <a:endParaRPr lang="de-DE"/>
          </a:p>
        </p:txBody>
      </p:sp>
      <p:sp>
        <p:nvSpPr>
          <p:cNvPr id="77879" name="Line 48"/>
          <p:cNvSpPr>
            <a:spLocks noChangeShapeType="1"/>
          </p:cNvSpPr>
          <p:nvPr/>
        </p:nvSpPr>
        <p:spPr bwMode="auto">
          <a:xfrm rot="5400000">
            <a:off x="3388519" y="3271044"/>
            <a:ext cx="46037" cy="66675"/>
          </a:xfrm>
          <a:prstGeom prst="line">
            <a:avLst/>
          </a:prstGeom>
          <a:noFill/>
          <a:ln w="31750">
            <a:solidFill>
              <a:srgbClr val="000080"/>
            </a:solidFill>
            <a:round/>
            <a:headEnd/>
            <a:tailEnd/>
          </a:ln>
        </p:spPr>
        <p:txBody>
          <a:bodyPr/>
          <a:lstStyle/>
          <a:p>
            <a:endParaRPr lang="de-DE"/>
          </a:p>
        </p:txBody>
      </p:sp>
      <p:sp>
        <p:nvSpPr>
          <p:cNvPr id="77880" name="Line 49"/>
          <p:cNvSpPr>
            <a:spLocks noChangeShapeType="1"/>
          </p:cNvSpPr>
          <p:nvPr/>
        </p:nvSpPr>
        <p:spPr bwMode="auto">
          <a:xfrm rot="5400000">
            <a:off x="3312319" y="3310731"/>
            <a:ext cx="47625" cy="80963"/>
          </a:xfrm>
          <a:prstGeom prst="line">
            <a:avLst/>
          </a:prstGeom>
          <a:noFill/>
          <a:ln w="31750">
            <a:solidFill>
              <a:srgbClr val="000080"/>
            </a:solidFill>
            <a:round/>
            <a:headEnd/>
            <a:tailEnd/>
          </a:ln>
        </p:spPr>
        <p:txBody>
          <a:bodyPr/>
          <a:lstStyle/>
          <a:p>
            <a:endParaRPr lang="de-DE"/>
          </a:p>
        </p:txBody>
      </p:sp>
      <p:sp>
        <p:nvSpPr>
          <p:cNvPr id="77881" name="Line 50"/>
          <p:cNvSpPr>
            <a:spLocks noChangeShapeType="1"/>
          </p:cNvSpPr>
          <p:nvPr/>
        </p:nvSpPr>
        <p:spPr bwMode="auto">
          <a:xfrm rot="5400000">
            <a:off x="3226594" y="3350419"/>
            <a:ext cx="46038" cy="95250"/>
          </a:xfrm>
          <a:prstGeom prst="line">
            <a:avLst/>
          </a:prstGeom>
          <a:noFill/>
          <a:ln w="31750">
            <a:solidFill>
              <a:srgbClr val="000080"/>
            </a:solidFill>
            <a:round/>
            <a:headEnd/>
            <a:tailEnd/>
          </a:ln>
        </p:spPr>
        <p:txBody>
          <a:bodyPr/>
          <a:lstStyle/>
          <a:p>
            <a:endParaRPr lang="de-DE"/>
          </a:p>
        </p:txBody>
      </p:sp>
      <p:sp>
        <p:nvSpPr>
          <p:cNvPr id="77882" name="Line 51"/>
          <p:cNvSpPr>
            <a:spLocks noChangeShapeType="1"/>
          </p:cNvSpPr>
          <p:nvPr/>
        </p:nvSpPr>
        <p:spPr bwMode="auto">
          <a:xfrm rot="5400000">
            <a:off x="3126582" y="3391694"/>
            <a:ext cx="46037" cy="104775"/>
          </a:xfrm>
          <a:prstGeom prst="line">
            <a:avLst/>
          </a:prstGeom>
          <a:noFill/>
          <a:ln w="31750">
            <a:solidFill>
              <a:srgbClr val="000080"/>
            </a:solidFill>
            <a:round/>
            <a:headEnd/>
            <a:tailEnd/>
          </a:ln>
        </p:spPr>
        <p:txBody>
          <a:bodyPr/>
          <a:lstStyle/>
          <a:p>
            <a:endParaRPr lang="de-DE"/>
          </a:p>
        </p:txBody>
      </p:sp>
      <p:sp>
        <p:nvSpPr>
          <p:cNvPr id="77883" name="Line 52"/>
          <p:cNvSpPr>
            <a:spLocks noChangeShapeType="1"/>
          </p:cNvSpPr>
          <p:nvPr/>
        </p:nvSpPr>
        <p:spPr bwMode="auto">
          <a:xfrm rot="5400000">
            <a:off x="3016250" y="3433763"/>
            <a:ext cx="47625" cy="114300"/>
          </a:xfrm>
          <a:prstGeom prst="line">
            <a:avLst/>
          </a:prstGeom>
          <a:noFill/>
          <a:ln w="31750">
            <a:solidFill>
              <a:srgbClr val="000080"/>
            </a:solidFill>
            <a:round/>
            <a:headEnd/>
            <a:tailEnd/>
          </a:ln>
        </p:spPr>
        <p:txBody>
          <a:bodyPr/>
          <a:lstStyle/>
          <a:p>
            <a:endParaRPr lang="de-DE"/>
          </a:p>
        </p:txBody>
      </p:sp>
      <p:sp>
        <p:nvSpPr>
          <p:cNvPr id="77884" name="Line 53"/>
          <p:cNvSpPr>
            <a:spLocks noChangeShapeType="1"/>
          </p:cNvSpPr>
          <p:nvPr/>
        </p:nvSpPr>
        <p:spPr bwMode="auto">
          <a:xfrm rot="5400000">
            <a:off x="2897981" y="3479007"/>
            <a:ext cx="47625" cy="119062"/>
          </a:xfrm>
          <a:prstGeom prst="line">
            <a:avLst/>
          </a:prstGeom>
          <a:noFill/>
          <a:ln w="31750">
            <a:solidFill>
              <a:srgbClr val="000080"/>
            </a:solidFill>
            <a:round/>
            <a:headEnd/>
            <a:tailEnd/>
          </a:ln>
        </p:spPr>
        <p:txBody>
          <a:bodyPr/>
          <a:lstStyle/>
          <a:p>
            <a:endParaRPr lang="de-DE"/>
          </a:p>
        </p:txBody>
      </p:sp>
      <p:sp>
        <p:nvSpPr>
          <p:cNvPr id="77885" name="Line 54"/>
          <p:cNvSpPr>
            <a:spLocks noChangeShapeType="1"/>
          </p:cNvSpPr>
          <p:nvPr/>
        </p:nvSpPr>
        <p:spPr bwMode="auto">
          <a:xfrm rot="5400000">
            <a:off x="2778125" y="3524250"/>
            <a:ext cx="46038" cy="122238"/>
          </a:xfrm>
          <a:prstGeom prst="line">
            <a:avLst/>
          </a:prstGeom>
          <a:noFill/>
          <a:ln w="31750">
            <a:solidFill>
              <a:srgbClr val="000080"/>
            </a:solidFill>
            <a:round/>
            <a:headEnd/>
            <a:tailEnd/>
          </a:ln>
        </p:spPr>
        <p:txBody>
          <a:bodyPr/>
          <a:lstStyle/>
          <a:p>
            <a:endParaRPr lang="de-DE"/>
          </a:p>
        </p:txBody>
      </p:sp>
      <p:sp>
        <p:nvSpPr>
          <p:cNvPr id="77886" name="Line 55"/>
          <p:cNvSpPr>
            <a:spLocks noChangeShapeType="1"/>
          </p:cNvSpPr>
          <p:nvPr/>
        </p:nvSpPr>
        <p:spPr bwMode="auto">
          <a:xfrm rot="5400000">
            <a:off x="2655094" y="3571082"/>
            <a:ext cx="47625" cy="122237"/>
          </a:xfrm>
          <a:prstGeom prst="line">
            <a:avLst/>
          </a:prstGeom>
          <a:noFill/>
          <a:ln w="31750">
            <a:solidFill>
              <a:srgbClr val="000080"/>
            </a:solidFill>
            <a:round/>
            <a:headEnd/>
            <a:tailEnd/>
          </a:ln>
        </p:spPr>
        <p:txBody>
          <a:bodyPr/>
          <a:lstStyle/>
          <a:p>
            <a:endParaRPr lang="de-DE"/>
          </a:p>
        </p:txBody>
      </p:sp>
      <p:sp>
        <p:nvSpPr>
          <p:cNvPr id="77887" name="Line 56"/>
          <p:cNvSpPr>
            <a:spLocks noChangeShapeType="1"/>
          </p:cNvSpPr>
          <p:nvPr/>
        </p:nvSpPr>
        <p:spPr bwMode="auto">
          <a:xfrm rot="5400000">
            <a:off x="2537619" y="3620294"/>
            <a:ext cx="46037" cy="117475"/>
          </a:xfrm>
          <a:prstGeom prst="line">
            <a:avLst/>
          </a:prstGeom>
          <a:noFill/>
          <a:ln w="31750">
            <a:solidFill>
              <a:srgbClr val="000080"/>
            </a:solidFill>
            <a:round/>
            <a:headEnd/>
            <a:tailEnd/>
          </a:ln>
        </p:spPr>
        <p:txBody>
          <a:bodyPr/>
          <a:lstStyle/>
          <a:p>
            <a:endParaRPr lang="de-DE"/>
          </a:p>
        </p:txBody>
      </p:sp>
      <p:sp>
        <p:nvSpPr>
          <p:cNvPr id="77888" name="Line 57"/>
          <p:cNvSpPr>
            <a:spLocks noChangeShapeType="1"/>
          </p:cNvSpPr>
          <p:nvPr/>
        </p:nvSpPr>
        <p:spPr bwMode="auto">
          <a:xfrm rot="5400000">
            <a:off x="2418556" y="3667919"/>
            <a:ext cx="47625" cy="115888"/>
          </a:xfrm>
          <a:prstGeom prst="line">
            <a:avLst/>
          </a:prstGeom>
          <a:noFill/>
          <a:ln w="31750">
            <a:solidFill>
              <a:srgbClr val="000080"/>
            </a:solidFill>
            <a:round/>
            <a:headEnd/>
            <a:tailEnd/>
          </a:ln>
        </p:spPr>
        <p:txBody>
          <a:bodyPr/>
          <a:lstStyle/>
          <a:p>
            <a:endParaRPr lang="de-DE"/>
          </a:p>
        </p:txBody>
      </p:sp>
      <p:sp>
        <p:nvSpPr>
          <p:cNvPr id="77889" name="Line 58"/>
          <p:cNvSpPr>
            <a:spLocks noChangeShapeType="1"/>
          </p:cNvSpPr>
          <p:nvPr/>
        </p:nvSpPr>
        <p:spPr bwMode="auto">
          <a:xfrm rot="5400000">
            <a:off x="2306638" y="3717925"/>
            <a:ext cx="46038" cy="109537"/>
          </a:xfrm>
          <a:prstGeom prst="line">
            <a:avLst/>
          </a:prstGeom>
          <a:noFill/>
          <a:ln w="31750">
            <a:solidFill>
              <a:srgbClr val="000080"/>
            </a:solidFill>
            <a:round/>
            <a:headEnd/>
            <a:tailEnd/>
          </a:ln>
        </p:spPr>
        <p:txBody>
          <a:bodyPr/>
          <a:lstStyle/>
          <a:p>
            <a:endParaRPr lang="de-DE"/>
          </a:p>
        </p:txBody>
      </p:sp>
      <p:sp>
        <p:nvSpPr>
          <p:cNvPr id="77890" name="Line 59"/>
          <p:cNvSpPr>
            <a:spLocks noChangeShapeType="1"/>
          </p:cNvSpPr>
          <p:nvPr/>
        </p:nvSpPr>
        <p:spPr bwMode="auto">
          <a:xfrm rot="5400000">
            <a:off x="2201862" y="3768726"/>
            <a:ext cx="47625" cy="101600"/>
          </a:xfrm>
          <a:prstGeom prst="line">
            <a:avLst/>
          </a:prstGeom>
          <a:noFill/>
          <a:ln w="31750">
            <a:solidFill>
              <a:srgbClr val="000080"/>
            </a:solidFill>
            <a:round/>
            <a:headEnd/>
            <a:tailEnd/>
          </a:ln>
        </p:spPr>
        <p:txBody>
          <a:bodyPr/>
          <a:lstStyle/>
          <a:p>
            <a:endParaRPr lang="de-DE"/>
          </a:p>
        </p:txBody>
      </p:sp>
      <p:sp>
        <p:nvSpPr>
          <p:cNvPr id="77891" name="Line 60"/>
          <p:cNvSpPr>
            <a:spLocks noChangeShapeType="1"/>
          </p:cNvSpPr>
          <p:nvPr/>
        </p:nvSpPr>
        <p:spPr bwMode="auto">
          <a:xfrm rot="5400000">
            <a:off x="2102644" y="3820319"/>
            <a:ext cx="47625" cy="93663"/>
          </a:xfrm>
          <a:prstGeom prst="line">
            <a:avLst/>
          </a:prstGeom>
          <a:noFill/>
          <a:ln w="31750">
            <a:solidFill>
              <a:srgbClr val="000080"/>
            </a:solidFill>
            <a:round/>
            <a:headEnd/>
            <a:tailEnd/>
          </a:ln>
        </p:spPr>
        <p:txBody>
          <a:bodyPr/>
          <a:lstStyle/>
          <a:p>
            <a:endParaRPr lang="de-DE"/>
          </a:p>
        </p:txBody>
      </p:sp>
      <p:sp>
        <p:nvSpPr>
          <p:cNvPr id="77892" name="Line 61"/>
          <p:cNvSpPr>
            <a:spLocks noChangeShapeType="1"/>
          </p:cNvSpPr>
          <p:nvPr/>
        </p:nvSpPr>
        <p:spPr bwMode="auto">
          <a:xfrm rot="5400000">
            <a:off x="2014538" y="3871913"/>
            <a:ext cx="46037" cy="84137"/>
          </a:xfrm>
          <a:prstGeom prst="line">
            <a:avLst/>
          </a:prstGeom>
          <a:noFill/>
          <a:ln w="31750">
            <a:solidFill>
              <a:srgbClr val="000080"/>
            </a:solidFill>
            <a:round/>
            <a:headEnd/>
            <a:tailEnd/>
          </a:ln>
        </p:spPr>
        <p:txBody>
          <a:bodyPr/>
          <a:lstStyle/>
          <a:p>
            <a:endParaRPr lang="de-DE"/>
          </a:p>
        </p:txBody>
      </p:sp>
      <p:sp>
        <p:nvSpPr>
          <p:cNvPr id="77893" name="Line 62"/>
          <p:cNvSpPr>
            <a:spLocks noChangeShapeType="1"/>
          </p:cNvSpPr>
          <p:nvPr/>
        </p:nvSpPr>
        <p:spPr bwMode="auto">
          <a:xfrm rot="5400000">
            <a:off x="1935956" y="3921919"/>
            <a:ext cx="46038" cy="76200"/>
          </a:xfrm>
          <a:prstGeom prst="line">
            <a:avLst/>
          </a:prstGeom>
          <a:noFill/>
          <a:ln w="31750">
            <a:solidFill>
              <a:srgbClr val="000080"/>
            </a:solidFill>
            <a:round/>
            <a:headEnd/>
            <a:tailEnd/>
          </a:ln>
        </p:spPr>
        <p:txBody>
          <a:bodyPr/>
          <a:lstStyle/>
          <a:p>
            <a:endParaRPr lang="de-DE"/>
          </a:p>
        </p:txBody>
      </p:sp>
      <p:sp>
        <p:nvSpPr>
          <p:cNvPr id="77894" name="Line 63"/>
          <p:cNvSpPr>
            <a:spLocks noChangeShapeType="1"/>
          </p:cNvSpPr>
          <p:nvPr/>
        </p:nvSpPr>
        <p:spPr bwMode="auto">
          <a:xfrm rot="5400000">
            <a:off x="1861344" y="3972719"/>
            <a:ext cx="47625" cy="68263"/>
          </a:xfrm>
          <a:prstGeom prst="line">
            <a:avLst/>
          </a:prstGeom>
          <a:noFill/>
          <a:ln w="31750">
            <a:solidFill>
              <a:srgbClr val="000080"/>
            </a:solidFill>
            <a:round/>
            <a:headEnd/>
            <a:tailEnd/>
          </a:ln>
        </p:spPr>
        <p:txBody>
          <a:bodyPr/>
          <a:lstStyle/>
          <a:p>
            <a:endParaRPr lang="de-DE"/>
          </a:p>
        </p:txBody>
      </p:sp>
      <p:sp>
        <p:nvSpPr>
          <p:cNvPr id="77895" name="Line 64"/>
          <p:cNvSpPr>
            <a:spLocks noChangeShapeType="1"/>
          </p:cNvSpPr>
          <p:nvPr/>
        </p:nvSpPr>
        <p:spPr bwMode="auto">
          <a:xfrm rot="5400000">
            <a:off x="1798638" y="4024313"/>
            <a:ext cx="46037" cy="58737"/>
          </a:xfrm>
          <a:prstGeom prst="line">
            <a:avLst/>
          </a:prstGeom>
          <a:noFill/>
          <a:ln w="31750">
            <a:solidFill>
              <a:srgbClr val="000080"/>
            </a:solidFill>
            <a:round/>
            <a:headEnd/>
            <a:tailEnd/>
          </a:ln>
        </p:spPr>
        <p:txBody>
          <a:bodyPr/>
          <a:lstStyle/>
          <a:p>
            <a:endParaRPr lang="de-DE"/>
          </a:p>
        </p:txBody>
      </p:sp>
      <p:sp>
        <p:nvSpPr>
          <p:cNvPr id="77896" name="Line 65"/>
          <p:cNvSpPr>
            <a:spLocks noChangeShapeType="1"/>
          </p:cNvSpPr>
          <p:nvPr/>
        </p:nvSpPr>
        <p:spPr bwMode="auto">
          <a:xfrm rot="5400000">
            <a:off x="1743869" y="4075906"/>
            <a:ext cx="47625" cy="49213"/>
          </a:xfrm>
          <a:prstGeom prst="line">
            <a:avLst/>
          </a:prstGeom>
          <a:noFill/>
          <a:ln w="31750">
            <a:solidFill>
              <a:srgbClr val="000080"/>
            </a:solidFill>
            <a:round/>
            <a:headEnd/>
            <a:tailEnd/>
          </a:ln>
        </p:spPr>
        <p:txBody>
          <a:bodyPr/>
          <a:lstStyle/>
          <a:p>
            <a:endParaRPr lang="de-DE"/>
          </a:p>
        </p:txBody>
      </p:sp>
      <p:sp>
        <p:nvSpPr>
          <p:cNvPr id="77897" name="Line 66"/>
          <p:cNvSpPr>
            <a:spLocks noChangeShapeType="1"/>
          </p:cNvSpPr>
          <p:nvPr/>
        </p:nvSpPr>
        <p:spPr bwMode="auto">
          <a:xfrm rot="5400000">
            <a:off x="1697831" y="4126707"/>
            <a:ext cx="47625" cy="42862"/>
          </a:xfrm>
          <a:prstGeom prst="line">
            <a:avLst/>
          </a:prstGeom>
          <a:noFill/>
          <a:ln w="31750">
            <a:solidFill>
              <a:srgbClr val="000080"/>
            </a:solidFill>
            <a:round/>
            <a:headEnd/>
            <a:tailEnd/>
          </a:ln>
        </p:spPr>
        <p:txBody>
          <a:bodyPr/>
          <a:lstStyle/>
          <a:p>
            <a:endParaRPr lang="de-DE"/>
          </a:p>
        </p:txBody>
      </p:sp>
      <p:sp>
        <p:nvSpPr>
          <p:cNvPr id="77898" name="Line 67"/>
          <p:cNvSpPr>
            <a:spLocks noChangeShapeType="1"/>
          </p:cNvSpPr>
          <p:nvPr/>
        </p:nvSpPr>
        <p:spPr bwMode="auto">
          <a:xfrm rot="5400000">
            <a:off x="1658938" y="4176712"/>
            <a:ext cx="46038" cy="36513"/>
          </a:xfrm>
          <a:prstGeom prst="line">
            <a:avLst/>
          </a:prstGeom>
          <a:noFill/>
          <a:ln w="31750">
            <a:solidFill>
              <a:srgbClr val="000080"/>
            </a:solidFill>
            <a:round/>
            <a:headEnd/>
            <a:tailEnd/>
          </a:ln>
        </p:spPr>
        <p:txBody>
          <a:bodyPr/>
          <a:lstStyle/>
          <a:p>
            <a:endParaRPr lang="de-DE"/>
          </a:p>
        </p:txBody>
      </p:sp>
      <p:sp>
        <p:nvSpPr>
          <p:cNvPr id="77899" name="Line 68"/>
          <p:cNvSpPr>
            <a:spLocks noChangeShapeType="1"/>
          </p:cNvSpPr>
          <p:nvPr/>
        </p:nvSpPr>
        <p:spPr bwMode="auto">
          <a:xfrm rot="5400000">
            <a:off x="1624806" y="4226720"/>
            <a:ext cx="47625" cy="30162"/>
          </a:xfrm>
          <a:prstGeom prst="line">
            <a:avLst/>
          </a:prstGeom>
          <a:noFill/>
          <a:ln w="31750">
            <a:solidFill>
              <a:srgbClr val="000080"/>
            </a:solidFill>
            <a:round/>
            <a:headEnd/>
            <a:tailEnd/>
          </a:ln>
        </p:spPr>
        <p:txBody>
          <a:bodyPr/>
          <a:lstStyle/>
          <a:p>
            <a:endParaRPr lang="de-DE"/>
          </a:p>
        </p:txBody>
      </p:sp>
      <p:sp>
        <p:nvSpPr>
          <p:cNvPr id="77900" name="Line 69"/>
          <p:cNvSpPr>
            <a:spLocks noChangeShapeType="1"/>
          </p:cNvSpPr>
          <p:nvPr/>
        </p:nvSpPr>
        <p:spPr bwMode="auto">
          <a:xfrm rot="5400000">
            <a:off x="1598613" y="4276725"/>
            <a:ext cx="46037" cy="23813"/>
          </a:xfrm>
          <a:prstGeom prst="line">
            <a:avLst/>
          </a:prstGeom>
          <a:noFill/>
          <a:ln w="31750">
            <a:solidFill>
              <a:srgbClr val="000080"/>
            </a:solidFill>
            <a:round/>
            <a:headEnd/>
            <a:tailEnd/>
          </a:ln>
        </p:spPr>
        <p:txBody>
          <a:bodyPr/>
          <a:lstStyle/>
          <a:p>
            <a:endParaRPr lang="de-DE"/>
          </a:p>
        </p:txBody>
      </p:sp>
      <p:sp>
        <p:nvSpPr>
          <p:cNvPr id="77901" name="Line 70"/>
          <p:cNvSpPr>
            <a:spLocks noChangeShapeType="1"/>
          </p:cNvSpPr>
          <p:nvPr/>
        </p:nvSpPr>
        <p:spPr bwMode="auto">
          <a:xfrm rot="5400000">
            <a:off x="1575594" y="4325144"/>
            <a:ext cx="47625" cy="20637"/>
          </a:xfrm>
          <a:prstGeom prst="line">
            <a:avLst/>
          </a:prstGeom>
          <a:noFill/>
          <a:ln w="31750">
            <a:solidFill>
              <a:srgbClr val="000080"/>
            </a:solidFill>
            <a:round/>
            <a:headEnd/>
            <a:tailEnd/>
          </a:ln>
        </p:spPr>
        <p:txBody>
          <a:bodyPr/>
          <a:lstStyle/>
          <a:p>
            <a:endParaRPr lang="de-DE"/>
          </a:p>
        </p:txBody>
      </p:sp>
      <p:sp>
        <p:nvSpPr>
          <p:cNvPr id="77902" name="Line 71"/>
          <p:cNvSpPr>
            <a:spLocks noChangeShapeType="1"/>
          </p:cNvSpPr>
          <p:nvPr/>
        </p:nvSpPr>
        <p:spPr bwMode="auto">
          <a:xfrm rot="5400000">
            <a:off x="1558925" y="4375150"/>
            <a:ext cx="47625" cy="15875"/>
          </a:xfrm>
          <a:prstGeom prst="line">
            <a:avLst/>
          </a:prstGeom>
          <a:noFill/>
          <a:ln w="31750">
            <a:solidFill>
              <a:srgbClr val="000080"/>
            </a:solidFill>
            <a:round/>
            <a:headEnd/>
            <a:tailEnd/>
          </a:ln>
        </p:spPr>
        <p:txBody>
          <a:bodyPr/>
          <a:lstStyle/>
          <a:p>
            <a:endParaRPr lang="de-DE"/>
          </a:p>
        </p:txBody>
      </p:sp>
      <p:sp>
        <p:nvSpPr>
          <p:cNvPr id="77903" name="Line 72"/>
          <p:cNvSpPr>
            <a:spLocks noChangeShapeType="1"/>
          </p:cNvSpPr>
          <p:nvPr/>
        </p:nvSpPr>
        <p:spPr bwMode="auto">
          <a:xfrm rot="5400000">
            <a:off x="1545431" y="4423569"/>
            <a:ext cx="46038" cy="12700"/>
          </a:xfrm>
          <a:prstGeom prst="line">
            <a:avLst/>
          </a:prstGeom>
          <a:noFill/>
          <a:ln w="31750">
            <a:solidFill>
              <a:srgbClr val="000080"/>
            </a:solidFill>
            <a:round/>
            <a:headEnd/>
            <a:tailEnd/>
          </a:ln>
        </p:spPr>
        <p:txBody>
          <a:bodyPr/>
          <a:lstStyle/>
          <a:p>
            <a:endParaRPr lang="de-DE"/>
          </a:p>
        </p:txBody>
      </p:sp>
      <p:sp>
        <p:nvSpPr>
          <p:cNvPr id="77904" name="Line 73"/>
          <p:cNvSpPr>
            <a:spLocks noChangeShapeType="1"/>
          </p:cNvSpPr>
          <p:nvPr/>
        </p:nvSpPr>
        <p:spPr bwMode="auto">
          <a:xfrm rot="5400000">
            <a:off x="1534319" y="4471194"/>
            <a:ext cx="46037" cy="9525"/>
          </a:xfrm>
          <a:prstGeom prst="line">
            <a:avLst/>
          </a:prstGeom>
          <a:noFill/>
          <a:ln w="31750">
            <a:solidFill>
              <a:srgbClr val="000080"/>
            </a:solidFill>
            <a:round/>
            <a:headEnd/>
            <a:tailEnd/>
          </a:ln>
        </p:spPr>
        <p:txBody>
          <a:bodyPr/>
          <a:lstStyle/>
          <a:p>
            <a:endParaRPr lang="de-DE"/>
          </a:p>
        </p:txBody>
      </p:sp>
      <p:sp>
        <p:nvSpPr>
          <p:cNvPr id="77905" name="Line 74"/>
          <p:cNvSpPr>
            <a:spLocks noChangeShapeType="1"/>
          </p:cNvSpPr>
          <p:nvPr/>
        </p:nvSpPr>
        <p:spPr bwMode="auto">
          <a:xfrm rot="5400000">
            <a:off x="1523206" y="4518819"/>
            <a:ext cx="47625" cy="7938"/>
          </a:xfrm>
          <a:prstGeom prst="line">
            <a:avLst/>
          </a:prstGeom>
          <a:noFill/>
          <a:ln w="31750">
            <a:solidFill>
              <a:srgbClr val="000080"/>
            </a:solidFill>
            <a:round/>
            <a:headEnd/>
            <a:tailEnd/>
          </a:ln>
        </p:spPr>
        <p:txBody>
          <a:bodyPr/>
          <a:lstStyle/>
          <a:p>
            <a:endParaRPr lang="de-DE"/>
          </a:p>
        </p:txBody>
      </p:sp>
      <p:sp>
        <p:nvSpPr>
          <p:cNvPr id="77906" name="Line 75"/>
          <p:cNvSpPr>
            <a:spLocks noChangeShapeType="1"/>
          </p:cNvSpPr>
          <p:nvPr/>
        </p:nvSpPr>
        <p:spPr bwMode="auto">
          <a:xfrm rot="5400000">
            <a:off x="1517650" y="4567238"/>
            <a:ext cx="46038" cy="4762"/>
          </a:xfrm>
          <a:prstGeom prst="line">
            <a:avLst/>
          </a:prstGeom>
          <a:noFill/>
          <a:ln w="31750">
            <a:solidFill>
              <a:srgbClr val="000080"/>
            </a:solidFill>
            <a:round/>
            <a:headEnd/>
            <a:tailEnd/>
          </a:ln>
        </p:spPr>
        <p:txBody>
          <a:bodyPr/>
          <a:lstStyle/>
          <a:p>
            <a:endParaRPr lang="de-DE"/>
          </a:p>
        </p:txBody>
      </p:sp>
      <p:sp>
        <p:nvSpPr>
          <p:cNvPr id="77907" name="Line 76"/>
          <p:cNvSpPr>
            <a:spLocks noChangeShapeType="1"/>
          </p:cNvSpPr>
          <p:nvPr/>
        </p:nvSpPr>
        <p:spPr bwMode="auto">
          <a:xfrm rot="5400000">
            <a:off x="1512094" y="4614069"/>
            <a:ext cx="47625" cy="4763"/>
          </a:xfrm>
          <a:prstGeom prst="line">
            <a:avLst/>
          </a:prstGeom>
          <a:noFill/>
          <a:ln w="31750">
            <a:solidFill>
              <a:srgbClr val="000080"/>
            </a:solidFill>
            <a:round/>
            <a:headEnd/>
            <a:tailEnd/>
          </a:ln>
        </p:spPr>
        <p:txBody>
          <a:bodyPr/>
          <a:lstStyle/>
          <a:p>
            <a:endParaRPr lang="de-DE"/>
          </a:p>
        </p:txBody>
      </p:sp>
      <p:sp>
        <p:nvSpPr>
          <p:cNvPr id="77908" name="Line 77"/>
          <p:cNvSpPr>
            <a:spLocks noChangeShapeType="1"/>
          </p:cNvSpPr>
          <p:nvPr/>
        </p:nvSpPr>
        <p:spPr bwMode="auto">
          <a:xfrm rot="5400000">
            <a:off x="1508125" y="4660901"/>
            <a:ext cx="46037" cy="4762"/>
          </a:xfrm>
          <a:prstGeom prst="line">
            <a:avLst/>
          </a:prstGeom>
          <a:noFill/>
          <a:ln w="31750">
            <a:solidFill>
              <a:srgbClr val="000080"/>
            </a:solidFill>
            <a:round/>
            <a:headEnd/>
            <a:tailEnd/>
          </a:ln>
        </p:spPr>
        <p:txBody>
          <a:bodyPr/>
          <a:lstStyle/>
          <a:p>
            <a:endParaRPr lang="de-DE"/>
          </a:p>
        </p:txBody>
      </p:sp>
      <p:sp>
        <p:nvSpPr>
          <p:cNvPr id="77909" name="Line 78"/>
          <p:cNvSpPr>
            <a:spLocks noChangeShapeType="1"/>
          </p:cNvSpPr>
          <p:nvPr/>
        </p:nvSpPr>
        <p:spPr bwMode="auto">
          <a:xfrm rot="5400000">
            <a:off x="1504156" y="4709319"/>
            <a:ext cx="47625" cy="1588"/>
          </a:xfrm>
          <a:prstGeom prst="line">
            <a:avLst/>
          </a:prstGeom>
          <a:noFill/>
          <a:ln w="31750">
            <a:solidFill>
              <a:srgbClr val="000080"/>
            </a:solidFill>
            <a:round/>
            <a:headEnd/>
            <a:tailEnd/>
          </a:ln>
        </p:spPr>
        <p:txBody>
          <a:bodyPr/>
          <a:lstStyle/>
          <a:p>
            <a:endParaRPr lang="de-DE"/>
          </a:p>
        </p:txBody>
      </p:sp>
      <p:sp>
        <p:nvSpPr>
          <p:cNvPr id="77910" name="Line 79"/>
          <p:cNvSpPr>
            <a:spLocks noChangeShapeType="1"/>
          </p:cNvSpPr>
          <p:nvPr/>
        </p:nvSpPr>
        <p:spPr bwMode="auto">
          <a:xfrm rot="5400000">
            <a:off x="1503363" y="4756150"/>
            <a:ext cx="47625" cy="3175"/>
          </a:xfrm>
          <a:prstGeom prst="line">
            <a:avLst/>
          </a:prstGeom>
          <a:noFill/>
          <a:ln w="31750">
            <a:solidFill>
              <a:srgbClr val="000080"/>
            </a:solidFill>
            <a:round/>
            <a:headEnd/>
            <a:tailEnd/>
          </a:ln>
        </p:spPr>
        <p:txBody>
          <a:bodyPr/>
          <a:lstStyle/>
          <a:p>
            <a:endParaRPr lang="de-DE"/>
          </a:p>
        </p:txBody>
      </p:sp>
      <p:sp>
        <p:nvSpPr>
          <p:cNvPr id="77911" name="Line 80"/>
          <p:cNvSpPr>
            <a:spLocks noChangeShapeType="1"/>
          </p:cNvSpPr>
          <p:nvPr/>
        </p:nvSpPr>
        <p:spPr bwMode="auto">
          <a:xfrm rot="5400000">
            <a:off x="1502569" y="4804569"/>
            <a:ext cx="46038" cy="0"/>
          </a:xfrm>
          <a:prstGeom prst="line">
            <a:avLst/>
          </a:prstGeom>
          <a:noFill/>
          <a:ln w="31750">
            <a:solidFill>
              <a:srgbClr val="000080"/>
            </a:solidFill>
            <a:round/>
            <a:headEnd/>
            <a:tailEnd/>
          </a:ln>
        </p:spPr>
        <p:txBody>
          <a:bodyPr/>
          <a:lstStyle/>
          <a:p>
            <a:endParaRPr lang="de-DE"/>
          </a:p>
        </p:txBody>
      </p:sp>
      <p:sp>
        <p:nvSpPr>
          <p:cNvPr id="77912" name="Line 81"/>
          <p:cNvSpPr>
            <a:spLocks noChangeShapeType="1"/>
          </p:cNvSpPr>
          <p:nvPr/>
        </p:nvSpPr>
        <p:spPr bwMode="auto">
          <a:xfrm rot="5400000">
            <a:off x="1499394" y="4850607"/>
            <a:ext cx="47625" cy="1587"/>
          </a:xfrm>
          <a:prstGeom prst="line">
            <a:avLst/>
          </a:prstGeom>
          <a:noFill/>
          <a:ln w="31750">
            <a:solidFill>
              <a:srgbClr val="000080"/>
            </a:solidFill>
            <a:round/>
            <a:headEnd/>
            <a:tailEnd/>
          </a:ln>
        </p:spPr>
        <p:txBody>
          <a:bodyPr/>
          <a:lstStyle/>
          <a:p>
            <a:endParaRPr lang="de-DE"/>
          </a:p>
        </p:txBody>
      </p:sp>
      <p:sp>
        <p:nvSpPr>
          <p:cNvPr id="77913" name="Line 82"/>
          <p:cNvSpPr>
            <a:spLocks noChangeShapeType="1"/>
          </p:cNvSpPr>
          <p:nvPr/>
        </p:nvSpPr>
        <p:spPr bwMode="auto">
          <a:xfrm rot="5400000">
            <a:off x="1500981" y="4898232"/>
            <a:ext cx="46037" cy="0"/>
          </a:xfrm>
          <a:prstGeom prst="line">
            <a:avLst/>
          </a:prstGeom>
          <a:noFill/>
          <a:ln w="31750">
            <a:solidFill>
              <a:srgbClr val="000080"/>
            </a:solidFill>
            <a:round/>
            <a:headEnd/>
            <a:tailEnd/>
          </a:ln>
        </p:spPr>
        <p:txBody>
          <a:bodyPr/>
          <a:lstStyle/>
          <a:p>
            <a:endParaRPr lang="de-DE"/>
          </a:p>
        </p:txBody>
      </p:sp>
      <p:sp>
        <p:nvSpPr>
          <p:cNvPr id="77914" name="Line 83"/>
          <p:cNvSpPr>
            <a:spLocks noChangeShapeType="1"/>
          </p:cNvSpPr>
          <p:nvPr/>
        </p:nvSpPr>
        <p:spPr bwMode="auto">
          <a:xfrm rot="5400000">
            <a:off x="1497806" y="4944269"/>
            <a:ext cx="47625" cy="1588"/>
          </a:xfrm>
          <a:prstGeom prst="line">
            <a:avLst/>
          </a:prstGeom>
          <a:noFill/>
          <a:ln w="31750">
            <a:solidFill>
              <a:srgbClr val="000080"/>
            </a:solidFill>
            <a:round/>
            <a:headEnd/>
            <a:tailEnd/>
          </a:ln>
        </p:spPr>
        <p:txBody>
          <a:bodyPr/>
          <a:lstStyle/>
          <a:p>
            <a:endParaRPr lang="de-DE"/>
          </a:p>
        </p:txBody>
      </p:sp>
      <p:sp>
        <p:nvSpPr>
          <p:cNvPr id="77915" name="Line 84"/>
          <p:cNvSpPr>
            <a:spLocks noChangeShapeType="1"/>
          </p:cNvSpPr>
          <p:nvPr/>
        </p:nvSpPr>
        <p:spPr bwMode="auto">
          <a:xfrm rot="5400000">
            <a:off x="1498600" y="4991100"/>
            <a:ext cx="46038" cy="1588"/>
          </a:xfrm>
          <a:prstGeom prst="line">
            <a:avLst/>
          </a:prstGeom>
          <a:noFill/>
          <a:ln w="31750">
            <a:solidFill>
              <a:srgbClr val="000080"/>
            </a:solidFill>
            <a:round/>
            <a:headEnd/>
            <a:tailEnd/>
          </a:ln>
        </p:spPr>
        <p:txBody>
          <a:bodyPr/>
          <a:lstStyle/>
          <a:p>
            <a:endParaRPr lang="de-DE"/>
          </a:p>
        </p:txBody>
      </p:sp>
      <p:sp>
        <p:nvSpPr>
          <p:cNvPr id="77916" name="Line 85"/>
          <p:cNvSpPr>
            <a:spLocks noChangeShapeType="1"/>
          </p:cNvSpPr>
          <p:nvPr/>
        </p:nvSpPr>
        <p:spPr bwMode="auto">
          <a:xfrm rot="5400000" flipV="1">
            <a:off x="2667001" y="3408362"/>
            <a:ext cx="0" cy="2282825"/>
          </a:xfrm>
          <a:prstGeom prst="line">
            <a:avLst/>
          </a:prstGeom>
          <a:noFill/>
          <a:ln w="22225">
            <a:solidFill>
              <a:srgbClr val="FF0000"/>
            </a:solidFill>
            <a:round/>
            <a:headEnd/>
            <a:tailEnd/>
          </a:ln>
        </p:spPr>
        <p:txBody>
          <a:bodyPr/>
          <a:lstStyle/>
          <a:p>
            <a:endParaRPr lang="de-DE"/>
          </a:p>
        </p:txBody>
      </p:sp>
      <p:sp>
        <p:nvSpPr>
          <p:cNvPr id="77917" name="Line 86"/>
          <p:cNvSpPr>
            <a:spLocks noChangeShapeType="1"/>
          </p:cNvSpPr>
          <p:nvPr/>
        </p:nvSpPr>
        <p:spPr bwMode="auto">
          <a:xfrm rot="5400000" flipV="1">
            <a:off x="1539082" y="4534694"/>
            <a:ext cx="1587" cy="22225"/>
          </a:xfrm>
          <a:prstGeom prst="line">
            <a:avLst/>
          </a:prstGeom>
          <a:noFill/>
          <a:ln w="22225">
            <a:solidFill>
              <a:srgbClr val="FF0000"/>
            </a:solidFill>
            <a:round/>
            <a:headEnd/>
            <a:tailEnd/>
          </a:ln>
        </p:spPr>
        <p:txBody>
          <a:bodyPr/>
          <a:lstStyle/>
          <a:p>
            <a:endParaRPr lang="de-DE"/>
          </a:p>
        </p:txBody>
      </p:sp>
      <p:sp>
        <p:nvSpPr>
          <p:cNvPr id="77918" name="Line 87"/>
          <p:cNvSpPr>
            <a:spLocks noChangeShapeType="1"/>
          </p:cNvSpPr>
          <p:nvPr/>
        </p:nvSpPr>
        <p:spPr bwMode="auto">
          <a:xfrm rot="5400000" flipV="1">
            <a:off x="2665413" y="587375"/>
            <a:ext cx="0" cy="2286000"/>
          </a:xfrm>
          <a:prstGeom prst="line">
            <a:avLst/>
          </a:prstGeom>
          <a:noFill/>
          <a:ln w="22225">
            <a:solidFill>
              <a:srgbClr val="FF0000"/>
            </a:solidFill>
            <a:round/>
            <a:headEnd/>
            <a:tailEnd/>
          </a:ln>
        </p:spPr>
        <p:txBody>
          <a:bodyPr/>
          <a:lstStyle/>
          <a:p>
            <a:endParaRPr lang="de-DE"/>
          </a:p>
        </p:txBody>
      </p:sp>
      <p:sp>
        <p:nvSpPr>
          <p:cNvPr id="77919" name="Line 88"/>
          <p:cNvSpPr>
            <a:spLocks noChangeShapeType="1"/>
          </p:cNvSpPr>
          <p:nvPr/>
        </p:nvSpPr>
        <p:spPr bwMode="auto">
          <a:xfrm rot="5400000" flipV="1">
            <a:off x="1543051" y="1728787"/>
            <a:ext cx="0" cy="28575"/>
          </a:xfrm>
          <a:prstGeom prst="line">
            <a:avLst/>
          </a:prstGeom>
          <a:noFill/>
          <a:ln w="22225">
            <a:solidFill>
              <a:srgbClr val="FF0000"/>
            </a:solidFill>
            <a:round/>
            <a:headEnd/>
            <a:tailEnd/>
          </a:ln>
        </p:spPr>
        <p:txBody>
          <a:bodyPr/>
          <a:lstStyle/>
          <a:p>
            <a:endParaRPr lang="de-DE"/>
          </a:p>
        </p:txBody>
      </p:sp>
      <p:sp>
        <p:nvSpPr>
          <p:cNvPr id="77920" name="Text Box 89"/>
          <p:cNvSpPr txBox="1">
            <a:spLocks noChangeArrowheads="1"/>
          </p:cNvSpPr>
          <p:nvPr/>
        </p:nvSpPr>
        <p:spPr bwMode="auto">
          <a:xfrm>
            <a:off x="914400" y="1471613"/>
            <a:ext cx="646113" cy="2843212"/>
          </a:xfrm>
          <a:prstGeom prst="rect">
            <a:avLst/>
          </a:prstGeom>
          <a:noFill/>
          <a:ln w="9525">
            <a:noFill/>
            <a:miter lim="800000"/>
            <a:headEnd/>
            <a:tailEnd/>
          </a:ln>
        </p:spPr>
        <p:txBody>
          <a:bodyPr wrap="none" lIns="90000" tIns="46800" rIns="90000" bIns="46800">
            <a:spAutoFit/>
          </a:bodyPr>
          <a:lstStyle/>
          <a:p>
            <a:pPr>
              <a:spcBef>
                <a:spcPct val="50000"/>
              </a:spcBef>
            </a:pPr>
            <a:r>
              <a:rPr lang="en-GB"/>
              <a:t>-3σ</a:t>
            </a:r>
          </a:p>
          <a:p>
            <a:pPr>
              <a:spcBef>
                <a:spcPct val="50000"/>
              </a:spcBef>
            </a:pPr>
            <a:endParaRPr lang="en-GB"/>
          </a:p>
          <a:p>
            <a:pPr>
              <a:spcBef>
                <a:spcPct val="50000"/>
              </a:spcBef>
            </a:pPr>
            <a:endParaRPr lang="en-GB"/>
          </a:p>
          <a:p>
            <a:pPr>
              <a:spcBef>
                <a:spcPct val="50000"/>
              </a:spcBef>
            </a:pPr>
            <a:r>
              <a:rPr lang="en-GB"/>
              <a:t>μ</a:t>
            </a:r>
          </a:p>
          <a:p>
            <a:pPr>
              <a:spcBef>
                <a:spcPct val="50000"/>
              </a:spcBef>
            </a:pPr>
            <a:endParaRPr lang="en-GB"/>
          </a:p>
          <a:p>
            <a:pPr>
              <a:spcBef>
                <a:spcPct val="50000"/>
              </a:spcBef>
            </a:pPr>
            <a:endParaRPr lang="en-GB"/>
          </a:p>
          <a:p>
            <a:pPr>
              <a:spcBef>
                <a:spcPct val="50000"/>
              </a:spcBef>
            </a:pPr>
            <a:r>
              <a:rPr lang="en-GB"/>
              <a:t>+3σ </a:t>
            </a:r>
          </a:p>
        </p:txBody>
      </p:sp>
      <p:sp>
        <p:nvSpPr>
          <p:cNvPr id="77921" name="Line 90"/>
          <p:cNvSpPr>
            <a:spLocks noChangeShapeType="1"/>
          </p:cNvSpPr>
          <p:nvPr/>
        </p:nvSpPr>
        <p:spPr bwMode="auto">
          <a:xfrm>
            <a:off x="4114800" y="1700213"/>
            <a:ext cx="0" cy="2819400"/>
          </a:xfrm>
          <a:prstGeom prst="line">
            <a:avLst/>
          </a:prstGeom>
          <a:noFill/>
          <a:ln w="9525">
            <a:solidFill>
              <a:schemeClr val="accent2"/>
            </a:solidFill>
            <a:round/>
            <a:headEnd type="triangle" w="med" len="med"/>
            <a:tailEnd type="triangle" w="med" len="med"/>
          </a:ln>
        </p:spPr>
        <p:txBody>
          <a:bodyPr wrap="none" anchor="ctr"/>
          <a:lstStyle/>
          <a:p>
            <a:endParaRPr lang="de-DE"/>
          </a:p>
        </p:txBody>
      </p:sp>
      <p:sp>
        <p:nvSpPr>
          <p:cNvPr id="77922" name="Text Box 91"/>
          <p:cNvSpPr txBox="1">
            <a:spLocks noChangeArrowheads="1"/>
          </p:cNvSpPr>
          <p:nvPr/>
        </p:nvSpPr>
        <p:spPr bwMode="auto">
          <a:xfrm>
            <a:off x="3810000" y="2919413"/>
            <a:ext cx="831850" cy="366712"/>
          </a:xfrm>
          <a:prstGeom prst="rect">
            <a:avLst/>
          </a:prstGeom>
          <a:solidFill>
            <a:schemeClr val="bg1"/>
          </a:solidFill>
          <a:ln w="9525">
            <a:noFill/>
            <a:miter lim="800000"/>
            <a:headEnd/>
            <a:tailEnd/>
          </a:ln>
        </p:spPr>
        <p:txBody>
          <a:bodyPr wrap="none">
            <a:spAutoFit/>
          </a:bodyPr>
          <a:lstStyle/>
          <a:p>
            <a:r>
              <a:rPr lang="en-US"/>
              <a:t>99.7%</a:t>
            </a:r>
          </a:p>
        </p:txBody>
      </p:sp>
      <p:sp>
        <p:nvSpPr>
          <p:cNvPr id="77923" name="Rectangle 94"/>
          <p:cNvSpPr>
            <a:spLocks noChangeArrowheads="1"/>
          </p:cNvSpPr>
          <p:nvPr/>
        </p:nvSpPr>
        <p:spPr bwMode="auto">
          <a:xfrm>
            <a:off x="1423988" y="5503863"/>
            <a:ext cx="8089900" cy="660400"/>
          </a:xfrm>
          <a:prstGeom prst="rect">
            <a:avLst/>
          </a:prstGeom>
          <a:noFill/>
          <a:ln w="19050">
            <a:solidFill>
              <a:schemeClr val="accent2"/>
            </a:solidFill>
            <a:miter lim="800000"/>
            <a:headEnd/>
            <a:tailEnd/>
          </a:ln>
        </p:spPr>
        <p:txBody>
          <a:bodyPr>
            <a:spAutoFit/>
          </a:bodyPr>
          <a:lstStyle/>
          <a:p>
            <a:r>
              <a:rPr lang="en-US">
                <a:solidFill>
                  <a:schemeClr val="accent2"/>
                </a:solidFill>
              </a:rPr>
              <a:t>Points are unlikely to be out of (</a:t>
            </a:r>
            <a:r>
              <a:rPr lang="en-US" i="1">
                <a:solidFill>
                  <a:schemeClr val="accent2"/>
                </a:solidFill>
                <a:sym typeface="Symbol" pitchFamily="18" charset="2"/>
              </a:rPr>
              <a:t> ± </a:t>
            </a:r>
            <a:r>
              <a:rPr lang="en-US" i="1">
                <a:solidFill>
                  <a:schemeClr val="accent2"/>
                </a:solidFill>
              </a:rPr>
              <a:t>3</a:t>
            </a:r>
            <a:r>
              <a:rPr lang="en-US" i="1">
                <a:solidFill>
                  <a:schemeClr val="accent2"/>
                </a:solidFill>
                <a:sym typeface="Symbol" pitchFamily="18" charset="2"/>
              </a:rPr>
              <a:t></a:t>
            </a:r>
            <a:r>
              <a:rPr lang="en-US">
                <a:solidFill>
                  <a:schemeClr val="accent2"/>
                </a:solidFill>
                <a:sym typeface="Symbol" pitchFamily="18" charset="2"/>
              </a:rPr>
              <a:t>) </a:t>
            </a:r>
            <a:r>
              <a:rPr lang="en-US">
                <a:solidFill>
                  <a:schemeClr val="accent2"/>
                </a:solidFill>
              </a:rPr>
              <a:t>range … If we can assume normal distribution</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8"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921F9FA-F57A-4E03-8921-15473AD89AF9}" type="slidenum">
              <a:rPr lang="en-US" sz="800"/>
              <a:pPr algn="r"/>
              <a:t>47</a:t>
            </a:fld>
            <a:endParaRPr lang="en-US" sz="800"/>
          </a:p>
        </p:txBody>
      </p:sp>
      <p:sp>
        <p:nvSpPr>
          <p:cNvPr id="78859" name="Content Placeholder 2"/>
          <p:cNvSpPr>
            <a:spLocks/>
          </p:cNvSpPr>
          <p:nvPr/>
        </p:nvSpPr>
        <p:spPr bwMode="auto">
          <a:xfrm>
            <a:off x="560388" y="1295400"/>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Control limits: </a:t>
            </a:r>
          </a:p>
          <a:p>
            <a:pPr marL="269875" indent="-269875">
              <a:spcBef>
                <a:spcPts val="1200"/>
              </a:spcBef>
              <a:buClr>
                <a:schemeClr val="accent1"/>
              </a:buClr>
              <a:buFont typeface="Arial" charset="0"/>
              <a:buChar char="•"/>
            </a:pPr>
            <a:r>
              <a:rPr lang="en-US" sz="2000"/>
              <a:t>Estimation of parameters:</a:t>
            </a:r>
          </a:p>
          <a:p>
            <a:pPr marL="534988" lvl="1" indent="-265113">
              <a:spcBef>
                <a:spcPts val="1200"/>
              </a:spcBef>
              <a:buClr>
                <a:schemeClr val="accent1"/>
              </a:buClr>
              <a:buFont typeface="Arial" charset="0"/>
              <a:buChar char="•"/>
            </a:pPr>
            <a:r>
              <a:rPr lang="en-US"/>
              <a:t>Expected mean</a:t>
            </a:r>
          </a:p>
          <a:p>
            <a:pPr marL="534988" lvl="1" indent="-265113">
              <a:spcBef>
                <a:spcPts val="1200"/>
              </a:spcBef>
              <a:buClr>
                <a:schemeClr val="accent1"/>
              </a:buClr>
              <a:buFont typeface="Arial" charset="0"/>
              <a:buChar char="•"/>
            </a:pPr>
            <a:endParaRPr lang="en-US"/>
          </a:p>
          <a:p>
            <a:pPr marL="534988" lvl="1" indent="-265113">
              <a:spcBef>
                <a:spcPts val="1200"/>
              </a:spcBef>
              <a:buClr>
                <a:schemeClr val="accent1"/>
              </a:buClr>
              <a:buFont typeface="Arial" charset="0"/>
              <a:buChar char="•"/>
            </a:pPr>
            <a:endParaRPr lang="en-US"/>
          </a:p>
          <a:p>
            <a:pPr marL="534988" lvl="1" indent="-265113">
              <a:spcBef>
                <a:spcPts val="1200"/>
              </a:spcBef>
              <a:buClr>
                <a:schemeClr val="accent1"/>
              </a:buClr>
              <a:buFont typeface="Arial" charset="0"/>
              <a:buChar char="•"/>
            </a:pPr>
            <a:r>
              <a:rPr lang="en-US"/>
              <a:t>Standard deviation: Either global variability</a:t>
            </a:r>
          </a:p>
          <a:p>
            <a:pPr marL="534988" lvl="1" indent="-265113">
              <a:spcBef>
                <a:spcPts val="1200"/>
              </a:spcBef>
              <a:buClr>
                <a:schemeClr val="accent1"/>
              </a:buClr>
              <a:buFont typeface="Arial" charset="0"/>
              <a:buChar char="•"/>
            </a:pPr>
            <a:endParaRPr lang="en-US"/>
          </a:p>
          <a:p>
            <a:pPr marL="534988" lvl="1" indent="-265113">
              <a:spcBef>
                <a:spcPts val="1200"/>
              </a:spcBef>
              <a:buClr>
                <a:schemeClr val="accent1"/>
              </a:buClr>
              <a:buFont typeface="Arial" charset="0"/>
              <a:buChar char="•"/>
            </a:pPr>
            <a:endParaRPr lang="en-US"/>
          </a:p>
          <a:p>
            <a:pPr marL="534988" lvl="1" indent="-265113">
              <a:spcBef>
                <a:spcPts val="1200"/>
              </a:spcBef>
              <a:buClr>
                <a:schemeClr val="accent1"/>
              </a:buClr>
              <a:buFont typeface="Webdings" pitchFamily="18" charset="2"/>
              <a:buNone/>
            </a:pPr>
            <a:r>
              <a:rPr lang="en-US"/>
              <a:t>	</a:t>
            </a:r>
          </a:p>
          <a:p>
            <a:pPr marL="534988" lvl="1" indent="-265113">
              <a:spcBef>
                <a:spcPts val="1200"/>
              </a:spcBef>
              <a:buClr>
                <a:schemeClr val="accent1"/>
              </a:buClr>
              <a:buFont typeface="Webdings" pitchFamily="18" charset="2"/>
              <a:buNone/>
            </a:pPr>
            <a:r>
              <a:rPr lang="en-US"/>
              <a:t>   or local variability (using the range of two values)</a:t>
            </a:r>
          </a:p>
          <a:p>
            <a:pPr marL="269875" indent="-269875">
              <a:spcBef>
                <a:spcPts val="1200"/>
              </a:spcBef>
              <a:buClr>
                <a:schemeClr val="accent1"/>
              </a:buClr>
              <a:buFont typeface="Arial" charset="0"/>
              <a:buChar char="•"/>
            </a:pPr>
            <a:endParaRPr lang="en-US" sz="2000"/>
          </a:p>
          <a:p>
            <a:pPr marL="269875" indent="-269875">
              <a:spcBef>
                <a:spcPts val="1200"/>
              </a:spcBef>
              <a:buClr>
                <a:schemeClr val="accent1"/>
              </a:buClr>
              <a:buFont typeface="Arial" charset="0"/>
              <a:buChar char="•"/>
            </a:pPr>
            <a:endParaRPr lang="en-US" sz="2000"/>
          </a:p>
        </p:txBody>
      </p:sp>
      <p:sp>
        <p:nvSpPr>
          <p:cNvPr id="78860" name="Title 3"/>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a:lnSpc>
                <a:spcPct val="95000"/>
              </a:lnSpc>
            </a:pPr>
            <a:r>
              <a:rPr lang="en-US" sz="2400" b="1"/>
              <a:t>X-Chart: Control limits for individual values</a:t>
            </a:r>
          </a:p>
        </p:txBody>
      </p:sp>
      <p:graphicFrame>
        <p:nvGraphicFramePr>
          <p:cNvPr id="78854" name="Object 6"/>
          <p:cNvGraphicFramePr>
            <a:graphicFrameLocks noChangeAspect="1"/>
          </p:cNvGraphicFramePr>
          <p:nvPr/>
        </p:nvGraphicFramePr>
        <p:xfrm>
          <a:off x="3944938" y="1223963"/>
          <a:ext cx="2663825" cy="444500"/>
        </p:xfrm>
        <a:graphic>
          <a:graphicData uri="http://schemas.openxmlformats.org/presentationml/2006/ole">
            <mc:AlternateContent xmlns:mc="http://schemas.openxmlformats.org/markup-compatibility/2006">
              <mc:Choice xmlns:v="urn:schemas-microsoft-com:vml" Requires="v">
                <p:oleObj spid="_x0000_s79058" name="Equation" r:id="rId3" imgW="1218671" imgH="203112" progId="Equation.3">
                  <p:embed/>
                </p:oleObj>
              </mc:Choice>
              <mc:Fallback>
                <p:oleObj name="Equation" r:id="rId3" imgW="1218671" imgH="203112"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938" y="1223963"/>
                        <a:ext cx="2663825" cy="444500"/>
                      </a:xfrm>
                      <a:prstGeom prst="rect">
                        <a:avLst/>
                      </a:prstGeom>
                      <a:noFill/>
                      <a:ln w="2857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5" name="Object 7"/>
          <p:cNvGraphicFramePr>
            <a:graphicFrameLocks noChangeAspect="1"/>
          </p:cNvGraphicFramePr>
          <p:nvPr/>
        </p:nvGraphicFramePr>
        <p:xfrm>
          <a:off x="3297238" y="2376488"/>
          <a:ext cx="2951162" cy="831850"/>
        </p:xfrm>
        <a:graphic>
          <a:graphicData uri="http://schemas.openxmlformats.org/presentationml/2006/ole">
            <mc:AlternateContent xmlns:mc="http://schemas.openxmlformats.org/markup-compatibility/2006">
              <mc:Choice xmlns:v="urn:schemas-microsoft-com:vml" Requires="v">
                <p:oleObj spid="_x0000_s79059" name="Equation" r:id="rId5" imgW="1396394" imgH="393529" progId="Equation.3">
                  <p:embed/>
                </p:oleObj>
              </mc:Choice>
              <mc:Fallback>
                <p:oleObj name="Equation" r:id="rId5" imgW="1396394" imgH="393529" progId="Equation.3">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7238" y="2376488"/>
                        <a:ext cx="2951162"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6" name="Object 8"/>
          <p:cNvGraphicFramePr>
            <a:graphicFrameLocks noChangeAspect="1"/>
          </p:cNvGraphicFramePr>
          <p:nvPr/>
        </p:nvGraphicFramePr>
        <p:xfrm>
          <a:off x="2432050" y="4092575"/>
          <a:ext cx="4464050" cy="811213"/>
        </p:xfrm>
        <a:graphic>
          <a:graphicData uri="http://schemas.openxmlformats.org/presentationml/2006/ole">
            <mc:AlternateContent xmlns:mc="http://schemas.openxmlformats.org/markup-compatibility/2006">
              <mc:Choice xmlns:v="urn:schemas-microsoft-com:vml" Requires="v">
                <p:oleObj spid="_x0000_s79060" name="Equation" r:id="rId7" imgW="2514600" imgH="457200" progId="Equation.3">
                  <p:embed/>
                </p:oleObj>
              </mc:Choice>
              <mc:Fallback>
                <p:oleObj name="Equation" r:id="rId7" imgW="2514600" imgH="4572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2050" y="4092575"/>
                        <a:ext cx="4464050"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7" name="Object 9"/>
          <p:cNvGraphicFramePr>
            <a:graphicFrameLocks noChangeAspect="1"/>
          </p:cNvGraphicFramePr>
          <p:nvPr/>
        </p:nvGraphicFramePr>
        <p:xfrm>
          <a:off x="2936875" y="5616575"/>
          <a:ext cx="3941763" cy="776288"/>
        </p:xfrm>
        <a:graphic>
          <a:graphicData uri="http://schemas.openxmlformats.org/presentationml/2006/ole">
            <mc:AlternateContent xmlns:mc="http://schemas.openxmlformats.org/markup-compatibility/2006">
              <mc:Choice xmlns:v="urn:schemas-microsoft-com:vml" Requires="v">
                <p:oleObj spid="_x0000_s79061" name="Equation" r:id="rId9" imgW="2324100" imgH="457200" progId="Equation.3">
                  <p:embed/>
                </p:oleObj>
              </mc:Choice>
              <mc:Fallback>
                <p:oleObj name="Equation" r:id="rId9" imgW="2324100" imgH="457200" progId="Equation.3">
                  <p:embed/>
                  <p:pic>
                    <p:nvPicPr>
                      <p:cNvPr id="0"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36875" y="5616575"/>
                        <a:ext cx="3941763" cy="776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37BA362-F5EA-464C-8742-2957A15200F9}" type="slidenum">
              <a:rPr lang="en-US" sz="800"/>
              <a:pPr algn="r"/>
              <a:t>48</a:t>
            </a:fld>
            <a:endParaRPr lang="en-US" sz="800"/>
          </a:p>
        </p:txBody>
      </p:sp>
      <p:sp>
        <p:nvSpPr>
          <p:cNvPr id="79874"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Is this process under control?</a:t>
            </a:r>
          </a:p>
        </p:txBody>
      </p:sp>
      <p:pic>
        <p:nvPicPr>
          <p:cNvPr id="79875" name="Picture 6"/>
          <p:cNvPicPr>
            <a:picLocks noChangeAspect="1" noChangeArrowheads="1"/>
          </p:cNvPicPr>
          <p:nvPr/>
        </p:nvPicPr>
        <p:blipFill>
          <a:blip r:embed="rId2"/>
          <a:srcRect/>
          <a:stretch>
            <a:fillRect/>
          </a:stretch>
        </p:blipFill>
        <p:spPr bwMode="auto">
          <a:xfrm>
            <a:off x="560388" y="703698"/>
            <a:ext cx="9315450" cy="570547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DAE4086-1E5F-4D44-8294-6CF179419A4C}" type="slidenum">
              <a:rPr lang="en-US" sz="800"/>
              <a:pPr algn="r"/>
              <a:t>49</a:t>
            </a:fld>
            <a:endParaRPr lang="en-US" sz="800"/>
          </a:p>
        </p:txBody>
      </p:sp>
      <p:sp>
        <p:nvSpPr>
          <p:cNvPr id="80898" name="Title 1"/>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Example: X-chart</a:t>
            </a:r>
          </a:p>
        </p:txBody>
      </p:sp>
      <p:pic>
        <p:nvPicPr>
          <p:cNvPr id="80899" name="Picture 3"/>
          <p:cNvPicPr>
            <a:picLocks noChangeAspect="1" noChangeArrowheads="1"/>
          </p:cNvPicPr>
          <p:nvPr/>
        </p:nvPicPr>
        <p:blipFill>
          <a:blip r:embed="rId2"/>
          <a:srcRect/>
          <a:stretch>
            <a:fillRect/>
          </a:stretch>
        </p:blipFill>
        <p:spPr bwMode="auto">
          <a:xfrm>
            <a:off x="590550" y="676275"/>
            <a:ext cx="9315450" cy="570547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36A4F59-D8D3-41AE-AEA6-AB30689A242D}" type="slidenum">
              <a:rPr lang="en-US" sz="800"/>
              <a:pPr algn="r"/>
              <a:t>5</a:t>
            </a:fld>
            <a:endParaRPr lang="en-US" sz="800"/>
          </a:p>
        </p:txBody>
      </p:sp>
      <p:sp>
        <p:nvSpPr>
          <p:cNvPr id="19458" name="Content Placeholder 2"/>
          <p:cNvSpPr>
            <a:spLocks/>
          </p:cNvSpPr>
          <p:nvPr/>
        </p:nvSpPr>
        <p:spPr bwMode="auto">
          <a:xfrm>
            <a:off x="5240338" y="1268413"/>
            <a:ext cx="4249737" cy="5111750"/>
          </a:xfrm>
          <a:prstGeom prst="rect">
            <a:avLst/>
          </a:prstGeom>
          <a:noFill/>
          <a:ln w="9525">
            <a:noFill/>
            <a:miter lim="800000"/>
            <a:headEnd/>
            <a:tailEnd/>
          </a:ln>
        </p:spPr>
        <p:txBody>
          <a:bodyPr lIns="0" tIns="0" rIns="0" bIns="0"/>
          <a:lstStyle/>
          <a:p>
            <a:pPr>
              <a:lnSpc>
                <a:spcPct val="130000"/>
              </a:lnSpc>
              <a:buClr>
                <a:schemeClr val="accent1"/>
              </a:buClr>
              <a:buFont typeface="Arial" charset="0"/>
              <a:buNone/>
            </a:pPr>
            <a:r>
              <a:rPr lang="en-GB" sz="2000" b="1" dirty="0"/>
              <a:t>Accused in the context of:</a:t>
            </a:r>
          </a:p>
          <a:p>
            <a:pPr>
              <a:lnSpc>
                <a:spcPct val="130000"/>
              </a:lnSpc>
              <a:buClr>
                <a:schemeClr val="accent1"/>
              </a:buClr>
              <a:buFont typeface="Wingdings" pitchFamily="2" charset="2"/>
              <a:buChar char="§"/>
            </a:pPr>
            <a:r>
              <a:rPr lang="en-GB" sz="2000" dirty="0"/>
              <a:t>  kiln commissioning</a:t>
            </a:r>
          </a:p>
          <a:p>
            <a:pPr>
              <a:lnSpc>
                <a:spcPct val="130000"/>
              </a:lnSpc>
              <a:buClr>
                <a:schemeClr val="accent1"/>
              </a:buClr>
              <a:buFont typeface="Wingdings" pitchFamily="2" charset="2"/>
              <a:buChar char="§"/>
            </a:pPr>
            <a:r>
              <a:rPr lang="en-GB" sz="2000" dirty="0"/>
              <a:t>  low kiln availability</a:t>
            </a:r>
          </a:p>
          <a:p>
            <a:pPr>
              <a:lnSpc>
                <a:spcPct val="130000"/>
              </a:lnSpc>
              <a:buClr>
                <a:schemeClr val="accent1"/>
              </a:buClr>
              <a:buFont typeface="Wingdings" pitchFamily="2" charset="2"/>
              <a:buChar char="§"/>
            </a:pPr>
            <a:r>
              <a:rPr lang="en-GB" sz="2000" dirty="0"/>
              <a:t>  low kiln production rate</a:t>
            </a:r>
          </a:p>
          <a:p>
            <a:pPr>
              <a:lnSpc>
                <a:spcPct val="130000"/>
              </a:lnSpc>
              <a:buClr>
                <a:schemeClr val="accent1"/>
              </a:buClr>
              <a:buFont typeface="Wingdings" pitchFamily="2" charset="2"/>
              <a:buChar char="§"/>
            </a:pPr>
            <a:r>
              <a:rPr lang="en-GB" sz="2000" dirty="0"/>
              <a:t>  high refractory wear</a:t>
            </a:r>
          </a:p>
          <a:p>
            <a:pPr>
              <a:lnSpc>
                <a:spcPct val="130000"/>
              </a:lnSpc>
              <a:buClr>
                <a:schemeClr val="accent1"/>
              </a:buClr>
              <a:buFont typeface="Wingdings" pitchFamily="2" charset="2"/>
              <a:buChar char="§"/>
            </a:pPr>
            <a:r>
              <a:rPr lang="en-GB" sz="2000" dirty="0"/>
              <a:t>  limited AFR utilisation</a:t>
            </a:r>
          </a:p>
          <a:p>
            <a:pPr>
              <a:lnSpc>
                <a:spcPct val="130000"/>
              </a:lnSpc>
              <a:buClr>
                <a:schemeClr val="accent1"/>
              </a:buClr>
              <a:buFont typeface="Wingdings" pitchFamily="2" charset="2"/>
              <a:buChar char="§"/>
            </a:pPr>
            <a:r>
              <a:rPr lang="en-GB" sz="2000" dirty="0"/>
              <a:t>  clinker/cement </a:t>
            </a:r>
          </a:p>
          <a:p>
            <a:pPr>
              <a:lnSpc>
                <a:spcPct val="130000"/>
              </a:lnSpc>
              <a:buClr>
                <a:schemeClr val="accent1"/>
              </a:buClr>
              <a:buFont typeface="Wingdings" pitchFamily="2" charset="2"/>
              <a:buChar char="§"/>
            </a:pPr>
            <a:r>
              <a:rPr lang="en-GB" sz="2000" dirty="0"/>
              <a:t>  quality deficiencies</a:t>
            </a:r>
          </a:p>
          <a:p>
            <a:pPr>
              <a:spcBef>
                <a:spcPts val="1200"/>
              </a:spcBef>
              <a:buClr>
                <a:schemeClr val="accent1"/>
              </a:buClr>
              <a:buFont typeface="Arial" charset="0"/>
              <a:buChar char="•"/>
            </a:pPr>
            <a:endParaRPr lang="en-US" sz="2000" dirty="0"/>
          </a:p>
        </p:txBody>
      </p:sp>
      <p:sp>
        <p:nvSpPr>
          <p:cNvPr id="19459"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Importance of kiln feed uniformity</a:t>
            </a:r>
          </a:p>
        </p:txBody>
      </p:sp>
      <p:graphicFrame>
        <p:nvGraphicFramePr>
          <p:cNvPr id="8" name="Chart 7"/>
          <p:cNvGraphicFramePr>
            <a:graphicFrameLocks/>
          </p:cNvGraphicFramePr>
          <p:nvPr/>
        </p:nvGraphicFramePr>
        <p:xfrm>
          <a:off x="488504" y="1411635"/>
          <a:ext cx="4464496" cy="3438525"/>
        </p:xfrm>
        <a:graphic>
          <a:graphicData uri="http://schemas.openxmlformats.org/drawingml/2006/chart">
            <c:chart xmlns:c="http://schemas.openxmlformats.org/drawingml/2006/chart" xmlns:r="http://schemas.openxmlformats.org/officeDocument/2006/relationships" r:id="rId2"/>
          </a:graphicData>
        </a:graphic>
      </p:graphicFrame>
      <p:sp>
        <p:nvSpPr>
          <p:cNvPr id="19461" name="Text Box 5"/>
          <p:cNvSpPr txBox="1">
            <a:spLocks noChangeArrowheads="1"/>
          </p:cNvSpPr>
          <p:nvPr/>
        </p:nvSpPr>
        <p:spPr bwMode="auto">
          <a:xfrm>
            <a:off x="488950" y="5422900"/>
            <a:ext cx="9072563" cy="519113"/>
          </a:xfrm>
          <a:prstGeom prst="rect">
            <a:avLst/>
          </a:prstGeom>
          <a:noFill/>
          <a:ln w="9525">
            <a:noFill/>
            <a:miter lim="800000"/>
            <a:headEnd/>
            <a:tailEnd/>
          </a:ln>
        </p:spPr>
        <p:txBody>
          <a:bodyPr lIns="90000" tIns="46800" rIns="90000" bIns="46800" anchor="ctr">
            <a:spAutoFit/>
          </a:bodyPr>
          <a:lstStyle/>
          <a:p>
            <a:r>
              <a:rPr lang="en-GB" sz="2800">
                <a:solidFill>
                  <a:srgbClr val="000099"/>
                </a:solidFill>
              </a:rPr>
              <a:t>There is a great potential to exploit!</a:t>
            </a:r>
            <a:endParaRPr lang="en-GB" sz="2800"/>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2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1D72112-66AB-41CB-960F-775DB527B939}" type="slidenum">
              <a:rPr lang="en-US" sz="800"/>
              <a:pPr algn="r"/>
              <a:t>50</a:t>
            </a:fld>
            <a:endParaRPr lang="en-US" sz="800"/>
          </a:p>
        </p:txBody>
      </p:sp>
      <p:sp>
        <p:nvSpPr>
          <p:cNvPr id="81922"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de-CH" sz="2400" b="1"/>
              <a:t>Process capability: Factors</a:t>
            </a:r>
            <a:endParaRPr lang="en-US" sz="2400" b="1"/>
          </a:p>
        </p:txBody>
      </p:sp>
      <p:grpSp>
        <p:nvGrpSpPr>
          <p:cNvPr id="81923" name="Group 5"/>
          <p:cNvGrpSpPr>
            <a:grpSpLocks/>
          </p:cNvGrpSpPr>
          <p:nvPr/>
        </p:nvGrpSpPr>
        <p:grpSpPr bwMode="auto">
          <a:xfrm>
            <a:off x="2047875" y="1219200"/>
            <a:ext cx="6361113" cy="5089525"/>
            <a:chOff x="-3" y="391"/>
            <a:chExt cx="4278" cy="6916"/>
          </a:xfrm>
        </p:grpSpPr>
        <p:grpSp>
          <p:nvGrpSpPr>
            <p:cNvPr id="81924" name="Group 6"/>
            <p:cNvGrpSpPr>
              <a:grpSpLocks/>
            </p:cNvGrpSpPr>
            <p:nvPr/>
          </p:nvGrpSpPr>
          <p:grpSpPr bwMode="auto">
            <a:xfrm>
              <a:off x="0" y="394"/>
              <a:ext cx="4272" cy="6910"/>
              <a:chOff x="0" y="394"/>
              <a:chExt cx="4272" cy="6910"/>
            </a:xfrm>
          </p:grpSpPr>
          <p:grpSp>
            <p:nvGrpSpPr>
              <p:cNvPr id="81926" name="Group 7"/>
              <p:cNvGrpSpPr>
                <a:grpSpLocks/>
              </p:cNvGrpSpPr>
              <p:nvPr/>
            </p:nvGrpSpPr>
            <p:grpSpPr bwMode="auto">
              <a:xfrm>
                <a:off x="0" y="394"/>
                <a:ext cx="698" cy="1394"/>
                <a:chOff x="0" y="394"/>
                <a:chExt cx="698" cy="1394"/>
              </a:xfrm>
            </p:grpSpPr>
            <p:sp>
              <p:nvSpPr>
                <p:cNvPr id="82200" name="Rectangle 8"/>
                <p:cNvSpPr>
                  <a:spLocks noChangeArrowheads="1"/>
                </p:cNvSpPr>
                <p:nvPr/>
              </p:nvSpPr>
              <p:spPr bwMode="auto">
                <a:xfrm>
                  <a:off x="43" y="394"/>
                  <a:ext cx="612" cy="1394"/>
                </a:xfrm>
                <a:prstGeom prst="rect">
                  <a:avLst/>
                </a:prstGeom>
                <a:noFill/>
                <a:ln w="9525">
                  <a:noFill/>
                  <a:miter lim="800000"/>
                  <a:headEnd/>
                  <a:tailEnd/>
                </a:ln>
              </p:spPr>
              <p:txBody>
                <a:bodyPr lIns="90000" tIns="46800" rIns="90000" bIns="46800"/>
                <a:lstStyle/>
                <a:p>
                  <a:r>
                    <a:rPr lang="en-US" sz="1200" dirty="0">
                      <a:solidFill>
                        <a:schemeClr val="bg2">
                          <a:lumMod val="10000"/>
                        </a:schemeClr>
                      </a:solidFill>
                      <a:cs typeface="Times New Roman" pitchFamily="18" charset="0"/>
                    </a:rPr>
                    <a:t> </a:t>
                  </a:r>
                </a:p>
                <a:p>
                  <a:r>
                    <a:rPr lang="en-US" sz="1200" dirty="0">
                      <a:solidFill>
                        <a:schemeClr val="bg2">
                          <a:lumMod val="10000"/>
                        </a:schemeClr>
                      </a:solidFill>
                      <a:cs typeface="Times New Roman" pitchFamily="18" charset="0"/>
                    </a:rPr>
                    <a:t> </a:t>
                  </a:r>
                </a:p>
                <a:p>
                  <a:r>
                    <a:rPr lang="en-US" sz="1200" dirty="0">
                      <a:solidFill>
                        <a:schemeClr val="bg2">
                          <a:lumMod val="10000"/>
                        </a:schemeClr>
                      </a:solidFill>
                      <a:cs typeface="Times New Roman" pitchFamily="18" charset="0"/>
                    </a:rPr>
                    <a:t> </a:t>
                  </a:r>
                </a:p>
                <a:p>
                  <a:r>
                    <a:rPr lang="en-US" sz="1200" dirty="0">
                      <a:solidFill>
                        <a:schemeClr val="bg2">
                          <a:lumMod val="10000"/>
                        </a:schemeClr>
                      </a:solidFill>
                      <a:cs typeface="Times New Roman" pitchFamily="18" charset="0"/>
                    </a:rPr>
                    <a:t>Sample Size n</a:t>
                  </a:r>
                </a:p>
                <a:p>
                  <a:endParaRPr lang="en-US" sz="1200" dirty="0">
                    <a:solidFill>
                      <a:schemeClr val="bg2">
                        <a:lumMod val="10000"/>
                      </a:schemeClr>
                    </a:solidFill>
                  </a:endParaRPr>
                </a:p>
              </p:txBody>
            </p:sp>
            <p:sp>
              <p:nvSpPr>
                <p:cNvPr id="82201" name="Rectangle 9"/>
                <p:cNvSpPr>
                  <a:spLocks noChangeArrowheads="1"/>
                </p:cNvSpPr>
                <p:nvPr/>
              </p:nvSpPr>
              <p:spPr bwMode="auto">
                <a:xfrm>
                  <a:off x="0" y="394"/>
                  <a:ext cx="698" cy="1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27" name="Group 10"/>
              <p:cNvGrpSpPr>
                <a:grpSpLocks/>
              </p:cNvGrpSpPr>
              <p:nvPr/>
            </p:nvGrpSpPr>
            <p:grpSpPr bwMode="auto">
              <a:xfrm>
                <a:off x="698" y="394"/>
                <a:ext cx="2174" cy="606"/>
                <a:chOff x="698" y="394"/>
                <a:chExt cx="2174" cy="606"/>
              </a:xfrm>
            </p:grpSpPr>
            <p:sp>
              <p:nvSpPr>
                <p:cNvPr id="82198" name="Rectangle 11"/>
                <p:cNvSpPr>
                  <a:spLocks noChangeArrowheads="1"/>
                </p:cNvSpPr>
                <p:nvPr/>
              </p:nvSpPr>
              <p:spPr bwMode="auto">
                <a:xfrm>
                  <a:off x="741" y="394"/>
                  <a:ext cx="2088" cy="606"/>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 </a:t>
                  </a:r>
                </a:p>
                <a:p>
                  <a:r>
                    <a:rPr lang="en-US" sz="1200">
                      <a:solidFill>
                        <a:schemeClr val="bg2">
                          <a:lumMod val="10000"/>
                        </a:schemeClr>
                      </a:solidFill>
                      <a:cs typeface="Times New Roman" pitchFamily="18" charset="0"/>
                    </a:rPr>
                    <a:t>Factors for</a:t>
                  </a:r>
                </a:p>
                <a:p>
                  <a:r>
                    <a:rPr lang="en-US" sz="1200">
                      <a:solidFill>
                        <a:schemeClr val="bg2">
                          <a:lumMod val="10000"/>
                        </a:schemeClr>
                      </a:solidFill>
                      <a:cs typeface="Times New Roman" pitchFamily="18" charset="0"/>
                    </a:rPr>
                    <a:t> </a:t>
                  </a:r>
                </a:p>
                <a:p>
                  <a:endParaRPr lang="en-US" sz="1200">
                    <a:solidFill>
                      <a:schemeClr val="bg2">
                        <a:lumMod val="10000"/>
                      </a:schemeClr>
                    </a:solidFill>
                  </a:endParaRPr>
                </a:p>
              </p:txBody>
            </p:sp>
            <p:sp>
              <p:nvSpPr>
                <p:cNvPr id="82199" name="Rectangle 12"/>
                <p:cNvSpPr>
                  <a:spLocks noChangeArrowheads="1"/>
                </p:cNvSpPr>
                <p:nvPr/>
              </p:nvSpPr>
              <p:spPr bwMode="auto">
                <a:xfrm>
                  <a:off x="698" y="394"/>
                  <a:ext cx="2174" cy="606"/>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28" name="Group 13"/>
              <p:cNvGrpSpPr>
                <a:grpSpLocks/>
              </p:cNvGrpSpPr>
              <p:nvPr/>
            </p:nvGrpSpPr>
            <p:grpSpPr bwMode="auto">
              <a:xfrm>
                <a:off x="2872" y="394"/>
                <a:ext cx="702" cy="1394"/>
                <a:chOff x="2872" y="394"/>
                <a:chExt cx="702" cy="1394"/>
              </a:xfrm>
            </p:grpSpPr>
            <p:sp>
              <p:nvSpPr>
                <p:cNvPr id="82196" name="Rectangle 14"/>
                <p:cNvSpPr>
                  <a:spLocks noChangeArrowheads="1"/>
                </p:cNvSpPr>
                <p:nvPr/>
              </p:nvSpPr>
              <p:spPr bwMode="auto">
                <a:xfrm>
                  <a:off x="2915" y="394"/>
                  <a:ext cx="659" cy="1394"/>
                </a:xfrm>
                <a:prstGeom prst="rect">
                  <a:avLst/>
                </a:prstGeom>
                <a:noFill/>
                <a:ln w="9525">
                  <a:noFill/>
                  <a:miter lim="800000"/>
                  <a:headEnd/>
                  <a:tailEnd/>
                </a:ln>
              </p:spPr>
              <p:txBody>
                <a:bodyPr lIns="90000" tIns="46800" rIns="90000" bIns="46800"/>
                <a:lstStyle/>
                <a:p>
                  <a:r>
                    <a:rPr lang="en-US" sz="1200" dirty="0" smtClean="0">
                      <a:solidFill>
                        <a:schemeClr val="bg2">
                          <a:lumMod val="10000"/>
                        </a:schemeClr>
                      </a:solidFill>
                      <a:cs typeface="Times New Roman" pitchFamily="18" charset="0"/>
                    </a:rPr>
                    <a:t>Factors for Standard </a:t>
                  </a:r>
                  <a:r>
                    <a:rPr lang="en-US" sz="1200" dirty="0">
                      <a:solidFill>
                        <a:schemeClr val="bg2">
                          <a:lumMod val="10000"/>
                        </a:schemeClr>
                      </a:solidFill>
                      <a:cs typeface="Times New Roman" pitchFamily="18" charset="0"/>
                    </a:rPr>
                    <a:t>Deviation or Sigma</a:t>
                  </a:r>
                </a:p>
                <a:p>
                  <a:r>
                    <a:rPr lang="en-US" sz="1200" dirty="0">
                      <a:solidFill>
                        <a:schemeClr val="bg2">
                          <a:lumMod val="10000"/>
                        </a:schemeClr>
                      </a:solidFill>
                      <a:cs typeface="Times New Roman" pitchFamily="18" charset="0"/>
                    </a:rPr>
                    <a:t>d</a:t>
                  </a:r>
                  <a:r>
                    <a:rPr lang="en-US" sz="1200" baseline="-30000" dirty="0">
                      <a:solidFill>
                        <a:schemeClr val="bg2">
                          <a:lumMod val="10000"/>
                        </a:schemeClr>
                      </a:solidFill>
                      <a:cs typeface="Times New Roman" pitchFamily="18" charset="0"/>
                    </a:rPr>
                    <a:t>2</a:t>
                  </a:r>
                  <a:endParaRPr lang="en-US" sz="1200" dirty="0">
                    <a:solidFill>
                      <a:schemeClr val="bg2">
                        <a:lumMod val="10000"/>
                      </a:schemeClr>
                    </a:solidFill>
                    <a:cs typeface="Times New Roman" pitchFamily="18" charset="0"/>
                  </a:endParaRPr>
                </a:p>
                <a:p>
                  <a:endParaRPr lang="en-US" sz="1200" dirty="0">
                    <a:solidFill>
                      <a:schemeClr val="bg2">
                        <a:lumMod val="10000"/>
                      </a:schemeClr>
                    </a:solidFill>
                  </a:endParaRPr>
                </a:p>
              </p:txBody>
            </p:sp>
            <p:sp>
              <p:nvSpPr>
                <p:cNvPr id="82197" name="Rectangle 15"/>
                <p:cNvSpPr>
                  <a:spLocks noChangeArrowheads="1"/>
                </p:cNvSpPr>
                <p:nvPr/>
              </p:nvSpPr>
              <p:spPr bwMode="auto">
                <a:xfrm>
                  <a:off x="2872" y="394"/>
                  <a:ext cx="702" cy="1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29" name="Group 16"/>
              <p:cNvGrpSpPr>
                <a:grpSpLocks/>
              </p:cNvGrpSpPr>
              <p:nvPr/>
            </p:nvGrpSpPr>
            <p:grpSpPr bwMode="auto">
              <a:xfrm>
                <a:off x="3574" y="394"/>
                <a:ext cx="698" cy="1394"/>
                <a:chOff x="3574" y="394"/>
                <a:chExt cx="698" cy="1394"/>
              </a:xfrm>
            </p:grpSpPr>
            <p:sp>
              <p:nvSpPr>
                <p:cNvPr id="82194" name="Rectangle 17"/>
                <p:cNvSpPr>
                  <a:spLocks noChangeArrowheads="1"/>
                </p:cNvSpPr>
                <p:nvPr/>
              </p:nvSpPr>
              <p:spPr bwMode="auto">
                <a:xfrm>
                  <a:off x="3617" y="394"/>
                  <a:ext cx="612" cy="1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 </a:t>
                  </a:r>
                </a:p>
                <a:p>
                  <a:r>
                    <a:rPr lang="en-US" sz="1200">
                      <a:solidFill>
                        <a:schemeClr val="bg2">
                          <a:lumMod val="10000"/>
                        </a:schemeClr>
                      </a:solidFill>
                      <a:cs typeface="Times New Roman" pitchFamily="18" charset="0"/>
                    </a:rPr>
                    <a:t> </a:t>
                  </a:r>
                </a:p>
                <a:p>
                  <a:r>
                    <a:rPr lang="en-US" sz="1200">
                      <a:solidFill>
                        <a:schemeClr val="bg2">
                          <a:lumMod val="10000"/>
                        </a:schemeClr>
                      </a:solidFill>
                      <a:cs typeface="Times New Roman" pitchFamily="18" charset="0"/>
                    </a:rPr>
                    <a:t> </a:t>
                  </a:r>
                </a:p>
                <a:p>
                  <a:r>
                    <a:rPr lang="en-US" sz="1200">
                      <a:solidFill>
                        <a:schemeClr val="bg2">
                          <a:lumMod val="10000"/>
                        </a:schemeClr>
                      </a:solidFill>
                      <a:cs typeface="Times New Roman" pitchFamily="18" charset="0"/>
                    </a:rPr>
                    <a:t>Sample Size n</a:t>
                  </a:r>
                </a:p>
                <a:p>
                  <a:endParaRPr lang="en-US" sz="1200">
                    <a:solidFill>
                      <a:schemeClr val="bg2">
                        <a:lumMod val="10000"/>
                      </a:schemeClr>
                    </a:solidFill>
                  </a:endParaRPr>
                </a:p>
              </p:txBody>
            </p:sp>
            <p:sp>
              <p:nvSpPr>
                <p:cNvPr id="82195" name="Rectangle 18"/>
                <p:cNvSpPr>
                  <a:spLocks noChangeArrowheads="1"/>
                </p:cNvSpPr>
                <p:nvPr/>
              </p:nvSpPr>
              <p:spPr bwMode="auto">
                <a:xfrm>
                  <a:off x="3574" y="394"/>
                  <a:ext cx="698" cy="1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0" name="Group 19"/>
              <p:cNvGrpSpPr>
                <a:grpSpLocks/>
              </p:cNvGrpSpPr>
              <p:nvPr/>
            </p:nvGrpSpPr>
            <p:grpSpPr bwMode="auto">
              <a:xfrm>
                <a:off x="698" y="1000"/>
                <a:ext cx="772" cy="788"/>
                <a:chOff x="698" y="1000"/>
                <a:chExt cx="772" cy="788"/>
              </a:xfrm>
            </p:grpSpPr>
            <p:sp>
              <p:nvSpPr>
                <p:cNvPr id="82192" name="Rectangle 20"/>
                <p:cNvSpPr>
                  <a:spLocks noChangeArrowheads="1"/>
                </p:cNvSpPr>
                <p:nvPr/>
              </p:nvSpPr>
              <p:spPr bwMode="auto">
                <a:xfrm>
                  <a:off x="741" y="1000"/>
                  <a:ext cx="686" cy="788"/>
                </a:xfrm>
                <a:prstGeom prst="rect">
                  <a:avLst/>
                </a:prstGeom>
                <a:noFill/>
                <a:ln w="9525">
                  <a:noFill/>
                  <a:miter lim="800000"/>
                  <a:headEnd/>
                  <a:tailEnd/>
                </a:ln>
              </p:spPr>
              <p:txBody>
                <a:bodyPr lIns="90000" tIns="46800" rIns="90000" bIns="46800"/>
                <a:lstStyle/>
                <a:p>
                  <a:r>
                    <a:rPr lang="en-US" sz="1200" dirty="0" smtClean="0">
                      <a:solidFill>
                        <a:schemeClr val="bg2">
                          <a:lumMod val="10000"/>
                        </a:schemeClr>
                      </a:solidFill>
                      <a:cs typeface="Times New Roman" pitchFamily="18" charset="0"/>
                    </a:rPr>
                    <a:t>Average</a:t>
                  </a:r>
                  <a:endParaRPr lang="en-US" sz="1200" dirty="0">
                    <a:solidFill>
                      <a:schemeClr val="bg2">
                        <a:lumMod val="10000"/>
                      </a:schemeClr>
                    </a:solidFill>
                    <a:cs typeface="Times New Roman" pitchFamily="18" charset="0"/>
                  </a:endParaRPr>
                </a:p>
                <a:p>
                  <a:r>
                    <a:rPr lang="en-US" sz="1200" dirty="0">
                      <a:solidFill>
                        <a:schemeClr val="bg2">
                          <a:lumMod val="10000"/>
                        </a:schemeClr>
                      </a:solidFill>
                      <a:cs typeface="Times New Roman" pitchFamily="18" charset="0"/>
                    </a:rPr>
                    <a:t>A</a:t>
                  </a:r>
                  <a:r>
                    <a:rPr lang="en-US" sz="1200" baseline="-30000" dirty="0">
                      <a:solidFill>
                        <a:schemeClr val="bg2">
                          <a:lumMod val="10000"/>
                        </a:schemeClr>
                      </a:solidFill>
                      <a:cs typeface="Times New Roman" pitchFamily="18" charset="0"/>
                    </a:rPr>
                    <a:t>2</a:t>
                  </a:r>
                  <a:endParaRPr lang="en-US" sz="1200" dirty="0">
                    <a:solidFill>
                      <a:schemeClr val="bg2">
                        <a:lumMod val="10000"/>
                      </a:schemeClr>
                    </a:solidFill>
                    <a:cs typeface="Times New Roman" pitchFamily="18" charset="0"/>
                  </a:endParaRPr>
                </a:p>
                <a:p>
                  <a:endParaRPr lang="en-US" sz="1200" dirty="0">
                    <a:solidFill>
                      <a:schemeClr val="bg2">
                        <a:lumMod val="10000"/>
                      </a:schemeClr>
                    </a:solidFill>
                  </a:endParaRPr>
                </a:p>
              </p:txBody>
            </p:sp>
            <p:sp>
              <p:nvSpPr>
                <p:cNvPr id="82193" name="Rectangle 21"/>
                <p:cNvSpPr>
                  <a:spLocks noChangeArrowheads="1"/>
                </p:cNvSpPr>
                <p:nvPr/>
              </p:nvSpPr>
              <p:spPr bwMode="auto">
                <a:xfrm>
                  <a:off x="698" y="1000"/>
                  <a:ext cx="772" cy="788"/>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1" name="Group 22"/>
              <p:cNvGrpSpPr>
                <a:grpSpLocks/>
              </p:cNvGrpSpPr>
              <p:nvPr/>
            </p:nvGrpSpPr>
            <p:grpSpPr bwMode="auto">
              <a:xfrm>
                <a:off x="1470" y="1000"/>
                <a:ext cx="1402" cy="394"/>
                <a:chOff x="1470" y="1000"/>
                <a:chExt cx="1402" cy="394"/>
              </a:xfrm>
            </p:grpSpPr>
            <p:sp>
              <p:nvSpPr>
                <p:cNvPr id="82190" name="Rectangle 23"/>
                <p:cNvSpPr>
                  <a:spLocks noChangeArrowheads="1"/>
                </p:cNvSpPr>
                <p:nvPr/>
              </p:nvSpPr>
              <p:spPr bwMode="auto">
                <a:xfrm>
                  <a:off x="1513" y="1000"/>
                  <a:ext cx="13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Range</a:t>
                  </a:r>
                </a:p>
                <a:p>
                  <a:endParaRPr lang="en-US" sz="1200">
                    <a:solidFill>
                      <a:schemeClr val="bg2">
                        <a:lumMod val="10000"/>
                      </a:schemeClr>
                    </a:solidFill>
                  </a:endParaRPr>
                </a:p>
              </p:txBody>
            </p:sp>
            <p:sp>
              <p:nvSpPr>
                <p:cNvPr id="82191" name="Rectangle 24"/>
                <p:cNvSpPr>
                  <a:spLocks noChangeArrowheads="1"/>
                </p:cNvSpPr>
                <p:nvPr/>
              </p:nvSpPr>
              <p:spPr bwMode="auto">
                <a:xfrm>
                  <a:off x="1470" y="1000"/>
                  <a:ext cx="14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2" name="Group 25"/>
              <p:cNvGrpSpPr>
                <a:grpSpLocks/>
              </p:cNvGrpSpPr>
              <p:nvPr/>
            </p:nvGrpSpPr>
            <p:grpSpPr bwMode="auto">
              <a:xfrm>
                <a:off x="1470" y="1394"/>
                <a:ext cx="700" cy="394"/>
                <a:chOff x="1470" y="1394"/>
                <a:chExt cx="700" cy="394"/>
              </a:xfrm>
            </p:grpSpPr>
            <p:sp>
              <p:nvSpPr>
                <p:cNvPr id="82188" name="Rectangle 26"/>
                <p:cNvSpPr>
                  <a:spLocks noChangeArrowheads="1"/>
                </p:cNvSpPr>
                <p:nvPr/>
              </p:nvSpPr>
              <p:spPr bwMode="auto">
                <a:xfrm>
                  <a:off x="1513" y="1394"/>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D</a:t>
                  </a:r>
                  <a:r>
                    <a:rPr lang="en-US" sz="1200" baseline="-30000">
                      <a:solidFill>
                        <a:schemeClr val="bg2">
                          <a:lumMod val="10000"/>
                        </a:schemeClr>
                      </a:solidFill>
                      <a:cs typeface="Times New Roman" pitchFamily="18" charset="0"/>
                    </a:rPr>
                    <a:t>3</a:t>
                  </a:r>
                  <a:endParaRPr lang="en-US" sz="1200">
                    <a:solidFill>
                      <a:schemeClr val="bg2">
                        <a:lumMod val="10000"/>
                      </a:schemeClr>
                    </a:solidFill>
                    <a:cs typeface="Times New Roman" pitchFamily="18" charset="0"/>
                  </a:endParaRPr>
                </a:p>
                <a:p>
                  <a:endParaRPr lang="en-US" sz="1200">
                    <a:solidFill>
                      <a:schemeClr val="bg2">
                        <a:lumMod val="10000"/>
                      </a:schemeClr>
                    </a:solidFill>
                  </a:endParaRPr>
                </a:p>
              </p:txBody>
            </p:sp>
            <p:sp>
              <p:nvSpPr>
                <p:cNvPr id="82189" name="Rectangle 27"/>
                <p:cNvSpPr>
                  <a:spLocks noChangeArrowheads="1"/>
                </p:cNvSpPr>
                <p:nvPr/>
              </p:nvSpPr>
              <p:spPr bwMode="auto">
                <a:xfrm>
                  <a:off x="1470" y="1394"/>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3" name="Group 28"/>
              <p:cNvGrpSpPr>
                <a:grpSpLocks/>
              </p:cNvGrpSpPr>
              <p:nvPr/>
            </p:nvGrpSpPr>
            <p:grpSpPr bwMode="auto">
              <a:xfrm>
                <a:off x="2170" y="1394"/>
                <a:ext cx="702" cy="394"/>
                <a:chOff x="2170" y="1394"/>
                <a:chExt cx="702" cy="394"/>
              </a:xfrm>
            </p:grpSpPr>
            <p:sp>
              <p:nvSpPr>
                <p:cNvPr id="82186" name="Rectangle 29"/>
                <p:cNvSpPr>
                  <a:spLocks noChangeArrowheads="1"/>
                </p:cNvSpPr>
                <p:nvPr/>
              </p:nvSpPr>
              <p:spPr bwMode="auto">
                <a:xfrm>
                  <a:off x="2213" y="1394"/>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D</a:t>
                  </a:r>
                  <a:r>
                    <a:rPr lang="en-US" sz="1200" baseline="-30000">
                      <a:solidFill>
                        <a:schemeClr val="bg2">
                          <a:lumMod val="10000"/>
                        </a:schemeClr>
                      </a:solidFill>
                      <a:cs typeface="Times New Roman" pitchFamily="18" charset="0"/>
                    </a:rPr>
                    <a:t>4</a:t>
                  </a:r>
                  <a:endParaRPr lang="en-US" sz="1200">
                    <a:solidFill>
                      <a:schemeClr val="bg2">
                        <a:lumMod val="10000"/>
                      </a:schemeClr>
                    </a:solidFill>
                    <a:cs typeface="Times New Roman" pitchFamily="18" charset="0"/>
                  </a:endParaRPr>
                </a:p>
                <a:p>
                  <a:endParaRPr lang="en-US" sz="1200">
                    <a:solidFill>
                      <a:schemeClr val="bg2">
                        <a:lumMod val="10000"/>
                      </a:schemeClr>
                    </a:solidFill>
                  </a:endParaRPr>
                </a:p>
              </p:txBody>
            </p:sp>
            <p:sp>
              <p:nvSpPr>
                <p:cNvPr id="82187" name="Rectangle 30"/>
                <p:cNvSpPr>
                  <a:spLocks noChangeArrowheads="1"/>
                </p:cNvSpPr>
                <p:nvPr/>
              </p:nvSpPr>
              <p:spPr bwMode="auto">
                <a:xfrm>
                  <a:off x="2170" y="1394"/>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4" name="Group 31"/>
              <p:cNvGrpSpPr>
                <a:grpSpLocks/>
              </p:cNvGrpSpPr>
              <p:nvPr/>
            </p:nvGrpSpPr>
            <p:grpSpPr bwMode="auto">
              <a:xfrm>
                <a:off x="0" y="1788"/>
                <a:ext cx="698" cy="394"/>
                <a:chOff x="0" y="1788"/>
                <a:chExt cx="698" cy="394"/>
              </a:xfrm>
            </p:grpSpPr>
            <p:sp>
              <p:nvSpPr>
                <p:cNvPr id="82184" name="Rectangle 32"/>
                <p:cNvSpPr>
                  <a:spLocks noChangeArrowheads="1"/>
                </p:cNvSpPr>
                <p:nvPr/>
              </p:nvSpPr>
              <p:spPr bwMode="auto">
                <a:xfrm>
                  <a:off x="43" y="178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a:t>
                  </a:r>
                </a:p>
                <a:p>
                  <a:endParaRPr lang="en-US" sz="1200">
                    <a:solidFill>
                      <a:schemeClr val="bg2">
                        <a:lumMod val="10000"/>
                      </a:schemeClr>
                    </a:solidFill>
                  </a:endParaRPr>
                </a:p>
              </p:txBody>
            </p:sp>
            <p:sp>
              <p:nvSpPr>
                <p:cNvPr id="82185" name="Rectangle 33"/>
                <p:cNvSpPr>
                  <a:spLocks noChangeArrowheads="1"/>
                </p:cNvSpPr>
                <p:nvPr/>
              </p:nvSpPr>
              <p:spPr bwMode="auto">
                <a:xfrm>
                  <a:off x="0" y="178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5" name="Group 34"/>
              <p:cNvGrpSpPr>
                <a:grpSpLocks/>
              </p:cNvGrpSpPr>
              <p:nvPr/>
            </p:nvGrpSpPr>
            <p:grpSpPr bwMode="auto">
              <a:xfrm>
                <a:off x="698" y="1788"/>
                <a:ext cx="772" cy="394"/>
                <a:chOff x="698" y="1788"/>
                <a:chExt cx="772" cy="394"/>
              </a:xfrm>
            </p:grpSpPr>
            <p:sp>
              <p:nvSpPr>
                <p:cNvPr id="82182" name="Rectangle 35"/>
                <p:cNvSpPr>
                  <a:spLocks noChangeArrowheads="1"/>
                </p:cNvSpPr>
                <p:nvPr/>
              </p:nvSpPr>
              <p:spPr bwMode="auto">
                <a:xfrm>
                  <a:off x="741" y="1788"/>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1.880</a:t>
                  </a:r>
                </a:p>
                <a:p>
                  <a:endParaRPr lang="en-US" sz="1200">
                    <a:solidFill>
                      <a:schemeClr val="bg2">
                        <a:lumMod val="10000"/>
                      </a:schemeClr>
                    </a:solidFill>
                  </a:endParaRPr>
                </a:p>
              </p:txBody>
            </p:sp>
            <p:sp>
              <p:nvSpPr>
                <p:cNvPr id="82183" name="Rectangle 36"/>
                <p:cNvSpPr>
                  <a:spLocks noChangeArrowheads="1"/>
                </p:cNvSpPr>
                <p:nvPr/>
              </p:nvSpPr>
              <p:spPr bwMode="auto">
                <a:xfrm>
                  <a:off x="698" y="1788"/>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6" name="Group 37"/>
              <p:cNvGrpSpPr>
                <a:grpSpLocks/>
              </p:cNvGrpSpPr>
              <p:nvPr/>
            </p:nvGrpSpPr>
            <p:grpSpPr bwMode="auto">
              <a:xfrm>
                <a:off x="1470" y="1788"/>
                <a:ext cx="700" cy="394"/>
                <a:chOff x="1470" y="1788"/>
                <a:chExt cx="700" cy="394"/>
              </a:xfrm>
            </p:grpSpPr>
            <p:sp>
              <p:nvSpPr>
                <p:cNvPr id="82180" name="Rectangle 38"/>
                <p:cNvSpPr>
                  <a:spLocks noChangeArrowheads="1"/>
                </p:cNvSpPr>
                <p:nvPr/>
              </p:nvSpPr>
              <p:spPr bwMode="auto">
                <a:xfrm>
                  <a:off x="1513" y="1788"/>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a:t>
                  </a:r>
                </a:p>
                <a:p>
                  <a:endParaRPr lang="en-US" sz="1200">
                    <a:solidFill>
                      <a:schemeClr val="bg2">
                        <a:lumMod val="10000"/>
                      </a:schemeClr>
                    </a:solidFill>
                  </a:endParaRPr>
                </a:p>
              </p:txBody>
            </p:sp>
            <p:sp>
              <p:nvSpPr>
                <p:cNvPr id="82181" name="Rectangle 39"/>
                <p:cNvSpPr>
                  <a:spLocks noChangeArrowheads="1"/>
                </p:cNvSpPr>
                <p:nvPr/>
              </p:nvSpPr>
              <p:spPr bwMode="auto">
                <a:xfrm>
                  <a:off x="1470" y="1788"/>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7" name="Group 40"/>
              <p:cNvGrpSpPr>
                <a:grpSpLocks/>
              </p:cNvGrpSpPr>
              <p:nvPr/>
            </p:nvGrpSpPr>
            <p:grpSpPr bwMode="auto">
              <a:xfrm>
                <a:off x="2170" y="1788"/>
                <a:ext cx="702" cy="394"/>
                <a:chOff x="2170" y="1788"/>
                <a:chExt cx="702" cy="394"/>
              </a:xfrm>
            </p:grpSpPr>
            <p:sp>
              <p:nvSpPr>
                <p:cNvPr id="82178" name="Rectangle 41"/>
                <p:cNvSpPr>
                  <a:spLocks noChangeArrowheads="1"/>
                </p:cNvSpPr>
                <p:nvPr/>
              </p:nvSpPr>
              <p:spPr bwMode="auto">
                <a:xfrm>
                  <a:off x="2213" y="178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3.268</a:t>
                  </a:r>
                </a:p>
                <a:p>
                  <a:endParaRPr lang="en-US" sz="1200">
                    <a:solidFill>
                      <a:schemeClr val="bg2">
                        <a:lumMod val="10000"/>
                      </a:schemeClr>
                    </a:solidFill>
                  </a:endParaRPr>
                </a:p>
              </p:txBody>
            </p:sp>
            <p:sp>
              <p:nvSpPr>
                <p:cNvPr id="82179" name="Rectangle 42"/>
                <p:cNvSpPr>
                  <a:spLocks noChangeArrowheads="1"/>
                </p:cNvSpPr>
                <p:nvPr/>
              </p:nvSpPr>
              <p:spPr bwMode="auto">
                <a:xfrm>
                  <a:off x="2170" y="1788"/>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8" name="Group 43"/>
              <p:cNvGrpSpPr>
                <a:grpSpLocks/>
              </p:cNvGrpSpPr>
              <p:nvPr/>
            </p:nvGrpSpPr>
            <p:grpSpPr bwMode="auto">
              <a:xfrm>
                <a:off x="2872" y="1788"/>
                <a:ext cx="702" cy="394"/>
                <a:chOff x="2872" y="1788"/>
                <a:chExt cx="702" cy="394"/>
              </a:xfrm>
            </p:grpSpPr>
            <p:sp>
              <p:nvSpPr>
                <p:cNvPr id="82176" name="Rectangle 44"/>
                <p:cNvSpPr>
                  <a:spLocks noChangeArrowheads="1"/>
                </p:cNvSpPr>
                <p:nvPr/>
              </p:nvSpPr>
              <p:spPr bwMode="auto">
                <a:xfrm>
                  <a:off x="2915" y="178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1.128</a:t>
                  </a:r>
                </a:p>
                <a:p>
                  <a:endParaRPr lang="en-US" sz="1200">
                    <a:solidFill>
                      <a:schemeClr val="bg2">
                        <a:lumMod val="10000"/>
                      </a:schemeClr>
                    </a:solidFill>
                  </a:endParaRPr>
                </a:p>
              </p:txBody>
            </p:sp>
            <p:sp>
              <p:nvSpPr>
                <p:cNvPr id="82177" name="Rectangle 45"/>
                <p:cNvSpPr>
                  <a:spLocks noChangeArrowheads="1"/>
                </p:cNvSpPr>
                <p:nvPr/>
              </p:nvSpPr>
              <p:spPr bwMode="auto">
                <a:xfrm>
                  <a:off x="2872" y="1788"/>
                  <a:ext cx="702" cy="394"/>
                </a:xfrm>
                <a:prstGeom prst="rect">
                  <a:avLst/>
                </a:prstGeom>
                <a:solidFill>
                  <a:srgbClr val="FFFF99">
                    <a:alpha val="0"/>
                  </a:srgbClr>
                </a:solidFill>
                <a:ln w="0">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39" name="Group 46"/>
              <p:cNvGrpSpPr>
                <a:grpSpLocks/>
              </p:cNvGrpSpPr>
              <p:nvPr/>
            </p:nvGrpSpPr>
            <p:grpSpPr bwMode="auto">
              <a:xfrm>
                <a:off x="3574" y="1788"/>
                <a:ext cx="698" cy="394"/>
                <a:chOff x="3574" y="1788"/>
                <a:chExt cx="698" cy="394"/>
              </a:xfrm>
            </p:grpSpPr>
            <p:sp>
              <p:nvSpPr>
                <p:cNvPr id="82174" name="Rectangle 47"/>
                <p:cNvSpPr>
                  <a:spLocks noChangeArrowheads="1"/>
                </p:cNvSpPr>
                <p:nvPr/>
              </p:nvSpPr>
              <p:spPr bwMode="auto">
                <a:xfrm>
                  <a:off x="3617" y="178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a:t>
                  </a:r>
                </a:p>
                <a:p>
                  <a:endParaRPr lang="en-US" sz="1200">
                    <a:solidFill>
                      <a:schemeClr val="bg2">
                        <a:lumMod val="10000"/>
                      </a:schemeClr>
                    </a:solidFill>
                  </a:endParaRPr>
                </a:p>
              </p:txBody>
            </p:sp>
            <p:sp>
              <p:nvSpPr>
                <p:cNvPr id="82175" name="Rectangle 48"/>
                <p:cNvSpPr>
                  <a:spLocks noChangeArrowheads="1"/>
                </p:cNvSpPr>
                <p:nvPr/>
              </p:nvSpPr>
              <p:spPr bwMode="auto">
                <a:xfrm>
                  <a:off x="3574" y="178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0" name="Group 49"/>
              <p:cNvGrpSpPr>
                <a:grpSpLocks/>
              </p:cNvGrpSpPr>
              <p:nvPr/>
            </p:nvGrpSpPr>
            <p:grpSpPr bwMode="auto">
              <a:xfrm>
                <a:off x="0" y="2182"/>
                <a:ext cx="698" cy="394"/>
                <a:chOff x="0" y="2182"/>
                <a:chExt cx="698" cy="394"/>
              </a:xfrm>
            </p:grpSpPr>
            <p:sp>
              <p:nvSpPr>
                <p:cNvPr id="82172" name="Rectangle 50"/>
                <p:cNvSpPr>
                  <a:spLocks noChangeArrowheads="1"/>
                </p:cNvSpPr>
                <p:nvPr/>
              </p:nvSpPr>
              <p:spPr bwMode="auto">
                <a:xfrm>
                  <a:off x="43" y="218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a:t>
                  </a:r>
                </a:p>
                <a:p>
                  <a:endParaRPr lang="en-US" sz="1200">
                    <a:solidFill>
                      <a:schemeClr val="bg2">
                        <a:lumMod val="10000"/>
                      </a:schemeClr>
                    </a:solidFill>
                  </a:endParaRPr>
                </a:p>
              </p:txBody>
            </p:sp>
            <p:sp>
              <p:nvSpPr>
                <p:cNvPr id="82173" name="Rectangle 51"/>
                <p:cNvSpPr>
                  <a:spLocks noChangeArrowheads="1"/>
                </p:cNvSpPr>
                <p:nvPr/>
              </p:nvSpPr>
              <p:spPr bwMode="auto">
                <a:xfrm>
                  <a:off x="0" y="218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1" name="Group 52"/>
              <p:cNvGrpSpPr>
                <a:grpSpLocks/>
              </p:cNvGrpSpPr>
              <p:nvPr/>
            </p:nvGrpSpPr>
            <p:grpSpPr bwMode="auto">
              <a:xfrm>
                <a:off x="698" y="2182"/>
                <a:ext cx="772" cy="394"/>
                <a:chOff x="698" y="2182"/>
                <a:chExt cx="772" cy="394"/>
              </a:xfrm>
            </p:grpSpPr>
            <p:sp>
              <p:nvSpPr>
                <p:cNvPr id="82170" name="Rectangle 53"/>
                <p:cNvSpPr>
                  <a:spLocks noChangeArrowheads="1"/>
                </p:cNvSpPr>
                <p:nvPr/>
              </p:nvSpPr>
              <p:spPr bwMode="auto">
                <a:xfrm>
                  <a:off x="741" y="2182"/>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1.023</a:t>
                  </a:r>
                </a:p>
                <a:p>
                  <a:endParaRPr lang="en-US" sz="1200">
                    <a:solidFill>
                      <a:schemeClr val="bg2">
                        <a:lumMod val="10000"/>
                      </a:schemeClr>
                    </a:solidFill>
                  </a:endParaRPr>
                </a:p>
              </p:txBody>
            </p:sp>
            <p:sp>
              <p:nvSpPr>
                <p:cNvPr id="82171" name="Rectangle 54"/>
                <p:cNvSpPr>
                  <a:spLocks noChangeArrowheads="1"/>
                </p:cNvSpPr>
                <p:nvPr/>
              </p:nvSpPr>
              <p:spPr bwMode="auto">
                <a:xfrm>
                  <a:off x="698" y="2182"/>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2" name="Group 55"/>
              <p:cNvGrpSpPr>
                <a:grpSpLocks/>
              </p:cNvGrpSpPr>
              <p:nvPr/>
            </p:nvGrpSpPr>
            <p:grpSpPr bwMode="auto">
              <a:xfrm>
                <a:off x="1470" y="2182"/>
                <a:ext cx="700" cy="394"/>
                <a:chOff x="1470" y="2182"/>
                <a:chExt cx="700" cy="394"/>
              </a:xfrm>
            </p:grpSpPr>
            <p:sp>
              <p:nvSpPr>
                <p:cNvPr id="82168" name="Rectangle 56"/>
                <p:cNvSpPr>
                  <a:spLocks noChangeArrowheads="1"/>
                </p:cNvSpPr>
                <p:nvPr/>
              </p:nvSpPr>
              <p:spPr bwMode="auto">
                <a:xfrm>
                  <a:off x="1513" y="2182"/>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a:t>
                  </a:r>
                </a:p>
                <a:p>
                  <a:endParaRPr lang="en-US" sz="1200">
                    <a:solidFill>
                      <a:schemeClr val="bg2">
                        <a:lumMod val="10000"/>
                      </a:schemeClr>
                    </a:solidFill>
                  </a:endParaRPr>
                </a:p>
              </p:txBody>
            </p:sp>
            <p:sp>
              <p:nvSpPr>
                <p:cNvPr id="82169" name="Rectangle 57"/>
                <p:cNvSpPr>
                  <a:spLocks noChangeArrowheads="1"/>
                </p:cNvSpPr>
                <p:nvPr/>
              </p:nvSpPr>
              <p:spPr bwMode="auto">
                <a:xfrm>
                  <a:off x="1470" y="2182"/>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3" name="Group 58"/>
              <p:cNvGrpSpPr>
                <a:grpSpLocks/>
              </p:cNvGrpSpPr>
              <p:nvPr/>
            </p:nvGrpSpPr>
            <p:grpSpPr bwMode="auto">
              <a:xfrm>
                <a:off x="2170" y="2182"/>
                <a:ext cx="702" cy="394"/>
                <a:chOff x="2170" y="2182"/>
                <a:chExt cx="702" cy="394"/>
              </a:xfrm>
            </p:grpSpPr>
            <p:sp>
              <p:nvSpPr>
                <p:cNvPr id="82166" name="Rectangle 59"/>
                <p:cNvSpPr>
                  <a:spLocks noChangeArrowheads="1"/>
                </p:cNvSpPr>
                <p:nvPr/>
              </p:nvSpPr>
              <p:spPr bwMode="auto">
                <a:xfrm>
                  <a:off x="2213" y="218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2.574</a:t>
                  </a:r>
                </a:p>
                <a:p>
                  <a:endParaRPr lang="en-US" sz="1200">
                    <a:solidFill>
                      <a:schemeClr val="bg2">
                        <a:lumMod val="10000"/>
                      </a:schemeClr>
                    </a:solidFill>
                  </a:endParaRPr>
                </a:p>
              </p:txBody>
            </p:sp>
            <p:sp>
              <p:nvSpPr>
                <p:cNvPr id="82167" name="Rectangle 60"/>
                <p:cNvSpPr>
                  <a:spLocks noChangeArrowheads="1"/>
                </p:cNvSpPr>
                <p:nvPr/>
              </p:nvSpPr>
              <p:spPr bwMode="auto">
                <a:xfrm>
                  <a:off x="2170" y="218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4" name="Group 61"/>
              <p:cNvGrpSpPr>
                <a:grpSpLocks/>
              </p:cNvGrpSpPr>
              <p:nvPr/>
            </p:nvGrpSpPr>
            <p:grpSpPr bwMode="auto">
              <a:xfrm>
                <a:off x="2872" y="2182"/>
                <a:ext cx="702" cy="394"/>
                <a:chOff x="2872" y="2182"/>
                <a:chExt cx="702" cy="394"/>
              </a:xfrm>
            </p:grpSpPr>
            <p:sp>
              <p:nvSpPr>
                <p:cNvPr id="82164" name="Rectangle 62"/>
                <p:cNvSpPr>
                  <a:spLocks noChangeArrowheads="1"/>
                </p:cNvSpPr>
                <p:nvPr/>
              </p:nvSpPr>
              <p:spPr bwMode="auto">
                <a:xfrm>
                  <a:off x="2915" y="218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1.693</a:t>
                  </a:r>
                </a:p>
                <a:p>
                  <a:endParaRPr lang="en-US" sz="1200">
                    <a:solidFill>
                      <a:schemeClr val="bg2">
                        <a:lumMod val="10000"/>
                      </a:schemeClr>
                    </a:solidFill>
                  </a:endParaRPr>
                </a:p>
              </p:txBody>
            </p:sp>
            <p:sp>
              <p:nvSpPr>
                <p:cNvPr id="82165" name="Rectangle 63"/>
                <p:cNvSpPr>
                  <a:spLocks noChangeArrowheads="1"/>
                </p:cNvSpPr>
                <p:nvPr/>
              </p:nvSpPr>
              <p:spPr bwMode="auto">
                <a:xfrm>
                  <a:off x="2872" y="218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5" name="Group 64"/>
              <p:cNvGrpSpPr>
                <a:grpSpLocks/>
              </p:cNvGrpSpPr>
              <p:nvPr/>
            </p:nvGrpSpPr>
            <p:grpSpPr bwMode="auto">
              <a:xfrm>
                <a:off x="3574" y="2182"/>
                <a:ext cx="698" cy="394"/>
                <a:chOff x="3574" y="2182"/>
                <a:chExt cx="698" cy="394"/>
              </a:xfrm>
            </p:grpSpPr>
            <p:sp>
              <p:nvSpPr>
                <p:cNvPr id="82162" name="Rectangle 65"/>
                <p:cNvSpPr>
                  <a:spLocks noChangeArrowheads="1"/>
                </p:cNvSpPr>
                <p:nvPr/>
              </p:nvSpPr>
              <p:spPr bwMode="auto">
                <a:xfrm>
                  <a:off x="3617" y="218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a:t>
                  </a:r>
                </a:p>
                <a:p>
                  <a:endParaRPr lang="en-US" sz="1200">
                    <a:solidFill>
                      <a:schemeClr val="bg2">
                        <a:lumMod val="10000"/>
                      </a:schemeClr>
                    </a:solidFill>
                  </a:endParaRPr>
                </a:p>
              </p:txBody>
            </p:sp>
            <p:sp>
              <p:nvSpPr>
                <p:cNvPr id="82163" name="Rectangle 66"/>
                <p:cNvSpPr>
                  <a:spLocks noChangeArrowheads="1"/>
                </p:cNvSpPr>
                <p:nvPr/>
              </p:nvSpPr>
              <p:spPr bwMode="auto">
                <a:xfrm>
                  <a:off x="3574" y="218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6" name="Group 67"/>
              <p:cNvGrpSpPr>
                <a:grpSpLocks/>
              </p:cNvGrpSpPr>
              <p:nvPr/>
            </p:nvGrpSpPr>
            <p:grpSpPr bwMode="auto">
              <a:xfrm>
                <a:off x="0" y="2576"/>
                <a:ext cx="698" cy="394"/>
                <a:chOff x="0" y="2576"/>
                <a:chExt cx="698" cy="394"/>
              </a:xfrm>
            </p:grpSpPr>
            <p:sp>
              <p:nvSpPr>
                <p:cNvPr id="82160" name="Rectangle 68"/>
                <p:cNvSpPr>
                  <a:spLocks noChangeArrowheads="1"/>
                </p:cNvSpPr>
                <p:nvPr/>
              </p:nvSpPr>
              <p:spPr bwMode="auto">
                <a:xfrm>
                  <a:off x="43" y="257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4</a:t>
                  </a:r>
                </a:p>
                <a:p>
                  <a:endParaRPr lang="en-US" sz="1200">
                    <a:solidFill>
                      <a:schemeClr val="bg2">
                        <a:lumMod val="10000"/>
                      </a:schemeClr>
                    </a:solidFill>
                  </a:endParaRPr>
                </a:p>
              </p:txBody>
            </p:sp>
            <p:sp>
              <p:nvSpPr>
                <p:cNvPr id="82161" name="Rectangle 69"/>
                <p:cNvSpPr>
                  <a:spLocks noChangeArrowheads="1"/>
                </p:cNvSpPr>
                <p:nvPr/>
              </p:nvSpPr>
              <p:spPr bwMode="auto">
                <a:xfrm>
                  <a:off x="0" y="257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7" name="Group 70"/>
              <p:cNvGrpSpPr>
                <a:grpSpLocks/>
              </p:cNvGrpSpPr>
              <p:nvPr/>
            </p:nvGrpSpPr>
            <p:grpSpPr bwMode="auto">
              <a:xfrm>
                <a:off x="698" y="2576"/>
                <a:ext cx="772" cy="394"/>
                <a:chOff x="698" y="2576"/>
                <a:chExt cx="772" cy="394"/>
              </a:xfrm>
            </p:grpSpPr>
            <p:sp>
              <p:nvSpPr>
                <p:cNvPr id="82158" name="Rectangle 71"/>
                <p:cNvSpPr>
                  <a:spLocks noChangeArrowheads="1"/>
                </p:cNvSpPr>
                <p:nvPr/>
              </p:nvSpPr>
              <p:spPr bwMode="auto">
                <a:xfrm>
                  <a:off x="741" y="2576"/>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.729</a:t>
                  </a:r>
                </a:p>
                <a:p>
                  <a:endParaRPr lang="en-US" sz="1200">
                    <a:solidFill>
                      <a:schemeClr val="bg2">
                        <a:lumMod val="10000"/>
                      </a:schemeClr>
                    </a:solidFill>
                  </a:endParaRPr>
                </a:p>
              </p:txBody>
            </p:sp>
            <p:sp>
              <p:nvSpPr>
                <p:cNvPr id="82159" name="Rectangle 72"/>
                <p:cNvSpPr>
                  <a:spLocks noChangeArrowheads="1"/>
                </p:cNvSpPr>
                <p:nvPr/>
              </p:nvSpPr>
              <p:spPr bwMode="auto">
                <a:xfrm>
                  <a:off x="698" y="2576"/>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8" name="Group 73"/>
              <p:cNvGrpSpPr>
                <a:grpSpLocks/>
              </p:cNvGrpSpPr>
              <p:nvPr/>
            </p:nvGrpSpPr>
            <p:grpSpPr bwMode="auto">
              <a:xfrm>
                <a:off x="1470" y="2576"/>
                <a:ext cx="700" cy="394"/>
                <a:chOff x="1470" y="2576"/>
                <a:chExt cx="700" cy="394"/>
              </a:xfrm>
            </p:grpSpPr>
            <p:sp>
              <p:nvSpPr>
                <p:cNvPr id="82156" name="Rectangle 74"/>
                <p:cNvSpPr>
                  <a:spLocks noChangeArrowheads="1"/>
                </p:cNvSpPr>
                <p:nvPr/>
              </p:nvSpPr>
              <p:spPr bwMode="auto">
                <a:xfrm>
                  <a:off x="1513" y="2576"/>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a:t>
                  </a:r>
                </a:p>
                <a:p>
                  <a:endParaRPr lang="en-US" sz="1200">
                    <a:solidFill>
                      <a:schemeClr val="bg2">
                        <a:lumMod val="10000"/>
                      </a:schemeClr>
                    </a:solidFill>
                  </a:endParaRPr>
                </a:p>
              </p:txBody>
            </p:sp>
            <p:sp>
              <p:nvSpPr>
                <p:cNvPr id="82157" name="Rectangle 75"/>
                <p:cNvSpPr>
                  <a:spLocks noChangeArrowheads="1"/>
                </p:cNvSpPr>
                <p:nvPr/>
              </p:nvSpPr>
              <p:spPr bwMode="auto">
                <a:xfrm>
                  <a:off x="1470" y="2576"/>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49" name="Group 76"/>
              <p:cNvGrpSpPr>
                <a:grpSpLocks/>
              </p:cNvGrpSpPr>
              <p:nvPr/>
            </p:nvGrpSpPr>
            <p:grpSpPr bwMode="auto">
              <a:xfrm>
                <a:off x="2170" y="2576"/>
                <a:ext cx="702" cy="394"/>
                <a:chOff x="2170" y="2576"/>
                <a:chExt cx="702" cy="394"/>
              </a:xfrm>
            </p:grpSpPr>
            <p:sp>
              <p:nvSpPr>
                <p:cNvPr id="82154" name="Rectangle 77"/>
                <p:cNvSpPr>
                  <a:spLocks noChangeArrowheads="1"/>
                </p:cNvSpPr>
                <p:nvPr/>
              </p:nvSpPr>
              <p:spPr bwMode="auto">
                <a:xfrm>
                  <a:off x="2213" y="257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2.282</a:t>
                  </a:r>
                </a:p>
                <a:p>
                  <a:endParaRPr lang="en-US" sz="1200">
                    <a:solidFill>
                      <a:schemeClr val="bg2">
                        <a:lumMod val="10000"/>
                      </a:schemeClr>
                    </a:solidFill>
                  </a:endParaRPr>
                </a:p>
              </p:txBody>
            </p:sp>
            <p:sp>
              <p:nvSpPr>
                <p:cNvPr id="82155" name="Rectangle 78"/>
                <p:cNvSpPr>
                  <a:spLocks noChangeArrowheads="1"/>
                </p:cNvSpPr>
                <p:nvPr/>
              </p:nvSpPr>
              <p:spPr bwMode="auto">
                <a:xfrm>
                  <a:off x="2170" y="257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0" name="Group 79"/>
              <p:cNvGrpSpPr>
                <a:grpSpLocks/>
              </p:cNvGrpSpPr>
              <p:nvPr/>
            </p:nvGrpSpPr>
            <p:grpSpPr bwMode="auto">
              <a:xfrm>
                <a:off x="2872" y="2576"/>
                <a:ext cx="702" cy="394"/>
                <a:chOff x="2872" y="2576"/>
                <a:chExt cx="702" cy="394"/>
              </a:xfrm>
            </p:grpSpPr>
            <p:sp>
              <p:nvSpPr>
                <p:cNvPr id="82152" name="Rectangle 80"/>
                <p:cNvSpPr>
                  <a:spLocks noChangeArrowheads="1"/>
                </p:cNvSpPr>
                <p:nvPr/>
              </p:nvSpPr>
              <p:spPr bwMode="auto">
                <a:xfrm>
                  <a:off x="2915" y="257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2.059</a:t>
                  </a:r>
                </a:p>
                <a:p>
                  <a:endParaRPr lang="en-US" sz="1200">
                    <a:solidFill>
                      <a:schemeClr val="bg2">
                        <a:lumMod val="10000"/>
                      </a:schemeClr>
                    </a:solidFill>
                  </a:endParaRPr>
                </a:p>
              </p:txBody>
            </p:sp>
            <p:sp>
              <p:nvSpPr>
                <p:cNvPr id="82153" name="Rectangle 81"/>
                <p:cNvSpPr>
                  <a:spLocks noChangeArrowheads="1"/>
                </p:cNvSpPr>
                <p:nvPr/>
              </p:nvSpPr>
              <p:spPr bwMode="auto">
                <a:xfrm>
                  <a:off x="2872" y="257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1" name="Group 82"/>
              <p:cNvGrpSpPr>
                <a:grpSpLocks/>
              </p:cNvGrpSpPr>
              <p:nvPr/>
            </p:nvGrpSpPr>
            <p:grpSpPr bwMode="auto">
              <a:xfrm>
                <a:off x="3574" y="2576"/>
                <a:ext cx="698" cy="394"/>
                <a:chOff x="3574" y="2576"/>
                <a:chExt cx="698" cy="394"/>
              </a:xfrm>
            </p:grpSpPr>
            <p:sp>
              <p:nvSpPr>
                <p:cNvPr id="82150" name="Rectangle 83"/>
                <p:cNvSpPr>
                  <a:spLocks noChangeArrowheads="1"/>
                </p:cNvSpPr>
                <p:nvPr/>
              </p:nvSpPr>
              <p:spPr bwMode="auto">
                <a:xfrm>
                  <a:off x="3617" y="257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4</a:t>
                  </a:r>
                </a:p>
                <a:p>
                  <a:endParaRPr lang="en-US" sz="1200">
                    <a:solidFill>
                      <a:schemeClr val="bg2">
                        <a:lumMod val="10000"/>
                      </a:schemeClr>
                    </a:solidFill>
                  </a:endParaRPr>
                </a:p>
              </p:txBody>
            </p:sp>
            <p:sp>
              <p:nvSpPr>
                <p:cNvPr id="82151" name="Rectangle 84"/>
                <p:cNvSpPr>
                  <a:spLocks noChangeArrowheads="1"/>
                </p:cNvSpPr>
                <p:nvPr/>
              </p:nvSpPr>
              <p:spPr bwMode="auto">
                <a:xfrm>
                  <a:off x="3574" y="257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2" name="Group 85"/>
              <p:cNvGrpSpPr>
                <a:grpSpLocks/>
              </p:cNvGrpSpPr>
              <p:nvPr/>
            </p:nvGrpSpPr>
            <p:grpSpPr bwMode="auto">
              <a:xfrm>
                <a:off x="0" y="2970"/>
                <a:ext cx="698" cy="394"/>
                <a:chOff x="0" y="2970"/>
                <a:chExt cx="698" cy="394"/>
              </a:xfrm>
            </p:grpSpPr>
            <p:sp>
              <p:nvSpPr>
                <p:cNvPr id="82148" name="Rectangle 86"/>
                <p:cNvSpPr>
                  <a:spLocks noChangeArrowheads="1"/>
                </p:cNvSpPr>
                <p:nvPr/>
              </p:nvSpPr>
              <p:spPr bwMode="auto">
                <a:xfrm>
                  <a:off x="43" y="297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5</a:t>
                  </a:r>
                </a:p>
                <a:p>
                  <a:endParaRPr lang="en-US" sz="1200">
                    <a:solidFill>
                      <a:schemeClr val="bg2">
                        <a:lumMod val="10000"/>
                      </a:schemeClr>
                    </a:solidFill>
                  </a:endParaRPr>
                </a:p>
              </p:txBody>
            </p:sp>
            <p:sp>
              <p:nvSpPr>
                <p:cNvPr id="82149" name="Rectangle 87"/>
                <p:cNvSpPr>
                  <a:spLocks noChangeArrowheads="1"/>
                </p:cNvSpPr>
                <p:nvPr/>
              </p:nvSpPr>
              <p:spPr bwMode="auto">
                <a:xfrm>
                  <a:off x="0" y="297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3" name="Group 88"/>
              <p:cNvGrpSpPr>
                <a:grpSpLocks/>
              </p:cNvGrpSpPr>
              <p:nvPr/>
            </p:nvGrpSpPr>
            <p:grpSpPr bwMode="auto">
              <a:xfrm>
                <a:off x="698" y="2970"/>
                <a:ext cx="772" cy="394"/>
                <a:chOff x="698" y="2970"/>
                <a:chExt cx="772" cy="394"/>
              </a:xfrm>
            </p:grpSpPr>
            <p:sp>
              <p:nvSpPr>
                <p:cNvPr id="82146" name="Rectangle 89"/>
                <p:cNvSpPr>
                  <a:spLocks noChangeArrowheads="1"/>
                </p:cNvSpPr>
                <p:nvPr/>
              </p:nvSpPr>
              <p:spPr bwMode="auto">
                <a:xfrm>
                  <a:off x="741" y="2970"/>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.577</a:t>
                  </a:r>
                </a:p>
                <a:p>
                  <a:endParaRPr lang="en-US" sz="1200">
                    <a:solidFill>
                      <a:schemeClr val="bg2">
                        <a:lumMod val="10000"/>
                      </a:schemeClr>
                    </a:solidFill>
                  </a:endParaRPr>
                </a:p>
              </p:txBody>
            </p:sp>
            <p:sp>
              <p:nvSpPr>
                <p:cNvPr id="82147" name="Rectangle 90"/>
                <p:cNvSpPr>
                  <a:spLocks noChangeArrowheads="1"/>
                </p:cNvSpPr>
                <p:nvPr/>
              </p:nvSpPr>
              <p:spPr bwMode="auto">
                <a:xfrm>
                  <a:off x="698" y="2970"/>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4" name="Group 91"/>
              <p:cNvGrpSpPr>
                <a:grpSpLocks/>
              </p:cNvGrpSpPr>
              <p:nvPr/>
            </p:nvGrpSpPr>
            <p:grpSpPr bwMode="auto">
              <a:xfrm>
                <a:off x="1470" y="2970"/>
                <a:ext cx="700" cy="394"/>
                <a:chOff x="1470" y="2970"/>
                <a:chExt cx="700" cy="394"/>
              </a:xfrm>
            </p:grpSpPr>
            <p:sp>
              <p:nvSpPr>
                <p:cNvPr id="82144" name="Rectangle 92"/>
                <p:cNvSpPr>
                  <a:spLocks noChangeArrowheads="1"/>
                </p:cNvSpPr>
                <p:nvPr/>
              </p:nvSpPr>
              <p:spPr bwMode="auto">
                <a:xfrm>
                  <a:off x="1513" y="2970"/>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a:t>
                  </a:r>
                </a:p>
                <a:p>
                  <a:endParaRPr lang="en-US" sz="1200">
                    <a:solidFill>
                      <a:schemeClr val="bg2">
                        <a:lumMod val="10000"/>
                      </a:schemeClr>
                    </a:solidFill>
                  </a:endParaRPr>
                </a:p>
              </p:txBody>
            </p:sp>
            <p:sp>
              <p:nvSpPr>
                <p:cNvPr id="82145" name="Rectangle 93"/>
                <p:cNvSpPr>
                  <a:spLocks noChangeArrowheads="1"/>
                </p:cNvSpPr>
                <p:nvPr/>
              </p:nvSpPr>
              <p:spPr bwMode="auto">
                <a:xfrm>
                  <a:off x="1470" y="2970"/>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5" name="Group 94"/>
              <p:cNvGrpSpPr>
                <a:grpSpLocks/>
              </p:cNvGrpSpPr>
              <p:nvPr/>
            </p:nvGrpSpPr>
            <p:grpSpPr bwMode="auto">
              <a:xfrm>
                <a:off x="2170" y="2970"/>
                <a:ext cx="702" cy="394"/>
                <a:chOff x="2170" y="2970"/>
                <a:chExt cx="702" cy="394"/>
              </a:xfrm>
            </p:grpSpPr>
            <p:sp>
              <p:nvSpPr>
                <p:cNvPr id="82142" name="Rectangle 95"/>
                <p:cNvSpPr>
                  <a:spLocks noChangeArrowheads="1"/>
                </p:cNvSpPr>
                <p:nvPr/>
              </p:nvSpPr>
              <p:spPr bwMode="auto">
                <a:xfrm>
                  <a:off x="2213" y="297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2.114</a:t>
                  </a:r>
                </a:p>
                <a:p>
                  <a:endParaRPr lang="en-US" sz="1200">
                    <a:solidFill>
                      <a:schemeClr val="bg2">
                        <a:lumMod val="10000"/>
                      </a:schemeClr>
                    </a:solidFill>
                  </a:endParaRPr>
                </a:p>
              </p:txBody>
            </p:sp>
            <p:sp>
              <p:nvSpPr>
                <p:cNvPr id="82143" name="Rectangle 96"/>
                <p:cNvSpPr>
                  <a:spLocks noChangeArrowheads="1"/>
                </p:cNvSpPr>
                <p:nvPr/>
              </p:nvSpPr>
              <p:spPr bwMode="auto">
                <a:xfrm>
                  <a:off x="2170" y="297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6" name="Group 97"/>
              <p:cNvGrpSpPr>
                <a:grpSpLocks/>
              </p:cNvGrpSpPr>
              <p:nvPr/>
            </p:nvGrpSpPr>
            <p:grpSpPr bwMode="auto">
              <a:xfrm>
                <a:off x="2872" y="2970"/>
                <a:ext cx="702" cy="394"/>
                <a:chOff x="2872" y="2970"/>
                <a:chExt cx="702" cy="394"/>
              </a:xfrm>
            </p:grpSpPr>
            <p:sp>
              <p:nvSpPr>
                <p:cNvPr id="82140" name="Rectangle 98"/>
                <p:cNvSpPr>
                  <a:spLocks noChangeArrowheads="1"/>
                </p:cNvSpPr>
                <p:nvPr/>
              </p:nvSpPr>
              <p:spPr bwMode="auto">
                <a:xfrm>
                  <a:off x="2915" y="297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2.326</a:t>
                  </a:r>
                </a:p>
                <a:p>
                  <a:endParaRPr lang="en-US" sz="1200">
                    <a:solidFill>
                      <a:schemeClr val="bg2">
                        <a:lumMod val="10000"/>
                      </a:schemeClr>
                    </a:solidFill>
                  </a:endParaRPr>
                </a:p>
              </p:txBody>
            </p:sp>
            <p:sp>
              <p:nvSpPr>
                <p:cNvPr id="82141" name="Rectangle 99"/>
                <p:cNvSpPr>
                  <a:spLocks noChangeArrowheads="1"/>
                </p:cNvSpPr>
                <p:nvPr/>
              </p:nvSpPr>
              <p:spPr bwMode="auto">
                <a:xfrm>
                  <a:off x="2872" y="297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7" name="Group 100"/>
              <p:cNvGrpSpPr>
                <a:grpSpLocks/>
              </p:cNvGrpSpPr>
              <p:nvPr/>
            </p:nvGrpSpPr>
            <p:grpSpPr bwMode="auto">
              <a:xfrm>
                <a:off x="3574" y="2970"/>
                <a:ext cx="698" cy="394"/>
                <a:chOff x="3574" y="2970"/>
                <a:chExt cx="698" cy="394"/>
              </a:xfrm>
            </p:grpSpPr>
            <p:sp>
              <p:nvSpPr>
                <p:cNvPr id="82138" name="Rectangle 101"/>
                <p:cNvSpPr>
                  <a:spLocks noChangeArrowheads="1"/>
                </p:cNvSpPr>
                <p:nvPr/>
              </p:nvSpPr>
              <p:spPr bwMode="auto">
                <a:xfrm>
                  <a:off x="3617" y="297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5</a:t>
                  </a:r>
                </a:p>
                <a:p>
                  <a:endParaRPr lang="en-US" sz="1200">
                    <a:solidFill>
                      <a:schemeClr val="bg2">
                        <a:lumMod val="10000"/>
                      </a:schemeClr>
                    </a:solidFill>
                  </a:endParaRPr>
                </a:p>
              </p:txBody>
            </p:sp>
            <p:sp>
              <p:nvSpPr>
                <p:cNvPr id="82139" name="Rectangle 102"/>
                <p:cNvSpPr>
                  <a:spLocks noChangeArrowheads="1"/>
                </p:cNvSpPr>
                <p:nvPr/>
              </p:nvSpPr>
              <p:spPr bwMode="auto">
                <a:xfrm>
                  <a:off x="3574" y="297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8" name="Group 103"/>
              <p:cNvGrpSpPr>
                <a:grpSpLocks/>
              </p:cNvGrpSpPr>
              <p:nvPr/>
            </p:nvGrpSpPr>
            <p:grpSpPr bwMode="auto">
              <a:xfrm>
                <a:off x="0" y="3364"/>
                <a:ext cx="698" cy="394"/>
                <a:chOff x="0" y="3364"/>
                <a:chExt cx="698" cy="394"/>
              </a:xfrm>
            </p:grpSpPr>
            <p:sp>
              <p:nvSpPr>
                <p:cNvPr id="82136" name="Rectangle 104"/>
                <p:cNvSpPr>
                  <a:spLocks noChangeArrowheads="1"/>
                </p:cNvSpPr>
                <p:nvPr/>
              </p:nvSpPr>
              <p:spPr bwMode="auto">
                <a:xfrm>
                  <a:off x="43" y="3364"/>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6</a:t>
                  </a:r>
                </a:p>
                <a:p>
                  <a:endParaRPr lang="en-US" sz="1200">
                    <a:solidFill>
                      <a:schemeClr val="bg2">
                        <a:lumMod val="10000"/>
                      </a:schemeClr>
                    </a:solidFill>
                  </a:endParaRPr>
                </a:p>
              </p:txBody>
            </p:sp>
            <p:sp>
              <p:nvSpPr>
                <p:cNvPr id="82137" name="Rectangle 105"/>
                <p:cNvSpPr>
                  <a:spLocks noChangeArrowheads="1"/>
                </p:cNvSpPr>
                <p:nvPr/>
              </p:nvSpPr>
              <p:spPr bwMode="auto">
                <a:xfrm>
                  <a:off x="0" y="3364"/>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59" name="Group 106"/>
              <p:cNvGrpSpPr>
                <a:grpSpLocks/>
              </p:cNvGrpSpPr>
              <p:nvPr/>
            </p:nvGrpSpPr>
            <p:grpSpPr bwMode="auto">
              <a:xfrm>
                <a:off x="698" y="3364"/>
                <a:ext cx="772" cy="394"/>
                <a:chOff x="698" y="3364"/>
                <a:chExt cx="772" cy="394"/>
              </a:xfrm>
            </p:grpSpPr>
            <p:sp>
              <p:nvSpPr>
                <p:cNvPr id="82134" name="Rectangle 107"/>
                <p:cNvSpPr>
                  <a:spLocks noChangeArrowheads="1"/>
                </p:cNvSpPr>
                <p:nvPr/>
              </p:nvSpPr>
              <p:spPr bwMode="auto">
                <a:xfrm>
                  <a:off x="741" y="3364"/>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.483</a:t>
                  </a:r>
                </a:p>
                <a:p>
                  <a:endParaRPr lang="en-US" sz="1200">
                    <a:solidFill>
                      <a:schemeClr val="bg2">
                        <a:lumMod val="10000"/>
                      </a:schemeClr>
                    </a:solidFill>
                  </a:endParaRPr>
                </a:p>
              </p:txBody>
            </p:sp>
            <p:sp>
              <p:nvSpPr>
                <p:cNvPr id="82135" name="Rectangle 108"/>
                <p:cNvSpPr>
                  <a:spLocks noChangeArrowheads="1"/>
                </p:cNvSpPr>
                <p:nvPr/>
              </p:nvSpPr>
              <p:spPr bwMode="auto">
                <a:xfrm>
                  <a:off x="698" y="3364"/>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0" name="Group 109"/>
              <p:cNvGrpSpPr>
                <a:grpSpLocks/>
              </p:cNvGrpSpPr>
              <p:nvPr/>
            </p:nvGrpSpPr>
            <p:grpSpPr bwMode="auto">
              <a:xfrm>
                <a:off x="1470" y="3364"/>
                <a:ext cx="700" cy="394"/>
                <a:chOff x="1470" y="3364"/>
                <a:chExt cx="700" cy="394"/>
              </a:xfrm>
            </p:grpSpPr>
            <p:sp>
              <p:nvSpPr>
                <p:cNvPr id="82132" name="Rectangle 110"/>
                <p:cNvSpPr>
                  <a:spLocks noChangeArrowheads="1"/>
                </p:cNvSpPr>
                <p:nvPr/>
              </p:nvSpPr>
              <p:spPr bwMode="auto">
                <a:xfrm>
                  <a:off x="1513" y="3364"/>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a:t>
                  </a:r>
                </a:p>
                <a:p>
                  <a:endParaRPr lang="en-US" sz="1200">
                    <a:solidFill>
                      <a:schemeClr val="bg2">
                        <a:lumMod val="10000"/>
                      </a:schemeClr>
                    </a:solidFill>
                  </a:endParaRPr>
                </a:p>
              </p:txBody>
            </p:sp>
            <p:sp>
              <p:nvSpPr>
                <p:cNvPr id="82133" name="Rectangle 111"/>
                <p:cNvSpPr>
                  <a:spLocks noChangeArrowheads="1"/>
                </p:cNvSpPr>
                <p:nvPr/>
              </p:nvSpPr>
              <p:spPr bwMode="auto">
                <a:xfrm>
                  <a:off x="1470" y="3364"/>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1" name="Group 112"/>
              <p:cNvGrpSpPr>
                <a:grpSpLocks/>
              </p:cNvGrpSpPr>
              <p:nvPr/>
            </p:nvGrpSpPr>
            <p:grpSpPr bwMode="auto">
              <a:xfrm>
                <a:off x="2170" y="3364"/>
                <a:ext cx="702" cy="394"/>
                <a:chOff x="2170" y="3364"/>
                <a:chExt cx="702" cy="394"/>
              </a:xfrm>
            </p:grpSpPr>
            <p:sp>
              <p:nvSpPr>
                <p:cNvPr id="82130" name="Rectangle 113"/>
                <p:cNvSpPr>
                  <a:spLocks noChangeArrowheads="1"/>
                </p:cNvSpPr>
                <p:nvPr/>
              </p:nvSpPr>
              <p:spPr bwMode="auto">
                <a:xfrm>
                  <a:off x="2213" y="3364"/>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2.004</a:t>
                  </a:r>
                </a:p>
                <a:p>
                  <a:endParaRPr lang="en-US" sz="1200">
                    <a:solidFill>
                      <a:schemeClr val="bg2">
                        <a:lumMod val="10000"/>
                      </a:schemeClr>
                    </a:solidFill>
                  </a:endParaRPr>
                </a:p>
              </p:txBody>
            </p:sp>
            <p:sp>
              <p:nvSpPr>
                <p:cNvPr id="82131" name="Rectangle 114"/>
                <p:cNvSpPr>
                  <a:spLocks noChangeArrowheads="1"/>
                </p:cNvSpPr>
                <p:nvPr/>
              </p:nvSpPr>
              <p:spPr bwMode="auto">
                <a:xfrm>
                  <a:off x="2170" y="3364"/>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2" name="Group 115"/>
              <p:cNvGrpSpPr>
                <a:grpSpLocks/>
              </p:cNvGrpSpPr>
              <p:nvPr/>
            </p:nvGrpSpPr>
            <p:grpSpPr bwMode="auto">
              <a:xfrm>
                <a:off x="2872" y="3364"/>
                <a:ext cx="702" cy="394"/>
                <a:chOff x="2872" y="3364"/>
                <a:chExt cx="702" cy="394"/>
              </a:xfrm>
            </p:grpSpPr>
            <p:sp>
              <p:nvSpPr>
                <p:cNvPr id="82128" name="Rectangle 116"/>
                <p:cNvSpPr>
                  <a:spLocks noChangeArrowheads="1"/>
                </p:cNvSpPr>
                <p:nvPr/>
              </p:nvSpPr>
              <p:spPr bwMode="auto">
                <a:xfrm>
                  <a:off x="2915" y="3364"/>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2.534</a:t>
                  </a:r>
                </a:p>
                <a:p>
                  <a:endParaRPr lang="en-US" sz="1200">
                    <a:solidFill>
                      <a:schemeClr val="bg2">
                        <a:lumMod val="10000"/>
                      </a:schemeClr>
                    </a:solidFill>
                  </a:endParaRPr>
                </a:p>
              </p:txBody>
            </p:sp>
            <p:sp>
              <p:nvSpPr>
                <p:cNvPr id="82129" name="Rectangle 117"/>
                <p:cNvSpPr>
                  <a:spLocks noChangeArrowheads="1"/>
                </p:cNvSpPr>
                <p:nvPr/>
              </p:nvSpPr>
              <p:spPr bwMode="auto">
                <a:xfrm>
                  <a:off x="2872" y="3364"/>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3" name="Group 118"/>
              <p:cNvGrpSpPr>
                <a:grpSpLocks/>
              </p:cNvGrpSpPr>
              <p:nvPr/>
            </p:nvGrpSpPr>
            <p:grpSpPr bwMode="auto">
              <a:xfrm>
                <a:off x="3574" y="3364"/>
                <a:ext cx="698" cy="394"/>
                <a:chOff x="3574" y="3364"/>
                <a:chExt cx="698" cy="394"/>
              </a:xfrm>
            </p:grpSpPr>
            <p:sp>
              <p:nvSpPr>
                <p:cNvPr id="82126" name="Rectangle 119"/>
                <p:cNvSpPr>
                  <a:spLocks noChangeArrowheads="1"/>
                </p:cNvSpPr>
                <p:nvPr/>
              </p:nvSpPr>
              <p:spPr bwMode="auto">
                <a:xfrm>
                  <a:off x="3617" y="3364"/>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6</a:t>
                  </a:r>
                </a:p>
                <a:p>
                  <a:endParaRPr lang="en-US" sz="1200">
                    <a:solidFill>
                      <a:schemeClr val="bg2">
                        <a:lumMod val="10000"/>
                      </a:schemeClr>
                    </a:solidFill>
                  </a:endParaRPr>
                </a:p>
              </p:txBody>
            </p:sp>
            <p:sp>
              <p:nvSpPr>
                <p:cNvPr id="82127" name="Rectangle 120"/>
                <p:cNvSpPr>
                  <a:spLocks noChangeArrowheads="1"/>
                </p:cNvSpPr>
                <p:nvPr/>
              </p:nvSpPr>
              <p:spPr bwMode="auto">
                <a:xfrm>
                  <a:off x="3574" y="3364"/>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4" name="Group 121"/>
              <p:cNvGrpSpPr>
                <a:grpSpLocks/>
              </p:cNvGrpSpPr>
              <p:nvPr/>
            </p:nvGrpSpPr>
            <p:grpSpPr bwMode="auto">
              <a:xfrm>
                <a:off x="0" y="3758"/>
                <a:ext cx="698" cy="394"/>
                <a:chOff x="0" y="3758"/>
                <a:chExt cx="698" cy="394"/>
              </a:xfrm>
            </p:grpSpPr>
            <p:sp>
              <p:nvSpPr>
                <p:cNvPr id="82124" name="Rectangle 122"/>
                <p:cNvSpPr>
                  <a:spLocks noChangeArrowheads="1"/>
                </p:cNvSpPr>
                <p:nvPr/>
              </p:nvSpPr>
              <p:spPr bwMode="auto">
                <a:xfrm>
                  <a:off x="43" y="375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7</a:t>
                  </a:r>
                </a:p>
                <a:p>
                  <a:endParaRPr lang="en-US" sz="1200">
                    <a:solidFill>
                      <a:schemeClr val="bg2">
                        <a:lumMod val="10000"/>
                      </a:schemeClr>
                    </a:solidFill>
                  </a:endParaRPr>
                </a:p>
              </p:txBody>
            </p:sp>
            <p:sp>
              <p:nvSpPr>
                <p:cNvPr id="82125" name="Rectangle 123"/>
                <p:cNvSpPr>
                  <a:spLocks noChangeArrowheads="1"/>
                </p:cNvSpPr>
                <p:nvPr/>
              </p:nvSpPr>
              <p:spPr bwMode="auto">
                <a:xfrm>
                  <a:off x="0" y="375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5" name="Group 124"/>
              <p:cNvGrpSpPr>
                <a:grpSpLocks/>
              </p:cNvGrpSpPr>
              <p:nvPr/>
            </p:nvGrpSpPr>
            <p:grpSpPr bwMode="auto">
              <a:xfrm>
                <a:off x="698" y="3758"/>
                <a:ext cx="772" cy="394"/>
                <a:chOff x="698" y="3758"/>
                <a:chExt cx="772" cy="394"/>
              </a:xfrm>
            </p:grpSpPr>
            <p:sp>
              <p:nvSpPr>
                <p:cNvPr id="82122" name="Rectangle 125"/>
                <p:cNvSpPr>
                  <a:spLocks noChangeArrowheads="1"/>
                </p:cNvSpPr>
                <p:nvPr/>
              </p:nvSpPr>
              <p:spPr bwMode="auto">
                <a:xfrm>
                  <a:off x="741" y="3758"/>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.419</a:t>
                  </a:r>
                </a:p>
                <a:p>
                  <a:endParaRPr lang="en-US" sz="1200">
                    <a:solidFill>
                      <a:schemeClr val="bg2">
                        <a:lumMod val="10000"/>
                      </a:schemeClr>
                    </a:solidFill>
                  </a:endParaRPr>
                </a:p>
              </p:txBody>
            </p:sp>
            <p:sp>
              <p:nvSpPr>
                <p:cNvPr id="82123" name="Rectangle 126"/>
                <p:cNvSpPr>
                  <a:spLocks noChangeArrowheads="1"/>
                </p:cNvSpPr>
                <p:nvPr/>
              </p:nvSpPr>
              <p:spPr bwMode="auto">
                <a:xfrm>
                  <a:off x="698" y="3758"/>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6" name="Group 127"/>
              <p:cNvGrpSpPr>
                <a:grpSpLocks/>
              </p:cNvGrpSpPr>
              <p:nvPr/>
            </p:nvGrpSpPr>
            <p:grpSpPr bwMode="auto">
              <a:xfrm>
                <a:off x="1470" y="3758"/>
                <a:ext cx="700" cy="394"/>
                <a:chOff x="1470" y="3758"/>
                <a:chExt cx="700" cy="394"/>
              </a:xfrm>
            </p:grpSpPr>
            <p:sp>
              <p:nvSpPr>
                <p:cNvPr id="82120" name="Rectangle 128"/>
                <p:cNvSpPr>
                  <a:spLocks noChangeArrowheads="1"/>
                </p:cNvSpPr>
                <p:nvPr/>
              </p:nvSpPr>
              <p:spPr bwMode="auto">
                <a:xfrm>
                  <a:off x="1513" y="3758"/>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.076</a:t>
                  </a:r>
                </a:p>
                <a:p>
                  <a:endParaRPr lang="en-US" sz="1200">
                    <a:solidFill>
                      <a:schemeClr val="bg2">
                        <a:lumMod val="10000"/>
                      </a:schemeClr>
                    </a:solidFill>
                  </a:endParaRPr>
                </a:p>
              </p:txBody>
            </p:sp>
            <p:sp>
              <p:nvSpPr>
                <p:cNvPr id="82121" name="Rectangle 129"/>
                <p:cNvSpPr>
                  <a:spLocks noChangeArrowheads="1"/>
                </p:cNvSpPr>
                <p:nvPr/>
              </p:nvSpPr>
              <p:spPr bwMode="auto">
                <a:xfrm>
                  <a:off x="1470" y="3758"/>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7" name="Group 130"/>
              <p:cNvGrpSpPr>
                <a:grpSpLocks/>
              </p:cNvGrpSpPr>
              <p:nvPr/>
            </p:nvGrpSpPr>
            <p:grpSpPr bwMode="auto">
              <a:xfrm>
                <a:off x="2170" y="3758"/>
                <a:ext cx="702" cy="394"/>
                <a:chOff x="2170" y="3758"/>
                <a:chExt cx="702" cy="394"/>
              </a:xfrm>
            </p:grpSpPr>
            <p:sp>
              <p:nvSpPr>
                <p:cNvPr id="82118" name="Rectangle 131"/>
                <p:cNvSpPr>
                  <a:spLocks noChangeArrowheads="1"/>
                </p:cNvSpPr>
                <p:nvPr/>
              </p:nvSpPr>
              <p:spPr bwMode="auto">
                <a:xfrm>
                  <a:off x="2213" y="375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1.924</a:t>
                  </a:r>
                </a:p>
                <a:p>
                  <a:endParaRPr lang="en-US" sz="1200">
                    <a:solidFill>
                      <a:schemeClr val="bg2">
                        <a:lumMod val="10000"/>
                      </a:schemeClr>
                    </a:solidFill>
                  </a:endParaRPr>
                </a:p>
              </p:txBody>
            </p:sp>
            <p:sp>
              <p:nvSpPr>
                <p:cNvPr id="82119" name="Rectangle 132"/>
                <p:cNvSpPr>
                  <a:spLocks noChangeArrowheads="1"/>
                </p:cNvSpPr>
                <p:nvPr/>
              </p:nvSpPr>
              <p:spPr bwMode="auto">
                <a:xfrm>
                  <a:off x="2170" y="3758"/>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8" name="Group 133"/>
              <p:cNvGrpSpPr>
                <a:grpSpLocks/>
              </p:cNvGrpSpPr>
              <p:nvPr/>
            </p:nvGrpSpPr>
            <p:grpSpPr bwMode="auto">
              <a:xfrm>
                <a:off x="2872" y="3758"/>
                <a:ext cx="702" cy="394"/>
                <a:chOff x="2872" y="3758"/>
                <a:chExt cx="702" cy="394"/>
              </a:xfrm>
            </p:grpSpPr>
            <p:sp>
              <p:nvSpPr>
                <p:cNvPr id="82116" name="Rectangle 134"/>
                <p:cNvSpPr>
                  <a:spLocks noChangeArrowheads="1"/>
                </p:cNvSpPr>
                <p:nvPr/>
              </p:nvSpPr>
              <p:spPr bwMode="auto">
                <a:xfrm>
                  <a:off x="2915" y="375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2.704</a:t>
                  </a:r>
                </a:p>
                <a:p>
                  <a:endParaRPr lang="en-US" sz="1200">
                    <a:solidFill>
                      <a:schemeClr val="bg2">
                        <a:lumMod val="10000"/>
                      </a:schemeClr>
                    </a:solidFill>
                  </a:endParaRPr>
                </a:p>
              </p:txBody>
            </p:sp>
            <p:sp>
              <p:nvSpPr>
                <p:cNvPr id="82117" name="Rectangle 135"/>
                <p:cNvSpPr>
                  <a:spLocks noChangeArrowheads="1"/>
                </p:cNvSpPr>
                <p:nvPr/>
              </p:nvSpPr>
              <p:spPr bwMode="auto">
                <a:xfrm>
                  <a:off x="2872" y="3758"/>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69" name="Group 136"/>
              <p:cNvGrpSpPr>
                <a:grpSpLocks/>
              </p:cNvGrpSpPr>
              <p:nvPr/>
            </p:nvGrpSpPr>
            <p:grpSpPr bwMode="auto">
              <a:xfrm>
                <a:off x="3574" y="3758"/>
                <a:ext cx="698" cy="394"/>
                <a:chOff x="3574" y="3758"/>
                <a:chExt cx="698" cy="394"/>
              </a:xfrm>
            </p:grpSpPr>
            <p:sp>
              <p:nvSpPr>
                <p:cNvPr id="82114" name="Rectangle 137"/>
                <p:cNvSpPr>
                  <a:spLocks noChangeArrowheads="1"/>
                </p:cNvSpPr>
                <p:nvPr/>
              </p:nvSpPr>
              <p:spPr bwMode="auto">
                <a:xfrm>
                  <a:off x="3617" y="375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7</a:t>
                  </a:r>
                </a:p>
                <a:p>
                  <a:endParaRPr lang="en-US" sz="1200">
                    <a:solidFill>
                      <a:schemeClr val="bg2">
                        <a:lumMod val="10000"/>
                      </a:schemeClr>
                    </a:solidFill>
                  </a:endParaRPr>
                </a:p>
              </p:txBody>
            </p:sp>
            <p:sp>
              <p:nvSpPr>
                <p:cNvPr id="82115" name="Rectangle 138"/>
                <p:cNvSpPr>
                  <a:spLocks noChangeArrowheads="1"/>
                </p:cNvSpPr>
                <p:nvPr/>
              </p:nvSpPr>
              <p:spPr bwMode="auto">
                <a:xfrm>
                  <a:off x="3574" y="375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0" name="Group 139"/>
              <p:cNvGrpSpPr>
                <a:grpSpLocks/>
              </p:cNvGrpSpPr>
              <p:nvPr/>
            </p:nvGrpSpPr>
            <p:grpSpPr bwMode="auto">
              <a:xfrm>
                <a:off x="0" y="4152"/>
                <a:ext cx="698" cy="394"/>
                <a:chOff x="0" y="4152"/>
                <a:chExt cx="698" cy="394"/>
              </a:xfrm>
            </p:grpSpPr>
            <p:sp>
              <p:nvSpPr>
                <p:cNvPr id="82112" name="Rectangle 140"/>
                <p:cNvSpPr>
                  <a:spLocks noChangeArrowheads="1"/>
                </p:cNvSpPr>
                <p:nvPr/>
              </p:nvSpPr>
              <p:spPr bwMode="auto">
                <a:xfrm>
                  <a:off x="43" y="415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8</a:t>
                  </a:r>
                </a:p>
                <a:p>
                  <a:endParaRPr lang="en-US" sz="1200">
                    <a:solidFill>
                      <a:schemeClr val="bg2">
                        <a:lumMod val="10000"/>
                      </a:schemeClr>
                    </a:solidFill>
                  </a:endParaRPr>
                </a:p>
              </p:txBody>
            </p:sp>
            <p:sp>
              <p:nvSpPr>
                <p:cNvPr id="82113" name="Rectangle 141"/>
                <p:cNvSpPr>
                  <a:spLocks noChangeArrowheads="1"/>
                </p:cNvSpPr>
                <p:nvPr/>
              </p:nvSpPr>
              <p:spPr bwMode="auto">
                <a:xfrm>
                  <a:off x="0" y="415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1" name="Group 142"/>
              <p:cNvGrpSpPr>
                <a:grpSpLocks/>
              </p:cNvGrpSpPr>
              <p:nvPr/>
            </p:nvGrpSpPr>
            <p:grpSpPr bwMode="auto">
              <a:xfrm>
                <a:off x="698" y="4152"/>
                <a:ext cx="772" cy="394"/>
                <a:chOff x="698" y="4152"/>
                <a:chExt cx="772" cy="394"/>
              </a:xfrm>
            </p:grpSpPr>
            <p:sp>
              <p:nvSpPr>
                <p:cNvPr id="82110" name="Rectangle 143"/>
                <p:cNvSpPr>
                  <a:spLocks noChangeArrowheads="1"/>
                </p:cNvSpPr>
                <p:nvPr/>
              </p:nvSpPr>
              <p:spPr bwMode="auto">
                <a:xfrm>
                  <a:off x="741" y="4152"/>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.373</a:t>
                  </a:r>
                </a:p>
                <a:p>
                  <a:endParaRPr lang="en-US" sz="1200">
                    <a:solidFill>
                      <a:schemeClr val="bg2">
                        <a:lumMod val="10000"/>
                      </a:schemeClr>
                    </a:solidFill>
                  </a:endParaRPr>
                </a:p>
              </p:txBody>
            </p:sp>
            <p:sp>
              <p:nvSpPr>
                <p:cNvPr id="82111" name="Rectangle 144"/>
                <p:cNvSpPr>
                  <a:spLocks noChangeArrowheads="1"/>
                </p:cNvSpPr>
                <p:nvPr/>
              </p:nvSpPr>
              <p:spPr bwMode="auto">
                <a:xfrm>
                  <a:off x="698" y="4152"/>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2" name="Group 145"/>
              <p:cNvGrpSpPr>
                <a:grpSpLocks/>
              </p:cNvGrpSpPr>
              <p:nvPr/>
            </p:nvGrpSpPr>
            <p:grpSpPr bwMode="auto">
              <a:xfrm>
                <a:off x="1470" y="4152"/>
                <a:ext cx="700" cy="394"/>
                <a:chOff x="1470" y="4152"/>
                <a:chExt cx="700" cy="394"/>
              </a:xfrm>
            </p:grpSpPr>
            <p:sp>
              <p:nvSpPr>
                <p:cNvPr id="82108" name="Rectangle 146"/>
                <p:cNvSpPr>
                  <a:spLocks noChangeArrowheads="1"/>
                </p:cNvSpPr>
                <p:nvPr/>
              </p:nvSpPr>
              <p:spPr bwMode="auto">
                <a:xfrm>
                  <a:off x="1513" y="4152"/>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.136</a:t>
                  </a:r>
                </a:p>
                <a:p>
                  <a:endParaRPr lang="en-US" sz="1200">
                    <a:solidFill>
                      <a:schemeClr val="bg2">
                        <a:lumMod val="10000"/>
                      </a:schemeClr>
                    </a:solidFill>
                  </a:endParaRPr>
                </a:p>
              </p:txBody>
            </p:sp>
            <p:sp>
              <p:nvSpPr>
                <p:cNvPr id="82109" name="Rectangle 147"/>
                <p:cNvSpPr>
                  <a:spLocks noChangeArrowheads="1"/>
                </p:cNvSpPr>
                <p:nvPr/>
              </p:nvSpPr>
              <p:spPr bwMode="auto">
                <a:xfrm>
                  <a:off x="1470" y="4152"/>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3" name="Group 148"/>
              <p:cNvGrpSpPr>
                <a:grpSpLocks/>
              </p:cNvGrpSpPr>
              <p:nvPr/>
            </p:nvGrpSpPr>
            <p:grpSpPr bwMode="auto">
              <a:xfrm>
                <a:off x="2170" y="4152"/>
                <a:ext cx="702" cy="394"/>
                <a:chOff x="2170" y="4152"/>
                <a:chExt cx="702" cy="394"/>
              </a:xfrm>
            </p:grpSpPr>
            <p:sp>
              <p:nvSpPr>
                <p:cNvPr id="82106" name="Rectangle 149"/>
                <p:cNvSpPr>
                  <a:spLocks noChangeArrowheads="1"/>
                </p:cNvSpPr>
                <p:nvPr/>
              </p:nvSpPr>
              <p:spPr bwMode="auto">
                <a:xfrm>
                  <a:off x="2213" y="415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1.864</a:t>
                  </a:r>
                </a:p>
                <a:p>
                  <a:endParaRPr lang="en-US" sz="1200">
                    <a:solidFill>
                      <a:schemeClr val="bg2">
                        <a:lumMod val="10000"/>
                      </a:schemeClr>
                    </a:solidFill>
                  </a:endParaRPr>
                </a:p>
              </p:txBody>
            </p:sp>
            <p:sp>
              <p:nvSpPr>
                <p:cNvPr id="82107" name="Rectangle 150"/>
                <p:cNvSpPr>
                  <a:spLocks noChangeArrowheads="1"/>
                </p:cNvSpPr>
                <p:nvPr/>
              </p:nvSpPr>
              <p:spPr bwMode="auto">
                <a:xfrm>
                  <a:off x="2170" y="415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4" name="Group 151"/>
              <p:cNvGrpSpPr>
                <a:grpSpLocks/>
              </p:cNvGrpSpPr>
              <p:nvPr/>
            </p:nvGrpSpPr>
            <p:grpSpPr bwMode="auto">
              <a:xfrm>
                <a:off x="2872" y="4152"/>
                <a:ext cx="702" cy="394"/>
                <a:chOff x="2872" y="4152"/>
                <a:chExt cx="702" cy="394"/>
              </a:xfrm>
            </p:grpSpPr>
            <p:sp>
              <p:nvSpPr>
                <p:cNvPr id="82104" name="Rectangle 152"/>
                <p:cNvSpPr>
                  <a:spLocks noChangeArrowheads="1"/>
                </p:cNvSpPr>
                <p:nvPr/>
              </p:nvSpPr>
              <p:spPr bwMode="auto">
                <a:xfrm>
                  <a:off x="2915" y="415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2.847</a:t>
                  </a:r>
                </a:p>
                <a:p>
                  <a:endParaRPr lang="en-US" sz="1200">
                    <a:solidFill>
                      <a:schemeClr val="bg2">
                        <a:lumMod val="10000"/>
                      </a:schemeClr>
                    </a:solidFill>
                  </a:endParaRPr>
                </a:p>
              </p:txBody>
            </p:sp>
            <p:sp>
              <p:nvSpPr>
                <p:cNvPr id="82105" name="Rectangle 153"/>
                <p:cNvSpPr>
                  <a:spLocks noChangeArrowheads="1"/>
                </p:cNvSpPr>
                <p:nvPr/>
              </p:nvSpPr>
              <p:spPr bwMode="auto">
                <a:xfrm>
                  <a:off x="2872" y="415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5" name="Group 154"/>
              <p:cNvGrpSpPr>
                <a:grpSpLocks/>
              </p:cNvGrpSpPr>
              <p:nvPr/>
            </p:nvGrpSpPr>
            <p:grpSpPr bwMode="auto">
              <a:xfrm>
                <a:off x="3574" y="4152"/>
                <a:ext cx="698" cy="394"/>
                <a:chOff x="3574" y="4152"/>
                <a:chExt cx="698" cy="394"/>
              </a:xfrm>
            </p:grpSpPr>
            <p:sp>
              <p:nvSpPr>
                <p:cNvPr id="82102" name="Rectangle 155"/>
                <p:cNvSpPr>
                  <a:spLocks noChangeArrowheads="1"/>
                </p:cNvSpPr>
                <p:nvPr/>
              </p:nvSpPr>
              <p:spPr bwMode="auto">
                <a:xfrm>
                  <a:off x="3617" y="415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8</a:t>
                  </a:r>
                </a:p>
                <a:p>
                  <a:endParaRPr lang="en-US" sz="1200">
                    <a:solidFill>
                      <a:schemeClr val="bg2">
                        <a:lumMod val="10000"/>
                      </a:schemeClr>
                    </a:solidFill>
                  </a:endParaRPr>
                </a:p>
              </p:txBody>
            </p:sp>
            <p:sp>
              <p:nvSpPr>
                <p:cNvPr id="82103" name="Rectangle 156"/>
                <p:cNvSpPr>
                  <a:spLocks noChangeArrowheads="1"/>
                </p:cNvSpPr>
                <p:nvPr/>
              </p:nvSpPr>
              <p:spPr bwMode="auto">
                <a:xfrm>
                  <a:off x="3574" y="415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6" name="Group 157"/>
              <p:cNvGrpSpPr>
                <a:grpSpLocks/>
              </p:cNvGrpSpPr>
              <p:nvPr/>
            </p:nvGrpSpPr>
            <p:grpSpPr bwMode="auto">
              <a:xfrm>
                <a:off x="0" y="4546"/>
                <a:ext cx="698" cy="394"/>
                <a:chOff x="0" y="4546"/>
                <a:chExt cx="698" cy="394"/>
              </a:xfrm>
            </p:grpSpPr>
            <p:sp>
              <p:nvSpPr>
                <p:cNvPr id="82100" name="Rectangle 158"/>
                <p:cNvSpPr>
                  <a:spLocks noChangeArrowheads="1"/>
                </p:cNvSpPr>
                <p:nvPr/>
              </p:nvSpPr>
              <p:spPr bwMode="auto">
                <a:xfrm>
                  <a:off x="43" y="454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9</a:t>
                  </a:r>
                </a:p>
                <a:p>
                  <a:endParaRPr lang="en-US" sz="1200">
                    <a:solidFill>
                      <a:schemeClr val="bg2">
                        <a:lumMod val="10000"/>
                      </a:schemeClr>
                    </a:solidFill>
                  </a:endParaRPr>
                </a:p>
              </p:txBody>
            </p:sp>
            <p:sp>
              <p:nvSpPr>
                <p:cNvPr id="82101" name="Rectangle 159"/>
                <p:cNvSpPr>
                  <a:spLocks noChangeArrowheads="1"/>
                </p:cNvSpPr>
                <p:nvPr/>
              </p:nvSpPr>
              <p:spPr bwMode="auto">
                <a:xfrm>
                  <a:off x="0" y="454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7" name="Group 160"/>
              <p:cNvGrpSpPr>
                <a:grpSpLocks/>
              </p:cNvGrpSpPr>
              <p:nvPr/>
            </p:nvGrpSpPr>
            <p:grpSpPr bwMode="auto">
              <a:xfrm>
                <a:off x="698" y="4546"/>
                <a:ext cx="772" cy="394"/>
                <a:chOff x="698" y="4546"/>
                <a:chExt cx="772" cy="394"/>
              </a:xfrm>
            </p:grpSpPr>
            <p:sp>
              <p:nvSpPr>
                <p:cNvPr id="82098" name="Rectangle 161"/>
                <p:cNvSpPr>
                  <a:spLocks noChangeArrowheads="1"/>
                </p:cNvSpPr>
                <p:nvPr/>
              </p:nvSpPr>
              <p:spPr bwMode="auto">
                <a:xfrm>
                  <a:off x="741" y="4546"/>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.337</a:t>
                  </a:r>
                </a:p>
                <a:p>
                  <a:endParaRPr lang="en-US" sz="1200">
                    <a:solidFill>
                      <a:schemeClr val="bg2">
                        <a:lumMod val="10000"/>
                      </a:schemeClr>
                    </a:solidFill>
                  </a:endParaRPr>
                </a:p>
              </p:txBody>
            </p:sp>
            <p:sp>
              <p:nvSpPr>
                <p:cNvPr id="82099" name="Rectangle 162"/>
                <p:cNvSpPr>
                  <a:spLocks noChangeArrowheads="1"/>
                </p:cNvSpPr>
                <p:nvPr/>
              </p:nvSpPr>
              <p:spPr bwMode="auto">
                <a:xfrm>
                  <a:off x="698" y="4546"/>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8" name="Group 163"/>
              <p:cNvGrpSpPr>
                <a:grpSpLocks/>
              </p:cNvGrpSpPr>
              <p:nvPr/>
            </p:nvGrpSpPr>
            <p:grpSpPr bwMode="auto">
              <a:xfrm>
                <a:off x="1470" y="4546"/>
                <a:ext cx="700" cy="394"/>
                <a:chOff x="1470" y="4546"/>
                <a:chExt cx="700" cy="394"/>
              </a:xfrm>
            </p:grpSpPr>
            <p:sp>
              <p:nvSpPr>
                <p:cNvPr id="82096" name="Rectangle 164"/>
                <p:cNvSpPr>
                  <a:spLocks noChangeArrowheads="1"/>
                </p:cNvSpPr>
                <p:nvPr/>
              </p:nvSpPr>
              <p:spPr bwMode="auto">
                <a:xfrm>
                  <a:off x="1513" y="4546"/>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.184</a:t>
                  </a:r>
                </a:p>
                <a:p>
                  <a:endParaRPr lang="en-US" sz="1200">
                    <a:solidFill>
                      <a:schemeClr val="bg2">
                        <a:lumMod val="10000"/>
                      </a:schemeClr>
                    </a:solidFill>
                  </a:endParaRPr>
                </a:p>
              </p:txBody>
            </p:sp>
            <p:sp>
              <p:nvSpPr>
                <p:cNvPr id="82097" name="Rectangle 165"/>
                <p:cNvSpPr>
                  <a:spLocks noChangeArrowheads="1"/>
                </p:cNvSpPr>
                <p:nvPr/>
              </p:nvSpPr>
              <p:spPr bwMode="auto">
                <a:xfrm>
                  <a:off x="1470" y="4546"/>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79" name="Group 166"/>
              <p:cNvGrpSpPr>
                <a:grpSpLocks/>
              </p:cNvGrpSpPr>
              <p:nvPr/>
            </p:nvGrpSpPr>
            <p:grpSpPr bwMode="auto">
              <a:xfrm>
                <a:off x="2170" y="4546"/>
                <a:ext cx="702" cy="394"/>
                <a:chOff x="2170" y="4546"/>
                <a:chExt cx="702" cy="394"/>
              </a:xfrm>
            </p:grpSpPr>
            <p:sp>
              <p:nvSpPr>
                <p:cNvPr id="82094" name="Rectangle 167"/>
                <p:cNvSpPr>
                  <a:spLocks noChangeArrowheads="1"/>
                </p:cNvSpPr>
                <p:nvPr/>
              </p:nvSpPr>
              <p:spPr bwMode="auto">
                <a:xfrm>
                  <a:off x="2213" y="454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1.816</a:t>
                  </a:r>
                </a:p>
                <a:p>
                  <a:endParaRPr lang="en-US" sz="1200">
                    <a:solidFill>
                      <a:schemeClr val="bg2">
                        <a:lumMod val="10000"/>
                      </a:schemeClr>
                    </a:solidFill>
                  </a:endParaRPr>
                </a:p>
              </p:txBody>
            </p:sp>
            <p:sp>
              <p:nvSpPr>
                <p:cNvPr id="82095" name="Rectangle 168"/>
                <p:cNvSpPr>
                  <a:spLocks noChangeArrowheads="1"/>
                </p:cNvSpPr>
                <p:nvPr/>
              </p:nvSpPr>
              <p:spPr bwMode="auto">
                <a:xfrm>
                  <a:off x="2170" y="454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0" name="Group 169"/>
              <p:cNvGrpSpPr>
                <a:grpSpLocks/>
              </p:cNvGrpSpPr>
              <p:nvPr/>
            </p:nvGrpSpPr>
            <p:grpSpPr bwMode="auto">
              <a:xfrm>
                <a:off x="2872" y="4546"/>
                <a:ext cx="702" cy="394"/>
                <a:chOff x="2872" y="4546"/>
                <a:chExt cx="702" cy="394"/>
              </a:xfrm>
            </p:grpSpPr>
            <p:sp>
              <p:nvSpPr>
                <p:cNvPr id="82092" name="Rectangle 170"/>
                <p:cNvSpPr>
                  <a:spLocks noChangeArrowheads="1"/>
                </p:cNvSpPr>
                <p:nvPr/>
              </p:nvSpPr>
              <p:spPr bwMode="auto">
                <a:xfrm>
                  <a:off x="2915" y="454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2.970</a:t>
                  </a:r>
                </a:p>
                <a:p>
                  <a:endParaRPr lang="en-US" sz="1200">
                    <a:solidFill>
                      <a:schemeClr val="bg2">
                        <a:lumMod val="10000"/>
                      </a:schemeClr>
                    </a:solidFill>
                  </a:endParaRPr>
                </a:p>
              </p:txBody>
            </p:sp>
            <p:sp>
              <p:nvSpPr>
                <p:cNvPr id="82093" name="Rectangle 171"/>
                <p:cNvSpPr>
                  <a:spLocks noChangeArrowheads="1"/>
                </p:cNvSpPr>
                <p:nvPr/>
              </p:nvSpPr>
              <p:spPr bwMode="auto">
                <a:xfrm>
                  <a:off x="2872" y="454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1" name="Group 172"/>
              <p:cNvGrpSpPr>
                <a:grpSpLocks/>
              </p:cNvGrpSpPr>
              <p:nvPr/>
            </p:nvGrpSpPr>
            <p:grpSpPr bwMode="auto">
              <a:xfrm>
                <a:off x="3574" y="4546"/>
                <a:ext cx="698" cy="394"/>
                <a:chOff x="3574" y="4546"/>
                <a:chExt cx="698" cy="394"/>
              </a:xfrm>
            </p:grpSpPr>
            <p:sp>
              <p:nvSpPr>
                <p:cNvPr id="82090" name="Rectangle 173"/>
                <p:cNvSpPr>
                  <a:spLocks noChangeArrowheads="1"/>
                </p:cNvSpPr>
                <p:nvPr/>
              </p:nvSpPr>
              <p:spPr bwMode="auto">
                <a:xfrm>
                  <a:off x="3617" y="454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9</a:t>
                  </a:r>
                </a:p>
                <a:p>
                  <a:endParaRPr lang="en-US" sz="1200">
                    <a:solidFill>
                      <a:schemeClr val="bg2">
                        <a:lumMod val="10000"/>
                      </a:schemeClr>
                    </a:solidFill>
                  </a:endParaRPr>
                </a:p>
              </p:txBody>
            </p:sp>
            <p:sp>
              <p:nvSpPr>
                <p:cNvPr id="82091" name="Rectangle 174"/>
                <p:cNvSpPr>
                  <a:spLocks noChangeArrowheads="1"/>
                </p:cNvSpPr>
                <p:nvPr/>
              </p:nvSpPr>
              <p:spPr bwMode="auto">
                <a:xfrm>
                  <a:off x="3574" y="454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2" name="Group 175"/>
              <p:cNvGrpSpPr>
                <a:grpSpLocks/>
              </p:cNvGrpSpPr>
              <p:nvPr/>
            </p:nvGrpSpPr>
            <p:grpSpPr bwMode="auto">
              <a:xfrm>
                <a:off x="0" y="4940"/>
                <a:ext cx="698" cy="394"/>
                <a:chOff x="0" y="4940"/>
                <a:chExt cx="698" cy="394"/>
              </a:xfrm>
            </p:grpSpPr>
            <p:sp>
              <p:nvSpPr>
                <p:cNvPr id="82088" name="Rectangle 176"/>
                <p:cNvSpPr>
                  <a:spLocks noChangeArrowheads="1"/>
                </p:cNvSpPr>
                <p:nvPr/>
              </p:nvSpPr>
              <p:spPr bwMode="auto">
                <a:xfrm>
                  <a:off x="43" y="494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10</a:t>
                  </a:r>
                </a:p>
                <a:p>
                  <a:endParaRPr lang="en-US" sz="1200">
                    <a:solidFill>
                      <a:schemeClr val="bg2">
                        <a:lumMod val="10000"/>
                      </a:schemeClr>
                    </a:solidFill>
                  </a:endParaRPr>
                </a:p>
              </p:txBody>
            </p:sp>
            <p:sp>
              <p:nvSpPr>
                <p:cNvPr id="82089" name="Rectangle 177"/>
                <p:cNvSpPr>
                  <a:spLocks noChangeArrowheads="1"/>
                </p:cNvSpPr>
                <p:nvPr/>
              </p:nvSpPr>
              <p:spPr bwMode="auto">
                <a:xfrm>
                  <a:off x="0" y="494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3" name="Group 178"/>
              <p:cNvGrpSpPr>
                <a:grpSpLocks/>
              </p:cNvGrpSpPr>
              <p:nvPr/>
            </p:nvGrpSpPr>
            <p:grpSpPr bwMode="auto">
              <a:xfrm>
                <a:off x="698" y="4940"/>
                <a:ext cx="772" cy="394"/>
                <a:chOff x="698" y="4940"/>
                <a:chExt cx="772" cy="394"/>
              </a:xfrm>
            </p:grpSpPr>
            <p:sp>
              <p:nvSpPr>
                <p:cNvPr id="82086" name="Rectangle 179"/>
                <p:cNvSpPr>
                  <a:spLocks noChangeArrowheads="1"/>
                </p:cNvSpPr>
                <p:nvPr/>
              </p:nvSpPr>
              <p:spPr bwMode="auto">
                <a:xfrm>
                  <a:off x="741" y="4940"/>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.308</a:t>
                  </a:r>
                </a:p>
                <a:p>
                  <a:endParaRPr lang="en-US" sz="1200">
                    <a:solidFill>
                      <a:schemeClr val="bg2">
                        <a:lumMod val="10000"/>
                      </a:schemeClr>
                    </a:solidFill>
                  </a:endParaRPr>
                </a:p>
              </p:txBody>
            </p:sp>
            <p:sp>
              <p:nvSpPr>
                <p:cNvPr id="82087" name="Rectangle 180"/>
                <p:cNvSpPr>
                  <a:spLocks noChangeArrowheads="1"/>
                </p:cNvSpPr>
                <p:nvPr/>
              </p:nvSpPr>
              <p:spPr bwMode="auto">
                <a:xfrm>
                  <a:off x="698" y="4940"/>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4" name="Group 181"/>
              <p:cNvGrpSpPr>
                <a:grpSpLocks/>
              </p:cNvGrpSpPr>
              <p:nvPr/>
            </p:nvGrpSpPr>
            <p:grpSpPr bwMode="auto">
              <a:xfrm>
                <a:off x="1470" y="4940"/>
                <a:ext cx="700" cy="394"/>
                <a:chOff x="1470" y="4940"/>
                <a:chExt cx="700" cy="394"/>
              </a:xfrm>
            </p:grpSpPr>
            <p:sp>
              <p:nvSpPr>
                <p:cNvPr id="82084" name="Rectangle 182"/>
                <p:cNvSpPr>
                  <a:spLocks noChangeArrowheads="1"/>
                </p:cNvSpPr>
                <p:nvPr/>
              </p:nvSpPr>
              <p:spPr bwMode="auto">
                <a:xfrm>
                  <a:off x="1513" y="4940"/>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.223</a:t>
                  </a:r>
                </a:p>
                <a:p>
                  <a:endParaRPr lang="en-US" sz="1200">
                    <a:solidFill>
                      <a:schemeClr val="bg2">
                        <a:lumMod val="10000"/>
                      </a:schemeClr>
                    </a:solidFill>
                  </a:endParaRPr>
                </a:p>
              </p:txBody>
            </p:sp>
            <p:sp>
              <p:nvSpPr>
                <p:cNvPr id="82085" name="Rectangle 183"/>
                <p:cNvSpPr>
                  <a:spLocks noChangeArrowheads="1"/>
                </p:cNvSpPr>
                <p:nvPr/>
              </p:nvSpPr>
              <p:spPr bwMode="auto">
                <a:xfrm>
                  <a:off x="1470" y="4940"/>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5" name="Group 184"/>
              <p:cNvGrpSpPr>
                <a:grpSpLocks/>
              </p:cNvGrpSpPr>
              <p:nvPr/>
            </p:nvGrpSpPr>
            <p:grpSpPr bwMode="auto">
              <a:xfrm>
                <a:off x="2170" y="4940"/>
                <a:ext cx="702" cy="394"/>
                <a:chOff x="2170" y="4940"/>
                <a:chExt cx="702" cy="394"/>
              </a:xfrm>
            </p:grpSpPr>
            <p:sp>
              <p:nvSpPr>
                <p:cNvPr id="82082" name="Rectangle 185"/>
                <p:cNvSpPr>
                  <a:spLocks noChangeArrowheads="1"/>
                </p:cNvSpPr>
                <p:nvPr/>
              </p:nvSpPr>
              <p:spPr bwMode="auto">
                <a:xfrm>
                  <a:off x="2213" y="494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1.777</a:t>
                  </a:r>
                </a:p>
                <a:p>
                  <a:endParaRPr lang="en-US" sz="1200">
                    <a:solidFill>
                      <a:schemeClr val="bg2">
                        <a:lumMod val="10000"/>
                      </a:schemeClr>
                    </a:solidFill>
                  </a:endParaRPr>
                </a:p>
              </p:txBody>
            </p:sp>
            <p:sp>
              <p:nvSpPr>
                <p:cNvPr id="82083" name="Rectangle 186"/>
                <p:cNvSpPr>
                  <a:spLocks noChangeArrowheads="1"/>
                </p:cNvSpPr>
                <p:nvPr/>
              </p:nvSpPr>
              <p:spPr bwMode="auto">
                <a:xfrm>
                  <a:off x="2170" y="494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6" name="Group 187"/>
              <p:cNvGrpSpPr>
                <a:grpSpLocks/>
              </p:cNvGrpSpPr>
              <p:nvPr/>
            </p:nvGrpSpPr>
            <p:grpSpPr bwMode="auto">
              <a:xfrm>
                <a:off x="2872" y="4940"/>
                <a:ext cx="702" cy="394"/>
                <a:chOff x="2872" y="4940"/>
                <a:chExt cx="702" cy="394"/>
              </a:xfrm>
            </p:grpSpPr>
            <p:sp>
              <p:nvSpPr>
                <p:cNvPr id="82080" name="Rectangle 188"/>
                <p:cNvSpPr>
                  <a:spLocks noChangeArrowheads="1"/>
                </p:cNvSpPr>
                <p:nvPr/>
              </p:nvSpPr>
              <p:spPr bwMode="auto">
                <a:xfrm>
                  <a:off x="2915" y="494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3.078</a:t>
                  </a:r>
                </a:p>
                <a:p>
                  <a:endParaRPr lang="en-US" sz="1200">
                    <a:solidFill>
                      <a:schemeClr val="bg2">
                        <a:lumMod val="10000"/>
                      </a:schemeClr>
                    </a:solidFill>
                  </a:endParaRPr>
                </a:p>
              </p:txBody>
            </p:sp>
            <p:sp>
              <p:nvSpPr>
                <p:cNvPr id="82081" name="Rectangle 189"/>
                <p:cNvSpPr>
                  <a:spLocks noChangeArrowheads="1"/>
                </p:cNvSpPr>
                <p:nvPr/>
              </p:nvSpPr>
              <p:spPr bwMode="auto">
                <a:xfrm>
                  <a:off x="2872" y="494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7" name="Group 190"/>
              <p:cNvGrpSpPr>
                <a:grpSpLocks/>
              </p:cNvGrpSpPr>
              <p:nvPr/>
            </p:nvGrpSpPr>
            <p:grpSpPr bwMode="auto">
              <a:xfrm>
                <a:off x="3574" y="4940"/>
                <a:ext cx="698" cy="394"/>
                <a:chOff x="3574" y="4940"/>
                <a:chExt cx="698" cy="394"/>
              </a:xfrm>
            </p:grpSpPr>
            <p:sp>
              <p:nvSpPr>
                <p:cNvPr id="82078" name="Rectangle 191"/>
                <p:cNvSpPr>
                  <a:spLocks noChangeArrowheads="1"/>
                </p:cNvSpPr>
                <p:nvPr/>
              </p:nvSpPr>
              <p:spPr bwMode="auto">
                <a:xfrm>
                  <a:off x="3617" y="494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10</a:t>
                  </a:r>
                </a:p>
                <a:p>
                  <a:endParaRPr lang="en-US" sz="1200">
                    <a:solidFill>
                      <a:schemeClr val="bg2">
                        <a:lumMod val="10000"/>
                      </a:schemeClr>
                    </a:solidFill>
                  </a:endParaRPr>
                </a:p>
              </p:txBody>
            </p:sp>
            <p:sp>
              <p:nvSpPr>
                <p:cNvPr id="82079" name="Rectangle 192"/>
                <p:cNvSpPr>
                  <a:spLocks noChangeArrowheads="1"/>
                </p:cNvSpPr>
                <p:nvPr/>
              </p:nvSpPr>
              <p:spPr bwMode="auto">
                <a:xfrm>
                  <a:off x="3574" y="494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8" name="Group 193"/>
              <p:cNvGrpSpPr>
                <a:grpSpLocks/>
              </p:cNvGrpSpPr>
              <p:nvPr/>
            </p:nvGrpSpPr>
            <p:grpSpPr bwMode="auto">
              <a:xfrm>
                <a:off x="0" y="5334"/>
                <a:ext cx="698" cy="394"/>
                <a:chOff x="0" y="5334"/>
                <a:chExt cx="698" cy="394"/>
              </a:xfrm>
            </p:grpSpPr>
            <p:sp>
              <p:nvSpPr>
                <p:cNvPr id="82076" name="Rectangle 194"/>
                <p:cNvSpPr>
                  <a:spLocks noChangeArrowheads="1"/>
                </p:cNvSpPr>
                <p:nvPr/>
              </p:nvSpPr>
              <p:spPr bwMode="auto">
                <a:xfrm>
                  <a:off x="43" y="5334"/>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11</a:t>
                  </a:r>
                </a:p>
                <a:p>
                  <a:endParaRPr lang="en-US" sz="1200">
                    <a:solidFill>
                      <a:schemeClr val="bg2">
                        <a:lumMod val="10000"/>
                      </a:schemeClr>
                    </a:solidFill>
                  </a:endParaRPr>
                </a:p>
              </p:txBody>
            </p:sp>
            <p:sp>
              <p:nvSpPr>
                <p:cNvPr id="82077" name="Rectangle 195"/>
                <p:cNvSpPr>
                  <a:spLocks noChangeArrowheads="1"/>
                </p:cNvSpPr>
                <p:nvPr/>
              </p:nvSpPr>
              <p:spPr bwMode="auto">
                <a:xfrm>
                  <a:off x="0" y="5334"/>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89" name="Group 196"/>
              <p:cNvGrpSpPr>
                <a:grpSpLocks/>
              </p:cNvGrpSpPr>
              <p:nvPr/>
            </p:nvGrpSpPr>
            <p:grpSpPr bwMode="auto">
              <a:xfrm>
                <a:off x="698" y="5334"/>
                <a:ext cx="772" cy="394"/>
                <a:chOff x="698" y="5334"/>
                <a:chExt cx="772" cy="394"/>
              </a:xfrm>
            </p:grpSpPr>
            <p:sp>
              <p:nvSpPr>
                <p:cNvPr id="82074" name="Rectangle 197"/>
                <p:cNvSpPr>
                  <a:spLocks noChangeArrowheads="1"/>
                </p:cNvSpPr>
                <p:nvPr/>
              </p:nvSpPr>
              <p:spPr bwMode="auto">
                <a:xfrm>
                  <a:off x="741" y="5334"/>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.285</a:t>
                  </a:r>
                </a:p>
                <a:p>
                  <a:endParaRPr lang="en-US" sz="1200">
                    <a:solidFill>
                      <a:schemeClr val="bg2">
                        <a:lumMod val="10000"/>
                      </a:schemeClr>
                    </a:solidFill>
                  </a:endParaRPr>
                </a:p>
              </p:txBody>
            </p:sp>
            <p:sp>
              <p:nvSpPr>
                <p:cNvPr id="82075" name="Rectangle 198"/>
                <p:cNvSpPr>
                  <a:spLocks noChangeArrowheads="1"/>
                </p:cNvSpPr>
                <p:nvPr/>
              </p:nvSpPr>
              <p:spPr bwMode="auto">
                <a:xfrm>
                  <a:off x="698" y="5334"/>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0" name="Group 199"/>
              <p:cNvGrpSpPr>
                <a:grpSpLocks/>
              </p:cNvGrpSpPr>
              <p:nvPr/>
            </p:nvGrpSpPr>
            <p:grpSpPr bwMode="auto">
              <a:xfrm>
                <a:off x="1470" y="5334"/>
                <a:ext cx="700" cy="394"/>
                <a:chOff x="1470" y="5334"/>
                <a:chExt cx="700" cy="394"/>
              </a:xfrm>
            </p:grpSpPr>
            <p:sp>
              <p:nvSpPr>
                <p:cNvPr id="82072" name="Rectangle 200"/>
                <p:cNvSpPr>
                  <a:spLocks noChangeArrowheads="1"/>
                </p:cNvSpPr>
                <p:nvPr/>
              </p:nvSpPr>
              <p:spPr bwMode="auto">
                <a:xfrm>
                  <a:off x="1513" y="5334"/>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.256</a:t>
                  </a:r>
                </a:p>
                <a:p>
                  <a:endParaRPr lang="en-US" sz="1200">
                    <a:solidFill>
                      <a:schemeClr val="bg2">
                        <a:lumMod val="10000"/>
                      </a:schemeClr>
                    </a:solidFill>
                  </a:endParaRPr>
                </a:p>
              </p:txBody>
            </p:sp>
            <p:sp>
              <p:nvSpPr>
                <p:cNvPr id="82073" name="Rectangle 201"/>
                <p:cNvSpPr>
                  <a:spLocks noChangeArrowheads="1"/>
                </p:cNvSpPr>
                <p:nvPr/>
              </p:nvSpPr>
              <p:spPr bwMode="auto">
                <a:xfrm>
                  <a:off x="1470" y="5334"/>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1" name="Group 202"/>
              <p:cNvGrpSpPr>
                <a:grpSpLocks/>
              </p:cNvGrpSpPr>
              <p:nvPr/>
            </p:nvGrpSpPr>
            <p:grpSpPr bwMode="auto">
              <a:xfrm>
                <a:off x="2170" y="5334"/>
                <a:ext cx="702" cy="394"/>
                <a:chOff x="2170" y="5334"/>
                <a:chExt cx="702" cy="394"/>
              </a:xfrm>
            </p:grpSpPr>
            <p:sp>
              <p:nvSpPr>
                <p:cNvPr id="82070" name="Rectangle 203"/>
                <p:cNvSpPr>
                  <a:spLocks noChangeArrowheads="1"/>
                </p:cNvSpPr>
                <p:nvPr/>
              </p:nvSpPr>
              <p:spPr bwMode="auto">
                <a:xfrm>
                  <a:off x="2213" y="5334"/>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1.744</a:t>
                  </a:r>
                </a:p>
                <a:p>
                  <a:endParaRPr lang="en-US" sz="1200">
                    <a:solidFill>
                      <a:schemeClr val="bg2">
                        <a:lumMod val="10000"/>
                      </a:schemeClr>
                    </a:solidFill>
                  </a:endParaRPr>
                </a:p>
              </p:txBody>
            </p:sp>
            <p:sp>
              <p:nvSpPr>
                <p:cNvPr id="82071" name="Rectangle 204"/>
                <p:cNvSpPr>
                  <a:spLocks noChangeArrowheads="1"/>
                </p:cNvSpPr>
                <p:nvPr/>
              </p:nvSpPr>
              <p:spPr bwMode="auto">
                <a:xfrm>
                  <a:off x="2170" y="5334"/>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2" name="Group 205"/>
              <p:cNvGrpSpPr>
                <a:grpSpLocks/>
              </p:cNvGrpSpPr>
              <p:nvPr/>
            </p:nvGrpSpPr>
            <p:grpSpPr bwMode="auto">
              <a:xfrm>
                <a:off x="2872" y="5334"/>
                <a:ext cx="702" cy="394"/>
                <a:chOff x="2872" y="5334"/>
                <a:chExt cx="702" cy="394"/>
              </a:xfrm>
            </p:grpSpPr>
            <p:sp>
              <p:nvSpPr>
                <p:cNvPr id="82068" name="Rectangle 206"/>
                <p:cNvSpPr>
                  <a:spLocks noChangeArrowheads="1"/>
                </p:cNvSpPr>
                <p:nvPr/>
              </p:nvSpPr>
              <p:spPr bwMode="auto">
                <a:xfrm>
                  <a:off x="2915" y="5334"/>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3.173</a:t>
                  </a:r>
                </a:p>
                <a:p>
                  <a:endParaRPr lang="en-US" sz="1200">
                    <a:solidFill>
                      <a:schemeClr val="bg2">
                        <a:lumMod val="10000"/>
                      </a:schemeClr>
                    </a:solidFill>
                  </a:endParaRPr>
                </a:p>
              </p:txBody>
            </p:sp>
            <p:sp>
              <p:nvSpPr>
                <p:cNvPr id="82069" name="Rectangle 207"/>
                <p:cNvSpPr>
                  <a:spLocks noChangeArrowheads="1"/>
                </p:cNvSpPr>
                <p:nvPr/>
              </p:nvSpPr>
              <p:spPr bwMode="auto">
                <a:xfrm>
                  <a:off x="2872" y="5334"/>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3" name="Group 208"/>
              <p:cNvGrpSpPr>
                <a:grpSpLocks/>
              </p:cNvGrpSpPr>
              <p:nvPr/>
            </p:nvGrpSpPr>
            <p:grpSpPr bwMode="auto">
              <a:xfrm>
                <a:off x="3574" y="5334"/>
                <a:ext cx="698" cy="394"/>
                <a:chOff x="3574" y="5334"/>
                <a:chExt cx="698" cy="394"/>
              </a:xfrm>
            </p:grpSpPr>
            <p:sp>
              <p:nvSpPr>
                <p:cNvPr id="82066" name="Rectangle 209"/>
                <p:cNvSpPr>
                  <a:spLocks noChangeArrowheads="1"/>
                </p:cNvSpPr>
                <p:nvPr/>
              </p:nvSpPr>
              <p:spPr bwMode="auto">
                <a:xfrm>
                  <a:off x="3617" y="5334"/>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11</a:t>
                  </a:r>
                </a:p>
                <a:p>
                  <a:endParaRPr lang="en-US" sz="1200">
                    <a:solidFill>
                      <a:schemeClr val="bg2">
                        <a:lumMod val="10000"/>
                      </a:schemeClr>
                    </a:solidFill>
                  </a:endParaRPr>
                </a:p>
              </p:txBody>
            </p:sp>
            <p:sp>
              <p:nvSpPr>
                <p:cNvPr id="82067" name="Rectangle 210"/>
                <p:cNvSpPr>
                  <a:spLocks noChangeArrowheads="1"/>
                </p:cNvSpPr>
                <p:nvPr/>
              </p:nvSpPr>
              <p:spPr bwMode="auto">
                <a:xfrm>
                  <a:off x="3574" y="5334"/>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4" name="Group 211"/>
              <p:cNvGrpSpPr>
                <a:grpSpLocks/>
              </p:cNvGrpSpPr>
              <p:nvPr/>
            </p:nvGrpSpPr>
            <p:grpSpPr bwMode="auto">
              <a:xfrm>
                <a:off x="0" y="5728"/>
                <a:ext cx="698" cy="394"/>
                <a:chOff x="0" y="5728"/>
                <a:chExt cx="698" cy="394"/>
              </a:xfrm>
            </p:grpSpPr>
            <p:sp>
              <p:nvSpPr>
                <p:cNvPr id="82064" name="Rectangle 212"/>
                <p:cNvSpPr>
                  <a:spLocks noChangeArrowheads="1"/>
                </p:cNvSpPr>
                <p:nvPr/>
              </p:nvSpPr>
              <p:spPr bwMode="auto">
                <a:xfrm>
                  <a:off x="43" y="572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12</a:t>
                  </a:r>
                </a:p>
                <a:p>
                  <a:endParaRPr lang="en-US" sz="1200">
                    <a:solidFill>
                      <a:schemeClr val="bg2">
                        <a:lumMod val="10000"/>
                      </a:schemeClr>
                    </a:solidFill>
                  </a:endParaRPr>
                </a:p>
              </p:txBody>
            </p:sp>
            <p:sp>
              <p:nvSpPr>
                <p:cNvPr id="82065" name="Rectangle 213"/>
                <p:cNvSpPr>
                  <a:spLocks noChangeArrowheads="1"/>
                </p:cNvSpPr>
                <p:nvPr/>
              </p:nvSpPr>
              <p:spPr bwMode="auto">
                <a:xfrm>
                  <a:off x="0" y="572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5" name="Group 214"/>
              <p:cNvGrpSpPr>
                <a:grpSpLocks/>
              </p:cNvGrpSpPr>
              <p:nvPr/>
            </p:nvGrpSpPr>
            <p:grpSpPr bwMode="auto">
              <a:xfrm>
                <a:off x="698" y="5728"/>
                <a:ext cx="772" cy="394"/>
                <a:chOff x="698" y="5728"/>
                <a:chExt cx="772" cy="394"/>
              </a:xfrm>
            </p:grpSpPr>
            <p:sp>
              <p:nvSpPr>
                <p:cNvPr id="82062" name="Rectangle 215"/>
                <p:cNvSpPr>
                  <a:spLocks noChangeArrowheads="1"/>
                </p:cNvSpPr>
                <p:nvPr/>
              </p:nvSpPr>
              <p:spPr bwMode="auto">
                <a:xfrm>
                  <a:off x="741" y="5728"/>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.266</a:t>
                  </a:r>
                </a:p>
                <a:p>
                  <a:endParaRPr lang="en-US" sz="1200">
                    <a:solidFill>
                      <a:schemeClr val="bg2">
                        <a:lumMod val="10000"/>
                      </a:schemeClr>
                    </a:solidFill>
                  </a:endParaRPr>
                </a:p>
              </p:txBody>
            </p:sp>
            <p:sp>
              <p:nvSpPr>
                <p:cNvPr id="82063" name="Rectangle 216"/>
                <p:cNvSpPr>
                  <a:spLocks noChangeArrowheads="1"/>
                </p:cNvSpPr>
                <p:nvPr/>
              </p:nvSpPr>
              <p:spPr bwMode="auto">
                <a:xfrm>
                  <a:off x="698" y="5728"/>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6" name="Group 217"/>
              <p:cNvGrpSpPr>
                <a:grpSpLocks/>
              </p:cNvGrpSpPr>
              <p:nvPr/>
            </p:nvGrpSpPr>
            <p:grpSpPr bwMode="auto">
              <a:xfrm>
                <a:off x="1470" y="5728"/>
                <a:ext cx="700" cy="394"/>
                <a:chOff x="1470" y="5728"/>
                <a:chExt cx="700" cy="394"/>
              </a:xfrm>
            </p:grpSpPr>
            <p:sp>
              <p:nvSpPr>
                <p:cNvPr id="82060" name="Rectangle 218"/>
                <p:cNvSpPr>
                  <a:spLocks noChangeArrowheads="1"/>
                </p:cNvSpPr>
                <p:nvPr/>
              </p:nvSpPr>
              <p:spPr bwMode="auto">
                <a:xfrm>
                  <a:off x="1513" y="5728"/>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.284</a:t>
                  </a:r>
                </a:p>
                <a:p>
                  <a:endParaRPr lang="en-US" sz="1200">
                    <a:solidFill>
                      <a:schemeClr val="bg2">
                        <a:lumMod val="10000"/>
                      </a:schemeClr>
                    </a:solidFill>
                  </a:endParaRPr>
                </a:p>
              </p:txBody>
            </p:sp>
            <p:sp>
              <p:nvSpPr>
                <p:cNvPr id="82061" name="Rectangle 219"/>
                <p:cNvSpPr>
                  <a:spLocks noChangeArrowheads="1"/>
                </p:cNvSpPr>
                <p:nvPr/>
              </p:nvSpPr>
              <p:spPr bwMode="auto">
                <a:xfrm>
                  <a:off x="1470" y="5728"/>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7" name="Group 220"/>
              <p:cNvGrpSpPr>
                <a:grpSpLocks/>
              </p:cNvGrpSpPr>
              <p:nvPr/>
            </p:nvGrpSpPr>
            <p:grpSpPr bwMode="auto">
              <a:xfrm>
                <a:off x="2170" y="5728"/>
                <a:ext cx="702" cy="394"/>
                <a:chOff x="2170" y="5728"/>
                <a:chExt cx="702" cy="394"/>
              </a:xfrm>
            </p:grpSpPr>
            <p:sp>
              <p:nvSpPr>
                <p:cNvPr id="82058" name="Rectangle 221"/>
                <p:cNvSpPr>
                  <a:spLocks noChangeArrowheads="1"/>
                </p:cNvSpPr>
                <p:nvPr/>
              </p:nvSpPr>
              <p:spPr bwMode="auto">
                <a:xfrm>
                  <a:off x="2213" y="572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1.717</a:t>
                  </a:r>
                </a:p>
                <a:p>
                  <a:endParaRPr lang="en-US" sz="1200">
                    <a:solidFill>
                      <a:schemeClr val="bg2">
                        <a:lumMod val="10000"/>
                      </a:schemeClr>
                    </a:solidFill>
                  </a:endParaRPr>
                </a:p>
              </p:txBody>
            </p:sp>
            <p:sp>
              <p:nvSpPr>
                <p:cNvPr id="82059" name="Rectangle 222"/>
                <p:cNvSpPr>
                  <a:spLocks noChangeArrowheads="1"/>
                </p:cNvSpPr>
                <p:nvPr/>
              </p:nvSpPr>
              <p:spPr bwMode="auto">
                <a:xfrm>
                  <a:off x="2170" y="5728"/>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8" name="Group 223"/>
              <p:cNvGrpSpPr>
                <a:grpSpLocks/>
              </p:cNvGrpSpPr>
              <p:nvPr/>
            </p:nvGrpSpPr>
            <p:grpSpPr bwMode="auto">
              <a:xfrm>
                <a:off x="2872" y="5728"/>
                <a:ext cx="702" cy="394"/>
                <a:chOff x="2872" y="5728"/>
                <a:chExt cx="702" cy="394"/>
              </a:xfrm>
            </p:grpSpPr>
            <p:sp>
              <p:nvSpPr>
                <p:cNvPr id="82056" name="Rectangle 224"/>
                <p:cNvSpPr>
                  <a:spLocks noChangeArrowheads="1"/>
                </p:cNvSpPr>
                <p:nvPr/>
              </p:nvSpPr>
              <p:spPr bwMode="auto">
                <a:xfrm>
                  <a:off x="2915" y="5728"/>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3.258</a:t>
                  </a:r>
                </a:p>
                <a:p>
                  <a:endParaRPr lang="en-US" sz="1200">
                    <a:solidFill>
                      <a:schemeClr val="bg2">
                        <a:lumMod val="10000"/>
                      </a:schemeClr>
                    </a:solidFill>
                  </a:endParaRPr>
                </a:p>
              </p:txBody>
            </p:sp>
            <p:sp>
              <p:nvSpPr>
                <p:cNvPr id="82057" name="Rectangle 225"/>
                <p:cNvSpPr>
                  <a:spLocks noChangeArrowheads="1"/>
                </p:cNvSpPr>
                <p:nvPr/>
              </p:nvSpPr>
              <p:spPr bwMode="auto">
                <a:xfrm>
                  <a:off x="2872" y="5728"/>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1999" name="Group 226"/>
              <p:cNvGrpSpPr>
                <a:grpSpLocks/>
              </p:cNvGrpSpPr>
              <p:nvPr/>
            </p:nvGrpSpPr>
            <p:grpSpPr bwMode="auto">
              <a:xfrm>
                <a:off x="3574" y="5728"/>
                <a:ext cx="698" cy="394"/>
                <a:chOff x="3574" y="5728"/>
                <a:chExt cx="698" cy="394"/>
              </a:xfrm>
            </p:grpSpPr>
            <p:sp>
              <p:nvSpPr>
                <p:cNvPr id="82054" name="Rectangle 227"/>
                <p:cNvSpPr>
                  <a:spLocks noChangeArrowheads="1"/>
                </p:cNvSpPr>
                <p:nvPr/>
              </p:nvSpPr>
              <p:spPr bwMode="auto">
                <a:xfrm>
                  <a:off x="3617" y="5728"/>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12</a:t>
                  </a:r>
                </a:p>
                <a:p>
                  <a:endParaRPr lang="en-US" sz="1200">
                    <a:solidFill>
                      <a:schemeClr val="bg2">
                        <a:lumMod val="10000"/>
                      </a:schemeClr>
                    </a:solidFill>
                  </a:endParaRPr>
                </a:p>
              </p:txBody>
            </p:sp>
            <p:sp>
              <p:nvSpPr>
                <p:cNvPr id="82055" name="Rectangle 228"/>
                <p:cNvSpPr>
                  <a:spLocks noChangeArrowheads="1"/>
                </p:cNvSpPr>
                <p:nvPr/>
              </p:nvSpPr>
              <p:spPr bwMode="auto">
                <a:xfrm>
                  <a:off x="3574" y="5728"/>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0" name="Group 229"/>
              <p:cNvGrpSpPr>
                <a:grpSpLocks/>
              </p:cNvGrpSpPr>
              <p:nvPr/>
            </p:nvGrpSpPr>
            <p:grpSpPr bwMode="auto">
              <a:xfrm>
                <a:off x="0" y="6122"/>
                <a:ext cx="698" cy="394"/>
                <a:chOff x="0" y="6122"/>
                <a:chExt cx="698" cy="394"/>
              </a:xfrm>
            </p:grpSpPr>
            <p:sp>
              <p:nvSpPr>
                <p:cNvPr id="82052" name="Rectangle 230"/>
                <p:cNvSpPr>
                  <a:spLocks noChangeArrowheads="1"/>
                </p:cNvSpPr>
                <p:nvPr/>
              </p:nvSpPr>
              <p:spPr bwMode="auto">
                <a:xfrm>
                  <a:off x="43" y="612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13</a:t>
                  </a:r>
                </a:p>
                <a:p>
                  <a:endParaRPr lang="en-US" sz="1200">
                    <a:solidFill>
                      <a:schemeClr val="bg2">
                        <a:lumMod val="10000"/>
                      </a:schemeClr>
                    </a:solidFill>
                  </a:endParaRPr>
                </a:p>
              </p:txBody>
            </p:sp>
            <p:sp>
              <p:nvSpPr>
                <p:cNvPr id="82053" name="Rectangle 231"/>
                <p:cNvSpPr>
                  <a:spLocks noChangeArrowheads="1"/>
                </p:cNvSpPr>
                <p:nvPr/>
              </p:nvSpPr>
              <p:spPr bwMode="auto">
                <a:xfrm>
                  <a:off x="0" y="612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1" name="Group 232"/>
              <p:cNvGrpSpPr>
                <a:grpSpLocks/>
              </p:cNvGrpSpPr>
              <p:nvPr/>
            </p:nvGrpSpPr>
            <p:grpSpPr bwMode="auto">
              <a:xfrm>
                <a:off x="698" y="6122"/>
                <a:ext cx="772" cy="394"/>
                <a:chOff x="698" y="6122"/>
                <a:chExt cx="772" cy="394"/>
              </a:xfrm>
            </p:grpSpPr>
            <p:sp>
              <p:nvSpPr>
                <p:cNvPr id="82050" name="Rectangle 233"/>
                <p:cNvSpPr>
                  <a:spLocks noChangeArrowheads="1"/>
                </p:cNvSpPr>
                <p:nvPr/>
              </p:nvSpPr>
              <p:spPr bwMode="auto">
                <a:xfrm>
                  <a:off x="741" y="6122"/>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.249</a:t>
                  </a:r>
                </a:p>
                <a:p>
                  <a:endParaRPr lang="en-US" sz="1200">
                    <a:solidFill>
                      <a:schemeClr val="bg2">
                        <a:lumMod val="10000"/>
                      </a:schemeClr>
                    </a:solidFill>
                  </a:endParaRPr>
                </a:p>
              </p:txBody>
            </p:sp>
            <p:sp>
              <p:nvSpPr>
                <p:cNvPr id="82051" name="Rectangle 234"/>
                <p:cNvSpPr>
                  <a:spLocks noChangeArrowheads="1"/>
                </p:cNvSpPr>
                <p:nvPr/>
              </p:nvSpPr>
              <p:spPr bwMode="auto">
                <a:xfrm>
                  <a:off x="698" y="6122"/>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2" name="Group 235"/>
              <p:cNvGrpSpPr>
                <a:grpSpLocks/>
              </p:cNvGrpSpPr>
              <p:nvPr/>
            </p:nvGrpSpPr>
            <p:grpSpPr bwMode="auto">
              <a:xfrm>
                <a:off x="1470" y="6122"/>
                <a:ext cx="700" cy="394"/>
                <a:chOff x="1470" y="6122"/>
                <a:chExt cx="700" cy="394"/>
              </a:xfrm>
            </p:grpSpPr>
            <p:sp>
              <p:nvSpPr>
                <p:cNvPr id="82048" name="Rectangle 236"/>
                <p:cNvSpPr>
                  <a:spLocks noChangeArrowheads="1"/>
                </p:cNvSpPr>
                <p:nvPr/>
              </p:nvSpPr>
              <p:spPr bwMode="auto">
                <a:xfrm>
                  <a:off x="1513" y="6122"/>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.308</a:t>
                  </a:r>
                </a:p>
                <a:p>
                  <a:endParaRPr lang="en-US" sz="1200">
                    <a:solidFill>
                      <a:schemeClr val="bg2">
                        <a:lumMod val="10000"/>
                      </a:schemeClr>
                    </a:solidFill>
                  </a:endParaRPr>
                </a:p>
              </p:txBody>
            </p:sp>
            <p:sp>
              <p:nvSpPr>
                <p:cNvPr id="82049" name="Rectangle 237"/>
                <p:cNvSpPr>
                  <a:spLocks noChangeArrowheads="1"/>
                </p:cNvSpPr>
                <p:nvPr/>
              </p:nvSpPr>
              <p:spPr bwMode="auto">
                <a:xfrm>
                  <a:off x="1470" y="6122"/>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3" name="Group 238"/>
              <p:cNvGrpSpPr>
                <a:grpSpLocks/>
              </p:cNvGrpSpPr>
              <p:nvPr/>
            </p:nvGrpSpPr>
            <p:grpSpPr bwMode="auto">
              <a:xfrm>
                <a:off x="2170" y="6122"/>
                <a:ext cx="702" cy="394"/>
                <a:chOff x="2170" y="6122"/>
                <a:chExt cx="702" cy="394"/>
              </a:xfrm>
            </p:grpSpPr>
            <p:sp>
              <p:nvSpPr>
                <p:cNvPr id="82046" name="Rectangle 239"/>
                <p:cNvSpPr>
                  <a:spLocks noChangeArrowheads="1"/>
                </p:cNvSpPr>
                <p:nvPr/>
              </p:nvSpPr>
              <p:spPr bwMode="auto">
                <a:xfrm>
                  <a:off x="2213" y="612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1.692</a:t>
                  </a:r>
                </a:p>
                <a:p>
                  <a:endParaRPr lang="en-US" sz="1200">
                    <a:solidFill>
                      <a:schemeClr val="bg2">
                        <a:lumMod val="10000"/>
                      </a:schemeClr>
                    </a:solidFill>
                  </a:endParaRPr>
                </a:p>
              </p:txBody>
            </p:sp>
            <p:sp>
              <p:nvSpPr>
                <p:cNvPr id="82047" name="Rectangle 240"/>
                <p:cNvSpPr>
                  <a:spLocks noChangeArrowheads="1"/>
                </p:cNvSpPr>
                <p:nvPr/>
              </p:nvSpPr>
              <p:spPr bwMode="auto">
                <a:xfrm>
                  <a:off x="2170" y="612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4" name="Group 241"/>
              <p:cNvGrpSpPr>
                <a:grpSpLocks/>
              </p:cNvGrpSpPr>
              <p:nvPr/>
            </p:nvGrpSpPr>
            <p:grpSpPr bwMode="auto">
              <a:xfrm>
                <a:off x="2872" y="6122"/>
                <a:ext cx="702" cy="394"/>
                <a:chOff x="2872" y="6122"/>
                <a:chExt cx="702" cy="394"/>
              </a:xfrm>
            </p:grpSpPr>
            <p:sp>
              <p:nvSpPr>
                <p:cNvPr id="82044" name="Rectangle 242"/>
                <p:cNvSpPr>
                  <a:spLocks noChangeArrowheads="1"/>
                </p:cNvSpPr>
                <p:nvPr/>
              </p:nvSpPr>
              <p:spPr bwMode="auto">
                <a:xfrm>
                  <a:off x="2915" y="6122"/>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3.336</a:t>
                  </a:r>
                </a:p>
                <a:p>
                  <a:endParaRPr lang="en-US" sz="1200">
                    <a:solidFill>
                      <a:schemeClr val="bg2">
                        <a:lumMod val="10000"/>
                      </a:schemeClr>
                    </a:solidFill>
                  </a:endParaRPr>
                </a:p>
              </p:txBody>
            </p:sp>
            <p:sp>
              <p:nvSpPr>
                <p:cNvPr id="82045" name="Rectangle 243"/>
                <p:cNvSpPr>
                  <a:spLocks noChangeArrowheads="1"/>
                </p:cNvSpPr>
                <p:nvPr/>
              </p:nvSpPr>
              <p:spPr bwMode="auto">
                <a:xfrm>
                  <a:off x="2872" y="6122"/>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5" name="Group 244"/>
              <p:cNvGrpSpPr>
                <a:grpSpLocks/>
              </p:cNvGrpSpPr>
              <p:nvPr/>
            </p:nvGrpSpPr>
            <p:grpSpPr bwMode="auto">
              <a:xfrm>
                <a:off x="3574" y="6122"/>
                <a:ext cx="698" cy="394"/>
                <a:chOff x="3574" y="6122"/>
                <a:chExt cx="698" cy="394"/>
              </a:xfrm>
            </p:grpSpPr>
            <p:sp>
              <p:nvSpPr>
                <p:cNvPr id="82042" name="Rectangle 245"/>
                <p:cNvSpPr>
                  <a:spLocks noChangeArrowheads="1"/>
                </p:cNvSpPr>
                <p:nvPr/>
              </p:nvSpPr>
              <p:spPr bwMode="auto">
                <a:xfrm>
                  <a:off x="3617" y="6122"/>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13</a:t>
                  </a:r>
                </a:p>
                <a:p>
                  <a:endParaRPr lang="en-US" sz="1200">
                    <a:solidFill>
                      <a:schemeClr val="bg2">
                        <a:lumMod val="10000"/>
                      </a:schemeClr>
                    </a:solidFill>
                  </a:endParaRPr>
                </a:p>
              </p:txBody>
            </p:sp>
            <p:sp>
              <p:nvSpPr>
                <p:cNvPr id="82043" name="Rectangle 246"/>
                <p:cNvSpPr>
                  <a:spLocks noChangeArrowheads="1"/>
                </p:cNvSpPr>
                <p:nvPr/>
              </p:nvSpPr>
              <p:spPr bwMode="auto">
                <a:xfrm>
                  <a:off x="3574" y="6122"/>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6" name="Group 247"/>
              <p:cNvGrpSpPr>
                <a:grpSpLocks/>
              </p:cNvGrpSpPr>
              <p:nvPr/>
            </p:nvGrpSpPr>
            <p:grpSpPr bwMode="auto">
              <a:xfrm>
                <a:off x="0" y="6516"/>
                <a:ext cx="698" cy="394"/>
                <a:chOff x="0" y="6516"/>
                <a:chExt cx="698" cy="394"/>
              </a:xfrm>
            </p:grpSpPr>
            <p:sp>
              <p:nvSpPr>
                <p:cNvPr id="82040" name="Rectangle 248"/>
                <p:cNvSpPr>
                  <a:spLocks noChangeArrowheads="1"/>
                </p:cNvSpPr>
                <p:nvPr/>
              </p:nvSpPr>
              <p:spPr bwMode="auto">
                <a:xfrm>
                  <a:off x="43" y="651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14</a:t>
                  </a:r>
                </a:p>
                <a:p>
                  <a:endParaRPr lang="en-US" sz="1200">
                    <a:solidFill>
                      <a:schemeClr val="bg2">
                        <a:lumMod val="10000"/>
                      </a:schemeClr>
                    </a:solidFill>
                  </a:endParaRPr>
                </a:p>
              </p:txBody>
            </p:sp>
            <p:sp>
              <p:nvSpPr>
                <p:cNvPr id="82041" name="Rectangle 249"/>
                <p:cNvSpPr>
                  <a:spLocks noChangeArrowheads="1"/>
                </p:cNvSpPr>
                <p:nvPr/>
              </p:nvSpPr>
              <p:spPr bwMode="auto">
                <a:xfrm>
                  <a:off x="0" y="651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7" name="Group 250"/>
              <p:cNvGrpSpPr>
                <a:grpSpLocks/>
              </p:cNvGrpSpPr>
              <p:nvPr/>
            </p:nvGrpSpPr>
            <p:grpSpPr bwMode="auto">
              <a:xfrm>
                <a:off x="698" y="6516"/>
                <a:ext cx="772" cy="394"/>
                <a:chOff x="698" y="6516"/>
                <a:chExt cx="772" cy="394"/>
              </a:xfrm>
            </p:grpSpPr>
            <p:sp>
              <p:nvSpPr>
                <p:cNvPr id="82038" name="Rectangle 251"/>
                <p:cNvSpPr>
                  <a:spLocks noChangeArrowheads="1"/>
                </p:cNvSpPr>
                <p:nvPr/>
              </p:nvSpPr>
              <p:spPr bwMode="auto">
                <a:xfrm>
                  <a:off x="741" y="6516"/>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.235</a:t>
                  </a:r>
                </a:p>
                <a:p>
                  <a:endParaRPr lang="en-US" sz="1200">
                    <a:solidFill>
                      <a:schemeClr val="bg2">
                        <a:lumMod val="10000"/>
                      </a:schemeClr>
                    </a:solidFill>
                  </a:endParaRPr>
                </a:p>
              </p:txBody>
            </p:sp>
            <p:sp>
              <p:nvSpPr>
                <p:cNvPr id="82039" name="Rectangle 252"/>
                <p:cNvSpPr>
                  <a:spLocks noChangeArrowheads="1"/>
                </p:cNvSpPr>
                <p:nvPr/>
              </p:nvSpPr>
              <p:spPr bwMode="auto">
                <a:xfrm>
                  <a:off x="698" y="6516"/>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8" name="Group 253"/>
              <p:cNvGrpSpPr>
                <a:grpSpLocks/>
              </p:cNvGrpSpPr>
              <p:nvPr/>
            </p:nvGrpSpPr>
            <p:grpSpPr bwMode="auto">
              <a:xfrm>
                <a:off x="1470" y="6516"/>
                <a:ext cx="700" cy="394"/>
                <a:chOff x="1470" y="6516"/>
                <a:chExt cx="700" cy="394"/>
              </a:xfrm>
            </p:grpSpPr>
            <p:sp>
              <p:nvSpPr>
                <p:cNvPr id="82036" name="Rectangle 254"/>
                <p:cNvSpPr>
                  <a:spLocks noChangeArrowheads="1"/>
                </p:cNvSpPr>
                <p:nvPr/>
              </p:nvSpPr>
              <p:spPr bwMode="auto">
                <a:xfrm>
                  <a:off x="1513" y="6516"/>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.329</a:t>
                  </a:r>
                </a:p>
                <a:p>
                  <a:endParaRPr lang="en-US" sz="1200">
                    <a:solidFill>
                      <a:schemeClr val="bg2">
                        <a:lumMod val="10000"/>
                      </a:schemeClr>
                    </a:solidFill>
                  </a:endParaRPr>
                </a:p>
              </p:txBody>
            </p:sp>
            <p:sp>
              <p:nvSpPr>
                <p:cNvPr id="82037" name="Rectangle 255"/>
                <p:cNvSpPr>
                  <a:spLocks noChangeArrowheads="1"/>
                </p:cNvSpPr>
                <p:nvPr/>
              </p:nvSpPr>
              <p:spPr bwMode="auto">
                <a:xfrm>
                  <a:off x="1470" y="6516"/>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09" name="Group 256"/>
              <p:cNvGrpSpPr>
                <a:grpSpLocks/>
              </p:cNvGrpSpPr>
              <p:nvPr/>
            </p:nvGrpSpPr>
            <p:grpSpPr bwMode="auto">
              <a:xfrm>
                <a:off x="2170" y="6516"/>
                <a:ext cx="702" cy="394"/>
                <a:chOff x="2170" y="6516"/>
                <a:chExt cx="702" cy="394"/>
              </a:xfrm>
            </p:grpSpPr>
            <p:sp>
              <p:nvSpPr>
                <p:cNvPr id="82034" name="Rectangle 257"/>
                <p:cNvSpPr>
                  <a:spLocks noChangeArrowheads="1"/>
                </p:cNvSpPr>
                <p:nvPr/>
              </p:nvSpPr>
              <p:spPr bwMode="auto">
                <a:xfrm>
                  <a:off x="2213" y="651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1.671</a:t>
                  </a:r>
                </a:p>
                <a:p>
                  <a:endParaRPr lang="en-US" sz="1200">
                    <a:solidFill>
                      <a:schemeClr val="bg2">
                        <a:lumMod val="10000"/>
                      </a:schemeClr>
                    </a:solidFill>
                  </a:endParaRPr>
                </a:p>
              </p:txBody>
            </p:sp>
            <p:sp>
              <p:nvSpPr>
                <p:cNvPr id="82035" name="Rectangle 258"/>
                <p:cNvSpPr>
                  <a:spLocks noChangeArrowheads="1"/>
                </p:cNvSpPr>
                <p:nvPr/>
              </p:nvSpPr>
              <p:spPr bwMode="auto">
                <a:xfrm>
                  <a:off x="2170" y="651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0" name="Group 259"/>
              <p:cNvGrpSpPr>
                <a:grpSpLocks/>
              </p:cNvGrpSpPr>
              <p:nvPr/>
            </p:nvGrpSpPr>
            <p:grpSpPr bwMode="auto">
              <a:xfrm>
                <a:off x="2872" y="6516"/>
                <a:ext cx="702" cy="394"/>
                <a:chOff x="2872" y="6516"/>
                <a:chExt cx="702" cy="394"/>
              </a:xfrm>
            </p:grpSpPr>
            <p:sp>
              <p:nvSpPr>
                <p:cNvPr id="82032" name="Rectangle 260"/>
                <p:cNvSpPr>
                  <a:spLocks noChangeArrowheads="1"/>
                </p:cNvSpPr>
                <p:nvPr/>
              </p:nvSpPr>
              <p:spPr bwMode="auto">
                <a:xfrm>
                  <a:off x="2915" y="6516"/>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3.407</a:t>
                  </a:r>
                </a:p>
                <a:p>
                  <a:endParaRPr lang="en-US" sz="1200">
                    <a:solidFill>
                      <a:schemeClr val="bg2">
                        <a:lumMod val="10000"/>
                      </a:schemeClr>
                    </a:solidFill>
                  </a:endParaRPr>
                </a:p>
              </p:txBody>
            </p:sp>
            <p:sp>
              <p:nvSpPr>
                <p:cNvPr id="82033" name="Rectangle 261"/>
                <p:cNvSpPr>
                  <a:spLocks noChangeArrowheads="1"/>
                </p:cNvSpPr>
                <p:nvPr/>
              </p:nvSpPr>
              <p:spPr bwMode="auto">
                <a:xfrm>
                  <a:off x="2872" y="6516"/>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1" name="Group 262"/>
              <p:cNvGrpSpPr>
                <a:grpSpLocks/>
              </p:cNvGrpSpPr>
              <p:nvPr/>
            </p:nvGrpSpPr>
            <p:grpSpPr bwMode="auto">
              <a:xfrm>
                <a:off x="3574" y="6516"/>
                <a:ext cx="698" cy="394"/>
                <a:chOff x="3574" y="6516"/>
                <a:chExt cx="698" cy="394"/>
              </a:xfrm>
            </p:grpSpPr>
            <p:sp>
              <p:nvSpPr>
                <p:cNvPr id="82030" name="Rectangle 263"/>
                <p:cNvSpPr>
                  <a:spLocks noChangeArrowheads="1"/>
                </p:cNvSpPr>
                <p:nvPr/>
              </p:nvSpPr>
              <p:spPr bwMode="auto">
                <a:xfrm>
                  <a:off x="3617" y="6516"/>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14</a:t>
                  </a:r>
                </a:p>
                <a:p>
                  <a:endParaRPr lang="en-US" sz="1200">
                    <a:solidFill>
                      <a:schemeClr val="bg2">
                        <a:lumMod val="10000"/>
                      </a:schemeClr>
                    </a:solidFill>
                  </a:endParaRPr>
                </a:p>
              </p:txBody>
            </p:sp>
            <p:sp>
              <p:nvSpPr>
                <p:cNvPr id="82031" name="Rectangle 264"/>
                <p:cNvSpPr>
                  <a:spLocks noChangeArrowheads="1"/>
                </p:cNvSpPr>
                <p:nvPr/>
              </p:nvSpPr>
              <p:spPr bwMode="auto">
                <a:xfrm>
                  <a:off x="3574" y="6516"/>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2" name="Group 265"/>
              <p:cNvGrpSpPr>
                <a:grpSpLocks/>
              </p:cNvGrpSpPr>
              <p:nvPr/>
            </p:nvGrpSpPr>
            <p:grpSpPr bwMode="auto">
              <a:xfrm>
                <a:off x="0" y="6910"/>
                <a:ext cx="698" cy="394"/>
                <a:chOff x="0" y="6910"/>
                <a:chExt cx="698" cy="394"/>
              </a:xfrm>
            </p:grpSpPr>
            <p:sp>
              <p:nvSpPr>
                <p:cNvPr id="82028" name="Rectangle 266"/>
                <p:cNvSpPr>
                  <a:spLocks noChangeArrowheads="1"/>
                </p:cNvSpPr>
                <p:nvPr/>
              </p:nvSpPr>
              <p:spPr bwMode="auto">
                <a:xfrm>
                  <a:off x="43" y="691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15</a:t>
                  </a:r>
                </a:p>
                <a:p>
                  <a:endParaRPr lang="en-US" sz="1200">
                    <a:solidFill>
                      <a:schemeClr val="bg2">
                        <a:lumMod val="10000"/>
                      </a:schemeClr>
                    </a:solidFill>
                  </a:endParaRPr>
                </a:p>
              </p:txBody>
            </p:sp>
            <p:sp>
              <p:nvSpPr>
                <p:cNvPr id="82029" name="Rectangle 267"/>
                <p:cNvSpPr>
                  <a:spLocks noChangeArrowheads="1"/>
                </p:cNvSpPr>
                <p:nvPr/>
              </p:nvSpPr>
              <p:spPr bwMode="auto">
                <a:xfrm>
                  <a:off x="0" y="691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3" name="Group 268"/>
              <p:cNvGrpSpPr>
                <a:grpSpLocks/>
              </p:cNvGrpSpPr>
              <p:nvPr/>
            </p:nvGrpSpPr>
            <p:grpSpPr bwMode="auto">
              <a:xfrm>
                <a:off x="698" y="6910"/>
                <a:ext cx="772" cy="394"/>
                <a:chOff x="698" y="6910"/>
                <a:chExt cx="772" cy="394"/>
              </a:xfrm>
            </p:grpSpPr>
            <p:sp>
              <p:nvSpPr>
                <p:cNvPr id="82026" name="Rectangle 269"/>
                <p:cNvSpPr>
                  <a:spLocks noChangeArrowheads="1"/>
                </p:cNvSpPr>
                <p:nvPr/>
              </p:nvSpPr>
              <p:spPr bwMode="auto">
                <a:xfrm>
                  <a:off x="741" y="6910"/>
                  <a:ext cx="68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.223</a:t>
                  </a:r>
                </a:p>
                <a:p>
                  <a:endParaRPr lang="en-US" sz="1200">
                    <a:solidFill>
                      <a:schemeClr val="bg2">
                        <a:lumMod val="10000"/>
                      </a:schemeClr>
                    </a:solidFill>
                  </a:endParaRPr>
                </a:p>
              </p:txBody>
            </p:sp>
            <p:sp>
              <p:nvSpPr>
                <p:cNvPr id="82027" name="Rectangle 270"/>
                <p:cNvSpPr>
                  <a:spLocks noChangeArrowheads="1"/>
                </p:cNvSpPr>
                <p:nvPr/>
              </p:nvSpPr>
              <p:spPr bwMode="auto">
                <a:xfrm>
                  <a:off x="698" y="6910"/>
                  <a:ext cx="77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4" name="Group 271"/>
              <p:cNvGrpSpPr>
                <a:grpSpLocks/>
              </p:cNvGrpSpPr>
              <p:nvPr/>
            </p:nvGrpSpPr>
            <p:grpSpPr bwMode="auto">
              <a:xfrm>
                <a:off x="1470" y="6910"/>
                <a:ext cx="700" cy="394"/>
                <a:chOff x="1470" y="6910"/>
                <a:chExt cx="700" cy="394"/>
              </a:xfrm>
            </p:grpSpPr>
            <p:sp>
              <p:nvSpPr>
                <p:cNvPr id="82024" name="Rectangle 272"/>
                <p:cNvSpPr>
                  <a:spLocks noChangeArrowheads="1"/>
                </p:cNvSpPr>
                <p:nvPr/>
              </p:nvSpPr>
              <p:spPr bwMode="auto">
                <a:xfrm>
                  <a:off x="1513" y="6910"/>
                  <a:ext cx="614"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.348</a:t>
                  </a:r>
                </a:p>
                <a:p>
                  <a:endParaRPr lang="en-US" sz="1200">
                    <a:solidFill>
                      <a:schemeClr val="bg2">
                        <a:lumMod val="10000"/>
                      </a:schemeClr>
                    </a:solidFill>
                  </a:endParaRPr>
                </a:p>
              </p:txBody>
            </p:sp>
            <p:sp>
              <p:nvSpPr>
                <p:cNvPr id="82025" name="Rectangle 273"/>
                <p:cNvSpPr>
                  <a:spLocks noChangeArrowheads="1"/>
                </p:cNvSpPr>
                <p:nvPr/>
              </p:nvSpPr>
              <p:spPr bwMode="auto">
                <a:xfrm>
                  <a:off x="1470" y="6910"/>
                  <a:ext cx="700"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5" name="Group 274"/>
              <p:cNvGrpSpPr>
                <a:grpSpLocks/>
              </p:cNvGrpSpPr>
              <p:nvPr/>
            </p:nvGrpSpPr>
            <p:grpSpPr bwMode="auto">
              <a:xfrm>
                <a:off x="2170" y="6910"/>
                <a:ext cx="702" cy="394"/>
                <a:chOff x="2170" y="6910"/>
                <a:chExt cx="702" cy="394"/>
              </a:xfrm>
            </p:grpSpPr>
            <p:sp>
              <p:nvSpPr>
                <p:cNvPr id="82022" name="Rectangle 275"/>
                <p:cNvSpPr>
                  <a:spLocks noChangeArrowheads="1"/>
                </p:cNvSpPr>
                <p:nvPr/>
              </p:nvSpPr>
              <p:spPr bwMode="auto">
                <a:xfrm>
                  <a:off x="2213" y="691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1.652</a:t>
                  </a:r>
                </a:p>
                <a:p>
                  <a:endParaRPr lang="en-US" sz="1200">
                    <a:solidFill>
                      <a:schemeClr val="bg2">
                        <a:lumMod val="10000"/>
                      </a:schemeClr>
                    </a:solidFill>
                  </a:endParaRPr>
                </a:p>
              </p:txBody>
            </p:sp>
            <p:sp>
              <p:nvSpPr>
                <p:cNvPr id="82023" name="Rectangle 276"/>
                <p:cNvSpPr>
                  <a:spLocks noChangeArrowheads="1"/>
                </p:cNvSpPr>
                <p:nvPr/>
              </p:nvSpPr>
              <p:spPr bwMode="auto">
                <a:xfrm>
                  <a:off x="2170" y="691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6" name="Group 277"/>
              <p:cNvGrpSpPr>
                <a:grpSpLocks/>
              </p:cNvGrpSpPr>
              <p:nvPr/>
            </p:nvGrpSpPr>
            <p:grpSpPr bwMode="auto">
              <a:xfrm>
                <a:off x="2872" y="6910"/>
                <a:ext cx="702" cy="394"/>
                <a:chOff x="2872" y="6910"/>
                <a:chExt cx="702" cy="394"/>
              </a:xfrm>
            </p:grpSpPr>
            <p:sp>
              <p:nvSpPr>
                <p:cNvPr id="82020" name="Rectangle 278"/>
                <p:cNvSpPr>
                  <a:spLocks noChangeArrowheads="1"/>
                </p:cNvSpPr>
                <p:nvPr/>
              </p:nvSpPr>
              <p:spPr bwMode="auto">
                <a:xfrm>
                  <a:off x="2915" y="6910"/>
                  <a:ext cx="616"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3.472</a:t>
                  </a:r>
                </a:p>
                <a:p>
                  <a:endParaRPr lang="en-US" sz="1200">
                    <a:solidFill>
                      <a:schemeClr val="bg2">
                        <a:lumMod val="10000"/>
                      </a:schemeClr>
                    </a:solidFill>
                  </a:endParaRPr>
                </a:p>
              </p:txBody>
            </p:sp>
            <p:sp>
              <p:nvSpPr>
                <p:cNvPr id="82021" name="Rectangle 279"/>
                <p:cNvSpPr>
                  <a:spLocks noChangeArrowheads="1"/>
                </p:cNvSpPr>
                <p:nvPr/>
              </p:nvSpPr>
              <p:spPr bwMode="auto">
                <a:xfrm>
                  <a:off x="2872" y="6910"/>
                  <a:ext cx="702"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nvGrpSpPr>
              <p:cNvPr id="82017" name="Group 280"/>
              <p:cNvGrpSpPr>
                <a:grpSpLocks/>
              </p:cNvGrpSpPr>
              <p:nvPr/>
            </p:nvGrpSpPr>
            <p:grpSpPr bwMode="auto">
              <a:xfrm>
                <a:off x="3574" y="6910"/>
                <a:ext cx="698" cy="394"/>
                <a:chOff x="3574" y="6910"/>
                <a:chExt cx="698" cy="394"/>
              </a:xfrm>
            </p:grpSpPr>
            <p:sp>
              <p:nvSpPr>
                <p:cNvPr id="82018" name="Rectangle 281"/>
                <p:cNvSpPr>
                  <a:spLocks noChangeArrowheads="1"/>
                </p:cNvSpPr>
                <p:nvPr/>
              </p:nvSpPr>
              <p:spPr bwMode="auto">
                <a:xfrm>
                  <a:off x="3617" y="6910"/>
                  <a:ext cx="612" cy="394"/>
                </a:xfrm>
                <a:prstGeom prst="rect">
                  <a:avLst/>
                </a:prstGeom>
                <a:noFill/>
                <a:ln w="9525">
                  <a:noFill/>
                  <a:miter lim="800000"/>
                  <a:headEnd/>
                  <a:tailEnd/>
                </a:ln>
              </p:spPr>
              <p:txBody>
                <a:bodyPr lIns="90000" tIns="46800" rIns="90000" bIns="46800"/>
                <a:lstStyle/>
                <a:p>
                  <a:r>
                    <a:rPr lang="en-US" sz="1200">
                      <a:solidFill>
                        <a:schemeClr val="bg2">
                          <a:lumMod val="10000"/>
                        </a:schemeClr>
                      </a:solidFill>
                      <a:cs typeface="Times New Roman" pitchFamily="18" charset="0"/>
                    </a:rPr>
                    <a:t>15</a:t>
                  </a:r>
                </a:p>
                <a:p>
                  <a:endParaRPr lang="en-US" sz="1200">
                    <a:solidFill>
                      <a:schemeClr val="bg2">
                        <a:lumMod val="10000"/>
                      </a:schemeClr>
                    </a:solidFill>
                  </a:endParaRPr>
                </a:p>
              </p:txBody>
            </p:sp>
            <p:sp>
              <p:nvSpPr>
                <p:cNvPr id="82019" name="Rectangle 282"/>
                <p:cNvSpPr>
                  <a:spLocks noChangeArrowheads="1"/>
                </p:cNvSpPr>
                <p:nvPr/>
              </p:nvSpPr>
              <p:spPr bwMode="auto">
                <a:xfrm>
                  <a:off x="3574" y="6910"/>
                  <a:ext cx="698" cy="394"/>
                </a:xfrm>
                <a:prstGeom prst="rect">
                  <a:avLst/>
                </a:prstGeom>
                <a:noFill/>
                <a:ln w="7">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grpSp>
        <p:sp>
          <p:nvSpPr>
            <p:cNvPr id="81925" name="Rectangle 283"/>
            <p:cNvSpPr>
              <a:spLocks noChangeArrowheads="1"/>
            </p:cNvSpPr>
            <p:nvPr/>
          </p:nvSpPr>
          <p:spPr bwMode="auto">
            <a:xfrm>
              <a:off x="-3" y="391"/>
              <a:ext cx="4278" cy="6916"/>
            </a:xfrm>
            <a:prstGeom prst="rect">
              <a:avLst/>
            </a:prstGeom>
            <a:noFill/>
            <a:ln w="9525">
              <a:solidFill>
                <a:srgbClr val="A0A0A0"/>
              </a:solidFill>
              <a:miter lim="800000"/>
              <a:headEnd/>
              <a:tailEnd/>
            </a:ln>
          </p:spPr>
          <p:txBody>
            <a:bodyPr wrap="none" lIns="90000" tIns="46800" rIns="90000" bIns="46800" anchor="ctr"/>
            <a:lstStyle/>
            <a:p>
              <a:endParaRPr lang="en-US" sz="1200">
                <a:solidFill>
                  <a:schemeClr val="bg2">
                    <a:lumMod val="10000"/>
                  </a:schemeClr>
                </a:solidFill>
              </a:endParaRPr>
            </a:p>
          </p:txBody>
        </p:sp>
      </p:gr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a:t>Cost Impact of Insufficient </a:t>
            </a:r>
            <a:r>
              <a:rPr lang="en-US" dirty="0" smtClean="0"/>
              <a:t>Uniformity</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51</a:t>
            </a:fld>
            <a:endParaRPr lang="en-US" dirty="0"/>
          </a:p>
        </p:txBody>
      </p:sp>
    </p:spTree>
    <p:extLst>
      <p:ext uri="{BB962C8B-B14F-4D97-AF65-F5344CB8AC3E}">
        <p14:creationId xmlns:p14="http://schemas.microsoft.com/office/powerpoint/2010/main" val="14388909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2B29F70-4AB0-4353-8345-AEA956AB1E18}" type="slidenum">
              <a:rPr lang="en-US" sz="800"/>
              <a:pPr algn="r"/>
              <a:t>52</a:t>
            </a:fld>
            <a:endParaRPr lang="en-US" sz="800"/>
          </a:p>
        </p:txBody>
      </p:sp>
      <p:sp>
        <p:nvSpPr>
          <p:cNvPr id="83970" name="Content Placeholder 2"/>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Increased production volume</a:t>
            </a:r>
          </a:p>
          <a:p>
            <a:pPr marL="269875" indent="-269875">
              <a:spcBef>
                <a:spcPts val="1200"/>
              </a:spcBef>
              <a:buClr>
                <a:schemeClr val="accent1"/>
              </a:buClr>
              <a:buFont typeface="Arial" charset="0"/>
              <a:buChar char="•"/>
            </a:pPr>
            <a:r>
              <a:rPr lang="en-US" sz="2000" dirty="0"/>
              <a:t>Lower specific thermal energy consumption</a:t>
            </a:r>
          </a:p>
          <a:p>
            <a:pPr marL="269875" indent="-269875">
              <a:spcBef>
                <a:spcPts val="1200"/>
              </a:spcBef>
              <a:buClr>
                <a:schemeClr val="accent1"/>
              </a:buClr>
              <a:buFont typeface="Arial" charset="0"/>
              <a:buChar char="•"/>
            </a:pPr>
            <a:r>
              <a:rPr lang="en-US" sz="2000" dirty="0"/>
              <a:t>Reduction of off-spec clinker volume</a:t>
            </a:r>
          </a:p>
          <a:p>
            <a:pPr marL="269875" indent="-269875">
              <a:spcBef>
                <a:spcPts val="1200"/>
              </a:spcBef>
              <a:buClr>
                <a:schemeClr val="accent1"/>
              </a:buClr>
              <a:buFont typeface="Arial" charset="0"/>
              <a:buChar char="•"/>
            </a:pPr>
            <a:r>
              <a:rPr lang="en-US" sz="2000" dirty="0"/>
              <a:t>Lower specific consumption of refractory materials</a:t>
            </a:r>
          </a:p>
          <a:p>
            <a:pPr marL="269875" indent="-269875">
              <a:spcBef>
                <a:spcPts val="1200"/>
              </a:spcBef>
              <a:buClr>
                <a:schemeClr val="accent1"/>
              </a:buClr>
              <a:buFont typeface="Arial" charset="0"/>
              <a:buChar char="•"/>
            </a:pPr>
            <a:r>
              <a:rPr lang="en-US" sz="2000" dirty="0"/>
              <a:t>Improved clinker reactivity</a:t>
            </a:r>
          </a:p>
          <a:p>
            <a:pPr marL="269875" indent="-269875">
              <a:spcBef>
                <a:spcPts val="1200"/>
              </a:spcBef>
              <a:buClr>
                <a:schemeClr val="accent1"/>
              </a:buClr>
              <a:buFont typeface="Arial" charset="0"/>
              <a:buChar char="•"/>
            </a:pPr>
            <a:r>
              <a:rPr lang="en-US" sz="2000" dirty="0"/>
              <a:t>Reduced specific energy consumption for cement grinding</a:t>
            </a:r>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p:txBody>
      </p:sp>
      <p:sp>
        <p:nvSpPr>
          <p:cNvPr id="83971"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Potential benefits resulting from improved kiln feed uniformity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A562A55-34B1-4444-80A9-488DF7DD7C00}" type="slidenum">
              <a:rPr lang="en-US" sz="800"/>
              <a:pPr algn="r"/>
              <a:t>53</a:t>
            </a:fld>
            <a:endParaRPr lang="en-US" sz="800"/>
          </a:p>
        </p:txBody>
      </p:sp>
      <p:sp>
        <p:nvSpPr>
          <p:cNvPr id="84994" name="Content Placeholder 2"/>
          <p:cNvSpPr>
            <a:spLocks/>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err="1"/>
              <a:t>Polysius</a:t>
            </a:r>
            <a:r>
              <a:rPr lang="en-US" sz="2000" dirty="0"/>
              <a:t>: 1-2% more energy efficient clinker and cement production:</a:t>
            </a:r>
          </a:p>
          <a:p>
            <a:pPr marL="534988" lvl="1" indent="-265113">
              <a:spcBef>
                <a:spcPts val="1200"/>
              </a:spcBef>
              <a:buClr>
                <a:schemeClr val="accent1"/>
              </a:buClr>
              <a:buFont typeface="Arial" charset="0"/>
              <a:buChar char="•"/>
            </a:pPr>
            <a:r>
              <a:rPr lang="en-US" dirty="0"/>
              <a:t>1 </a:t>
            </a:r>
            <a:r>
              <a:rPr lang="en-US" dirty="0" err="1"/>
              <a:t>mio</a:t>
            </a:r>
            <a:r>
              <a:rPr lang="en-US" dirty="0"/>
              <a:t> t of clinker with 3.5 GJ/t, 3 EUR/GJ for thermal energy: 1.5 % energy savings translates into yearly savings of 160’000 EUR</a:t>
            </a:r>
          </a:p>
          <a:p>
            <a:pPr marL="534988" lvl="1" indent="-265113">
              <a:spcBef>
                <a:spcPts val="1200"/>
              </a:spcBef>
              <a:buClr>
                <a:schemeClr val="accent1"/>
              </a:buClr>
              <a:buFont typeface="Arial" charset="0"/>
              <a:buChar char="•"/>
            </a:pPr>
            <a:r>
              <a:rPr lang="en-US" dirty="0"/>
              <a:t>1.5 </a:t>
            </a:r>
            <a:r>
              <a:rPr lang="en-US" dirty="0" err="1"/>
              <a:t>mio</a:t>
            </a:r>
            <a:r>
              <a:rPr lang="en-US" dirty="0"/>
              <a:t> t of cement with 100 kWh/t, 0.15 EUR/kWh for electrical energy: 1.5 % energy savings translates into yearly savings of 340’000 EUR</a:t>
            </a:r>
          </a:p>
          <a:p>
            <a:pPr marL="269875" indent="-269875">
              <a:spcBef>
                <a:spcPts val="1200"/>
              </a:spcBef>
              <a:buClr>
                <a:schemeClr val="accent1"/>
              </a:buClr>
              <a:buFont typeface="Arial" charset="0"/>
              <a:buChar char="•"/>
            </a:pPr>
            <a:r>
              <a:rPr lang="en-US" sz="2000" dirty="0"/>
              <a:t>FLS: Reduction of specific heat consumption by 100 MJ/t of clinker by improvement of LS standard deviation of kiln feed by 1:</a:t>
            </a:r>
          </a:p>
          <a:p>
            <a:pPr marL="534988" lvl="1" indent="-265113">
              <a:spcBef>
                <a:spcPts val="1200"/>
              </a:spcBef>
              <a:buClr>
                <a:schemeClr val="accent1"/>
              </a:buClr>
              <a:buFont typeface="Arial" charset="0"/>
              <a:buChar char="•"/>
            </a:pPr>
            <a:r>
              <a:rPr lang="en-US" dirty="0"/>
              <a:t>1 </a:t>
            </a:r>
            <a:r>
              <a:rPr lang="en-US" dirty="0" err="1"/>
              <a:t>mio</a:t>
            </a:r>
            <a:r>
              <a:rPr lang="en-US" dirty="0"/>
              <a:t> t of clinker with 0.1 GJ/t reduction, 3 EUR/GJ for thermal energy: improved uniformity translates into yearly savings of 300’000 EUR</a:t>
            </a:r>
          </a:p>
        </p:txBody>
      </p:sp>
      <p:sp>
        <p:nvSpPr>
          <p:cNvPr id="84995"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Estimation of financial benefits resulting from improved uniformity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0"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BDD7796-513E-4DB2-A340-0C6C0E0415F2}" type="slidenum">
              <a:rPr lang="en-US" sz="800"/>
              <a:pPr algn="r"/>
              <a:t>54</a:t>
            </a:fld>
            <a:endParaRPr lang="en-US" sz="800"/>
          </a:p>
        </p:txBody>
      </p:sp>
      <p:sp>
        <p:nvSpPr>
          <p:cNvPr id="87051"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
            </a:r>
            <a:br>
              <a:rPr lang="en-US" sz="2400" b="1"/>
            </a:br>
            <a:r>
              <a:rPr lang="en-US" sz="2400" b="1"/>
              <a:t>Example: Specific thermal energy consumption</a:t>
            </a:r>
          </a:p>
        </p:txBody>
      </p:sp>
      <p:grpSp>
        <p:nvGrpSpPr>
          <p:cNvPr id="5" name="Group 10"/>
          <p:cNvGrpSpPr>
            <a:grpSpLocks/>
          </p:cNvGrpSpPr>
          <p:nvPr/>
        </p:nvGrpSpPr>
        <p:grpSpPr bwMode="auto">
          <a:xfrm>
            <a:off x="631825" y="1341438"/>
            <a:ext cx="8642350" cy="3168650"/>
            <a:chOff x="630" y="2100"/>
            <a:chExt cx="5444" cy="1996"/>
          </a:xfrm>
        </p:grpSpPr>
        <p:sp>
          <p:nvSpPr>
            <p:cNvPr id="87054" name="AutoShape 5"/>
            <p:cNvSpPr>
              <a:spLocks noChangeArrowheads="1"/>
            </p:cNvSpPr>
            <p:nvPr/>
          </p:nvSpPr>
          <p:spPr bwMode="auto">
            <a:xfrm>
              <a:off x="658" y="2100"/>
              <a:ext cx="2461" cy="1125"/>
            </a:xfrm>
            <a:prstGeom prst="rightArrow">
              <a:avLst>
                <a:gd name="adj1" fmla="val 50000"/>
                <a:gd name="adj2" fmla="val 54689"/>
              </a:avLst>
            </a:prstGeom>
            <a:solidFill>
              <a:srgbClr val="C0C0C0"/>
            </a:solidFill>
            <a:ln w="12700">
              <a:solidFill>
                <a:schemeClr val="tx1"/>
              </a:solidFill>
              <a:miter lim="800000"/>
              <a:headEnd type="none" w="sm" len="sm"/>
              <a:tailEnd type="none" w="sm" len="sm"/>
            </a:ln>
          </p:spPr>
          <p:txBody>
            <a:bodyPr wrap="none" anchor="ctr"/>
            <a:lstStyle/>
            <a:p>
              <a:endParaRPr lang="en-GB"/>
            </a:p>
          </p:txBody>
        </p:sp>
        <p:sp>
          <p:nvSpPr>
            <p:cNvPr id="87055" name="Text Box 6"/>
            <p:cNvSpPr txBox="1">
              <a:spLocks noChangeArrowheads="1"/>
            </p:cNvSpPr>
            <p:nvPr/>
          </p:nvSpPr>
          <p:spPr bwMode="auto">
            <a:xfrm>
              <a:off x="645" y="2395"/>
              <a:ext cx="2238" cy="518"/>
            </a:xfrm>
            <a:prstGeom prst="rect">
              <a:avLst/>
            </a:prstGeom>
            <a:noFill/>
            <a:ln w="9525">
              <a:noFill/>
              <a:miter lim="800000"/>
              <a:headEnd/>
              <a:tailEnd/>
            </a:ln>
          </p:spPr>
          <p:txBody>
            <a:bodyPr wrap="none">
              <a:spAutoFit/>
            </a:bodyPr>
            <a:lstStyle/>
            <a:p>
              <a:pPr defTabSz="762000"/>
              <a:r>
                <a:rPr lang="en-US" sz="2400" b="1">
                  <a:solidFill>
                    <a:schemeClr val="accent2"/>
                  </a:solidFill>
                </a:rPr>
                <a:t>Heat consumption</a:t>
              </a:r>
            </a:p>
            <a:p>
              <a:pPr defTabSz="762000"/>
              <a:r>
                <a:rPr lang="en-US" sz="2400" b="1">
                  <a:solidFill>
                    <a:schemeClr val="accent2"/>
                  </a:solidFill>
                </a:rPr>
                <a:t>versus kiln feed quality</a:t>
              </a:r>
            </a:p>
          </p:txBody>
        </p:sp>
        <p:sp>
          <p:nvSpPr>
            <p:cNvPr id="87056" name="Text Box 7"/>
            <p:cNvSpPr txBox="1">
              <a:spLocks noChangeArrowheads="1"/>
            </p:cNvSpPr>
            <p:nvPr/>
          </p:nvSpPr>
          <p:spPr bwMode="auto">
            <a:xfrm>
              <a:off x="630" y="3631"/>
              <a:ext cx="3188" cy="404"/>
            </a:xfrm>
            <a:prstGeom prst="rect">
              <a:avLst/>
            </a:prstGeom>
            <a:noFill/>
            <a:ln w="9525">
              <a:noFill/>
              <a:miter lim="800000"/>
              <a:headEnd/>
              <a:tailEnd/>
            </a:ln>
          </p:spPr>
          <p:txBody>
            <a:bodyPr wrap="none">
              <a:spAutoFit/>
            </a:bodyPr>
            <a:lstStyle/>
            <a:p>
              <a:pPr defTabSz="762000"/>
              <a:r>
                <a:rPr lang="en-US" b="1">
                  <a:solidFill>
                    <a:schemeClr val="accent2"/>
                  </a:solidFill>
                </a:rPr>
                <a:t>data from FLSmidth study:</a:t>
              </a:r>
            </a:p>
            <a:p>
              <a:pPr defTabSz="762000"/>
              <a:r>
                <a:rPr lang="en-US" b="1">
                  <a:solidFill>
                    <a:schemeClr val="accent2"/>
                  </a:solidFill>
                </a:rPr>
                <a:t>   a 1 % increase in LSF std dev =</a:t>
              </a:r>
              <a:r>
                <a:rPr lang="en-US" b="1">
                  <a:solidFill>
                    <a:schemeClr val="tx2"/>
                  </a:solidFill>
                </a:rPr>
                <a:t> </a:t>
              </a:r>
              <a:r>
                <a:rPr lang="en-US" b="1">
                  <a:solidFill>
                    <a:schemeClr val="hlink"/>
                  </a:solidFill>
                </a:rPr>
                <a:t>+25 kcal/kg</a:t>
              </a:r>
            </a:p>
          </p:txBody>
        </p:sp>
        <p:graphicFrame>
          <p:nvGraphicFramePr>
            <p:cNvPr id="87049" name="Object 9"/>
            <p:cNvGraphicFramePr>
              <a:graphicFrameLocks noChangeAspect="1"/>
            </p:cNvGraphicFramePr>
            <p:nvPr/>
          </p:nvGraphicFramePr>
          <p:xfrm>
            <a:off x="2983" y="2141"/>
            <a:ext cx="3091" cy="1955"/>
          </p:xfrm>
          <a:graphic>
            <a:graphicData uri="http://schemas.openxmlformats.org/presentationml/2006/ole">
              <mc:AlternateContent xmlns:mc="http://schemas.openxmlformats.org/markup-compatibility/2006">
                <mc:Choice xmlns:v="urn:schemas-microsoft-com:vml" Requires="v">
                  <p:oleObj spid="_x0000_s87100" name="Chart" r:id="rId3" imgW="6600698" imgH="4400460" progId="MSGraph.Chart.8">
                    <p:embed followColorScheme="full"/>
                  </p:oleObj>
                </mc:Choice>
                <mc:Fallback>
                  <p:oleObj name="Chart" r:id="rId3" imgW="6600698" imgH="4400460" progId="MSGraph.Chart.8">
                    <p:embed followColorScheme="full"/>
                    <p:pic>
                      <p:nvPicPr>
                        <p:cNvPr id="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3" y="2141"/>
                          <a:ext cx="3091" cy="19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7053" name="TextBox 9"/>
          <p:cNvSpPr txBox="1">
            <a:spLocks noChangeArrowheads="1"/>
          </p:cNvSpPr>
          <p:nvPr/>
        </p:nvSpPr>
        <p:spPr bwMode="auto">
          <a:xfrm>
            <a:off x="676275" y="4841875"/>
            <a:ext cx="8237538" cy="1015663"/>
          </a:xfrm>
          <a:prstGeom prst="rect">
            <a:avLst/>
          </a:prstGeom>
          <a:noFill/>
          <a:ln w="9525">
            <a:noFill/>
            <a:miter lim="800000"/>
            <a:headEnd/>
            <a:tailEnd/>
          </a:ln>
        </p:spPr>
        <p:txBody>
          <a:bodyPr>
            <a:spAutoFit/>
          </a:bodyPr>
          <a:lstStyle/>
          <a:p>
            <a:pPr marL="342900" indent="-342900">
              <a:buFont typeface="Arial" panose="020B0604020202020204" pitchFamily="34" charset="0"/>
              <a:buChar char="•"/>
            </a:pPr>
            <a:r>
              <a:rPr lang="en-US" sz="2000" dirty="0"/>
              <a:t>1 </a:t>
            </a:r>
            <a:r>
              <a:rPr lang="en-US" sz="2000" dirty="0" err="1"/>
              <a:t>mio</a:t>
            </a:r>
            <a:r>
              <a:rPr lang="en-US" sz="2000" dirty="0"/>
              <a:t> t of clinker with 0.1 GJ/t reduction, 3 EUR/GJ for thermal energy:  Improved uniformity translates into yearly savings of 300’000 EUR</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0D8584B-A0A0-49E4-958A-EE0BD0E406E9}" type="slidenum">
              <a:rPr lang="en-US" sz="800"/>
              <a:pPr algn="r"/>
              <a:t>55</a:t>
            </a:fld>
            <a:endParaRPr lang="en-US" sz="800"/>
          </a:p>
        </p:txBody>
      </p:sp>
      <p:sp>
        <p:nvSpPr>
          <p:cNvPr id="88066" name="Content Placeholder 2"/>
          <p:cNvSpPr>
            <a:spLocks/>
          </p:cNvSpPr>
          <p:nvPr/>
        </p:nvSpPr>
        <p:spPr bwMode="auto">
          <a:xfrm>
            <a:off x="560388" y="3830638"/>
            <a:ext cx="4321175" cy="2665412"/>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t>Very poor correlations are observed. Heat consumption is affected by many other parameters.</a:t>
            </a:r>
          </a:p>
          <a:p>
            <a:pPr marL="269875" indent="-269875">
              <a:spcBef>
                <a:spcPts val="1200"/>
              </a:spcBef>
              <a:buClr>
                <a:schemeClr val="accent1"/>
              </a:buClr>
              <a:buFont typeface="Arial" charset="0"/>
              <a:buChar char="•"/>
            </a:pPr>
            <a:r>
              <a:rPr lang="en-US"/>
              <a:t>However, positive correlation is indicated</a:t>
            </a:r>
          </a:p>
          <a:p>
            <a:pPr marL="269875" indent="-269875">
              <a:spcBef>
                <a:spcPts val="1200"/>
              </a:spcBef>
              <a:buClr>
                <a:schemeClr val="accent1"/>
              </a:buClr>
              <a:buFont typeface="Arial" charset="0"/>
              <a:buChar char="•"/>
            </a:pPr>
            <a:r>
              <a:rPr lang="en-US"/>
              <a:t>Similar order of magnitude as in FLS study (100 kJ/t per 1 point s(LS))</a:t>
            </a:r>
          </a:p>
        </p:txBody>
      </p:sp>
      <p:sp>
        <p:nvSpPr>
          <p:cNvPr id="88067" name="Title 3"/>
          <p:cNvSpPr>
            <a:spLocks/>
          </p:cNvSpPr>
          <p:nvPr/>
        </p:nvSpPr>
        <p:spPr bwMode="auto">
          <a:xfrm>
            <a:off x="560388" y="328613"/>
            <a:ext cx="8774112" cy="792162"/>
          </a:xfrm>
          <a:prstGeom prst="rect">
            <a:avLst/>
          </a:prstGeom>
          <a:noFill/>
          <a:ln w="9525">
            <a:noFill/>
            <a:miter lim="800000"/>
            <a:headEnd/>
            <a:tailEnd/>
          </a:ln>
        </p:spPr>
        <p:txBody>
          <a:bodyPr lIns="0" tIns="0" rIns="0" bIns="7200" anchor="b"/>
          <a:lstStyle/>
          <a:p>
            <a:pPr>
              <a:lnSpc>
                <a:spcPct val="95000"/>
              </a:lnSpc>
            </a:pPr>
            <a:r>
              <a:rPr lang="en-US" sz="2400" b="1"/>
              <a:t>Specific heat consumption and s(LS) for three (random) plants</a:t>
            </a:r>
          </a:p>
        </p:txBody>
      </p:sp>
      <p:graphicFrame>
        <p:nvGraphicFramePr>
          <p:cNvPr id="7" name="Chart 6"/>
          <p:cNvGraphicFramePr>
            <a:graphicFrameLocks/>
          </p:cNvGraphicFramePr>
          <p:nvPr/>
        </p:nvGraphicFramePr>
        <p:xfrm>
          <a:off x="272480" y="1095028"/>
          <a:ext cx="45720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nvGraphicFramePr>
        <p:xfrm>
          <a:off x="5097016" y="383133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p:cNvGraphicFramePr>
            <a:graphicFrameLocks/>
          </p:cNvGraphicFramePr>
          <p:nvPr/>
        </p:nvGraphicFramePr>
        <p:xfrm>
          <a:off x="5097016" y="1095028"/>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C0C3B90-9580-4B6A-B52D-E2FDD8BC3074}" type="slidenum">
              <a:rPr lang="en-US" sz="800"/>
              <a:pPr algn="r"/>
              <a:t>56</a:t>
            </a:fld>
            <a:endParaRPr lang="en-US" sz="800"/>
          </a:p>
        </p:txBody>
      </p:sp>
      <p:sp>
        <p:nvSpPr>
          <p:cNvPr id="89090"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Concept of Defining Minimum Requirement</a:t>
            </a:r>
          </a:p>
        </p:txBody>
      </p:sp>
      <p:sp>
        <p:nvSpPr>
          <p:cNvPr id="89091" name="Rectangle 3"/>
          <p:cNvSpPr>
            <a:spLocks noChangeArrowheads="1"/>
          </p:cNvSpPr>
          <p:nvPr/>
        </p:nvSpPr>
        <p:spPr bwMode="auto">
          <a:xfrm>
            <a:off x="1200150" y="1341438"/>
            <a:ext cx="8001000" cy="4446587"/>
          </a:xfrm>
          <a:prstGeom prst="rect">
            <a:avLst/>
          </a:prstGeom>
          <a:noFill/>
          <a:ln w="0">
            <a:solidFill>
              <a:srgbClr val="000000"/>
            </a:solidFill>
            <a:miter lim="800000"/>
            <a:headEnd/>
            <a:tailEnd/>
          </a:ln>
        </p:spPr>
        <p:txBody>
          <a:bodyPr/>
          <a:lstStyle/>
          <a:p>
            <a:endParaRPr lang="de-CH"/>
          </a:p>
        </p:txBody>
      </p:sp>
      <p:grpSp>
        <p:nvGrpSpPr>
          <p:cNvPr id="89092" name="Group 4"/>
          <p:cNvGrpSpPr>
            <a:grpSpLocks/>
          </p:cNvGrpSpPr>
          <p:nvPr/>
        </p:nvGrpSpPr>
        <p:grpSpPr bwMode="auto">
          <a:xfrm>
            <a:off x="2343150" y="1874838"/>
            <a:ext cx="4343400" cy="3886200"/>
            <a:chOff x="695" y="924"/>
            <a:chExt cx="5315" cy="2496"/>
          </a:xfrm>
        </p:grpSpPr>
        <p:sp>
          <p:nvSpPr>
            <p:cNvPr id="89171" name="Line 5"/>
            <p:cNvSpPr>
              <a:spLocks noChangeShapeType="1"/>
            </p:cNvSpPr>
            <p:nvPr/>
          </p:nvSpPr>
          <p:spPr bwMode="auto">
            <a:xfrm>
              <a:off x="695" y="3419"/>
              <a:ext cx="67" cy="1"/>
            </a:xfrm>
            <a:prstGeom prst="line">
              <a:avLst/>
            </a:prstGeom>
            <a:noFill/>
            <a:ln w="38100">
              <a:solidFill>
                <a:srgbClr val="000080"/>
              </a:solidFill>
              <a:round/>
              <a:headEnd/>
              <a:tailEnd/>
            </a:ln>
          </p:spPr>
          <p:txBody>
            <a:bodyPr/>
            <a:lstStyle/>
            <a:p>
              <a:endParaRPr lang="de-DE"/>
            </a:p>
          </p:txBody>
        </p:sp>
        <p:sp>
          <p:nvSpPr>
            <p:cNvPr id="89172" name="Line 6"/>
            <p:cNvSpPr>
              <a:spLocks noChangeShapeType="1"/>
            </p:cNvSpPr>
            <p:nvPr/>
          </p:nvSpPr>
          <p:spPr bwMode="auto">
            <a:xfrm flipV="1">
              <a:off x="762" y="3418"/>
              <a:ext cx="66" cy="1"/>
            </a:xfrm>
            <a:prstGeom prst="line">
              <a:avLst/>
            </a:prstGeom>
            <a:noFill/>
            <a:ln w="38100">
              <a:solidFill>
                <a:srgbClr val="000080"/>
              </a:solidFill>
              <a:round/>
              <a:headEnd/>
              <a:tailEnd/>
            </a:ln>
          </p:spPr>
          <p:txBody>
            <a:bodyPr/>
            <a:lstStyle/>
            <a:p>
              <a:endParaRPr lang="de-DE"/>
            </a:p>
          </p:txBody>
        </p:sp>
        <p:sp>
          <p:nvSpPr>
            <p:cNvPr id="89173" name="Line 7"/>
            <p:cNvSpPr>
              <a:spLocks noChangeShapeType="1"/>
            </p:cNvSpPr>
            <p:nvPr/>
          </p:nvSpPr>
          <p:spPr bwMode="auto">
            <a:xfrm flipV="1">
              <a:off x="828" y="3417"/>
              <a:ext cx="66" cy="1"/>
            </a:xfrm>
            <a:prstGeom prst="line">
              <a:avLst/>
            </a:prstGeom>
            <a:noFill/>
            <a:ln w="38100">
              <a:solidFill>
                <a:srgbClr val="000080"/>
              </a:solidFill>
              <a:round/>
              <a:headEnd/>
              <a:tailEnd/>
            </a:ln>
          </p:spPr>
          <p:txBody>
            <a:bodyPr/>
            <a:lstStyle/>
            <a:p>
              <a:endParaRPr lang="de-DE"/>
            </a:p>
          </p:txBody>
        </p:sp>
        <p:sp>
          <p:nvSpPr>
            <p:cNvPr id="89174" name="Line 8"/>
            <p:cNvSpPr>
              <a:spLocks noChangeShapeType="1"/>
            </p:cNvSpPr>
            <p:nvPr/>
          </p:nvSpPr>
          <p:spPr bwMode="auto">
            <a:xfrm flipV="1">
              <a:off x="894" y="3416"/>
              <a:ext cx="66" cy="1"/>
            </a:xfrm>
            <a:prstGeom prst="line">
              <a:avLst/>
            </a:prstGeom>
            <a:noFill/>
            <a:ln w="38100">
              <a:solidFill>
                <a:srgbClr val="000080"/>
              </a:solidFill>
              <a:round/>
              <a:headEnd/>
              <a:tailEnd/>
            </a:ln>
          </p:spPr>
          <p:txBody>
            <a:bodyPr/>
            <a:lstStyle/>
            <a:p>
              <a:endParaRPr lang="de-DE"/>
            </a:p>
          </p:txBody>
        </p:sp>
        <p:sp>
          <p:nvSpPr>
            <p:cNvPr id="89175" name="Line 9"/>
            <p:cNvSpPr>
              <a:spLocks noChangeShapeType="1"/>
            </p:cNvSpPr>
            <p:nvPr/>
          </p:nvSpPr>
          <p:spPr bwMode="auto">
            <a:xfrm flipV="1">
              <a:off x="960" y="3414"/>
              <a:ext cx="68" cy="2"/>
            </a:xfrm>
            <a:prstGeom prst="line">
              <a:avLst/>
            </a:prstGeom>
            <a:noFill/>
            <a:ln w="38100">
              <a:solidFill>
                <a:srgbClr val="000080"/>
              </a:solidFill>
              <a:round/>
              <a:headEnd/>
              <a:tailEnd/>
            </a:ln>
          </p:spPr>
          <p:txBody>
            <a:bodyPr/>
            <a:lstStyle/>
            <a:p>
              <a:endParaRPr lang="de-DE"/>
            </a:p>
          </p:txBody>
        </p:sp>
        <p:sp>
          <p:nvSpPr>
            <p:cNvPr id="89176" name="Line 10"/>
            <p:cNvSpPr>
              <a:spLocks noChangeShapeType="1"/>
            </p:cNvSpPr>
            <p:nvPr/>
          </p:nvSpPr>
          <p:spPr bwMode="auto">
            <a:xfrm flipV="1">
              <a:off x="1028" y="3412"/>
              <a:ext cx="66" cy="2"/>
            </a:xfrm>
            <a:prstGeom prst="line">
              <a:avLst/>
            </a:prstGeom>
            <a:noFill/>
            <a:ln w="38100">
              <a:solidFill>
                <a:srgbClr val="000080"/>
              </a:solidFill>
              <a:round/>
              <a:headEnd/>
              <a:tailEnd/>
            </a:ln>
          </p:spPr>
          <p:txBody>
            <a:bodyPr/>
            <a:lstStyle/>
            <a:p>
              <a:endParaRPr lang="de-DE"/>
            </a:p>
          </p:txBody>
        </p:sp>
        <p:sp>
          <p:nvSpPr>
            <p:cNvPr id="89177" name="Line 11"/>
            <p:cNvSpPr>
              <a:spLocks noChangeShapeType="1"/>
            </p:cNvSpPr>
            <p:nvPr/>
          </p:nvSpPr>
          <p:spPr bwMode="auto">
            <a:xfrm flipV="1">
              <a:off x="1094" y="3409"/>
              <a:ext cx="66" cy="3"/>
            </a:xfrm>
            <a:prstGeom prst="line">
              <a:avLst/>
            </a:prstGeom>
            <a:noFill/>
            <a:ln w="38100">
              <a:solidFill>
                <a:srgbClr val="000080"/>
              </a:solidFill>
              <a:round/>
              <a:headEnd/>
              <a:tailEnd/>
            </a:ln>
          </p:spPr>
          <p:txBody>
            <a:bodyPr/>
            <a:lstStyle/>
            <a:p>
              <a:endParaRPr lang="de-DE"/>
            </a:p>
          </p:txBody>
        </p:sp>
        <p:sp>
          <p:nvSpPr>
            <p:cNvPr id="89178" name="Line 12"/>
            <p:cNvSpPr>
              <a:spLocks noChangeShapeType="1"/>
            </p:cNvSpPr>
            <p:nvPr/>
          </p:nvSpPr>
          <p:spPr bwMode="auto">
            <a:xfrm flipV="1">
              <a:off x="1160" y="3405"/>
              <a:ext cx="66" cy="4"/>
            </a:xfrm>
            <a:prstGeom prst="line">
              <a:avLst/>
            </a:prstGeom>
            <a:noFill/>
            <a:ln w="38100">
              <a:solidFill>
                <a:srgbClr val="000080"/>
              </a:solidFill>
              <a:round/>
              <a:headEnd/>
              <a:tailEnd/>
            </a:ln>
          </p:spPr>
          <p:txBody>
            <a:bodyPr/>
            <a:lstStyle/>
            <a:p>
              <a:endParaRPr lang="de-DE"/>
            </a:p>
          </p:txBody>
        </p:sp>
        <p:sp>
          <p:nvSpPr>
            <p:cNvPr id="89179" name="Line 13"/>
            <p:cNvSpPr>
              <a:spLocks noChangeShapeType="1"/>
            </p:cNvSpPr>
            <p:nvPr/>
          </p:nvSpPr>
          <p:spPr bwMode="auto">
            <a:xfrm flipV="1">
              <a:off x="1226" y="3400"/>
              <a:ext cx="67" cy="5"/>
            </a:xfrm>
            <a:prstGeom prst="line">
              <a:avLst/>
            </a:prstGeom>
            <a:noFill/>
            <a:ln w="38100">
              <a:solidFill>
                <a:srgbClr val="000080"/>
              </a:solidFill>
              <a:round/>
              <a:headEnd/>
              <a:tailEnd/>
            </a:ln>
          </p:spPr>
          <p:txBody>
            <a:bodyPr/>
            <a:lstStyle/>
            <a:p>
              <a:endParaRPr lang="de-DE"/>
            </a:p>
          </p:txBody>
        </p:sp>
        <p:sp>
          <p:nvSpPr>
            <p:cNvPr id="89180" name="Line 14"/>
            <p:cNvSpPr>
              <a:spLocks noChangeShapeType="1"/>
            </p:cNvSpPr>
            <p:nvPr/>
          </p:nvSpPr>
          <p:spPr bwMode="auto">
            <a:xfrm flipV="1">
              <a:off x="1293" y="3392"/>
              <a:ext cx="67" cy="8"/>
            </a:xfrm>
            <a:prstGeom prst="line">
              <a:avLst/>
            </a:prstGeom>
            <a:noFill/>
            <a:ln w="38100">
              <a:solidFill>
                <a:srgbClr val="000080"/>
              </a:solidFill>
              <a:round/>
              <a:headEnd/>
              <a:tailEnd/>
            </a:ln>
          </p:spPr>
          <p:txBody>
            <a:bodyPr/>
            <a:lstStyle/>
            <a:p>
              <a:endParaRPr lang="de-DE"/>
            </a:p>
          </p:txBody>
        </p:sp>
        <p:sp>
          <p:nvSpPr>
            <p:cNvPr id="89181" name="Line 15"/>
            <p:cNvSpPr>
              <a:spLocks noChangeShapeType="1"/>
            </p:cNvSpPr>
            <p:nvPr/>
          </p:nvSpPr>
          <p:spPr bwMode="auto">
            <a:xfrm flipV="1">
              <a:off x="1360" y="3383"/>
              <a:ext cx="66" cy="9"/>
            </a:xfrm>
            <a:prstGeom prst="line">
              <a:avLst/>
            </a:prstGeom>
            <a:noFill/>
            <a:ln w="38100">
              <a:solidFill>
                <a:srgbClr val="000080"/>
              </a:solidFill>
              <a:round/>
              <a:headEnd/>
              <a:tailEnd/>
            </a:ln>
          </p:spPr>
          <p:txBody>
            <a:bodyPr/>
            <a:lstStyle/>
            <a:p>
              <a:endParaRPr lang="de-DE"/>
            </a:p>
          </p:txBody>
        </p:sp>
        <p:sp>
          <p:nvSpPr>
            <p:cNvPr id="89182" name="Line 16"/>
            <p:cNvSpPr>
              <a:spLocks noChangeShapeType="1"/>
            </p:cNvSpPr>
            <p:nvPr/>
          </p:nvSpPr>
          <p:spPr bwMode="auto">
            <a:xfrm flipV="1">
              <a:off x="1426" y="3370"/>
              <a:ext cx="66" cy="13"/>
            </a:xfrm>
            <a:prstGeom prst="line">
              <a:avLst/>
            </a:prstGeom>
            <a:noFill/>
            <a:ln w="38100">
              <a:solidFill>
                <a:srgbClr val="000080"/>
              </a:solidFill>
              <a:round/>
              <a:headEnd/>
              <a:tailEnd/>
            </a:ln>
          </p:spPr>
          <p:txBody>
            <a:bodyPr/>
            <a:lstStyle/>
            <a:p>
              <a:endParaRPr lang="de-DE"/>
            </a:p>
          </p:txBody>
        </p:sp>
        <p:sp>
          <p:nvSpPr>
            <p:cNvPr id="89183" name="Line 17"/>
            <p:cNvSpPr>
              <a:spLocks noChangeShapeType="1"/>
            </p:cNvSpPr>
            <p:nvPr/>
          </p:nvSpPr>
          <p:spPr bwMode="auto">
            <a:xfrm flipV="1">
              <a:off x="1492" y="3355"/>
              <a:ext cx="66" cy="15"/>
            </a:xfrm>
            <a:prstGeom prst="line">
              <a:avLst/>
            </a:prstGeom>
            <a:noFill/>
            <a:ln w="38100">
              <a:solidFill>
                <a:srgbClr val="000080"/>
              </a:solidFill>
              <a:round/>
              <a:headEnd/>
              <a:tailEnd/>
            </a:ln>
          </p:spPr>
          <p:txBody>
            <a:bodyPr/>
            <a:lstStyle/>
            <a:p>
              <a:endParaRPr lang="de-DE"/>
            </a:p>
          </p:txBody>
        </p:sp>
        <p:sp>
          <p:nvSpPr>
            <p:cNvPr id="89184" name="Line 18"/>
            <p:cNvSpPr>
              <a:spLocks noChangeShapeType="1"/>
            </p:cNvSpPr>
            <p:nvPr/>
          </p:nvSpPr>
          <p:spPr bwMode="auto">
            <a:xfrm flipV="1">
              <a:off x="1558" y="3335"/>
              <a:ext cx="68" cy="20"/>
            </a:xfrm>
            <a:prstGeom prst="line">
              <a:avLst/>
            </a:prstGeom>
            <a:noFill/>
            <a:ln w="38100">
              <a:solidFill>
                <a:srgbClr val="000080"/>
              </a:solidFill>
              <a:round/>
              <a:headEnd/>
              <a:tailEnd/>
            </a:ln>
          </p:spPr>
          <p:txBody>
            <a:bodyPr/>
            <a:lstStyle/>
            <a:p>
              <a:endParaRPr lang="de-DE"/>
            </a:p>
          </p:txBody>
        </p:sp>
        <p:sp>
          <p:nvSpPr>
            <p:cNvPr id="89185" name="Line 19"/>
            <p:cNvSpPr>
              <a:spLocks noChangeShapeType="1"/>
            </p:cNvSpPr>
            <p:nvPr/>
          </p:nvSpPr>
          <p:spPr bwMode="auto">
            <a:xfrm flipV="1">
              <a:off x="1626" y="3311"/>
              <a:ext cx="66" cy="24"/>
            </a:xfrm>
            <a:prstGeom prst="line">
              <a:avLst/>
            </a:prstGeom>
            <a:noFill/>
            <a:ln w="38100">
              <a:solidFill>
                <a:srgbClr val="000080"/>
              </a:solidFill>
              <a:round/>
              <a:headEnd/>
              <a:tailEnd/>
            </a:ln>
          </p:spPr>
          <p:txBody>
            <a:bodyPr/>
            <a:lstStyle/>
            <a:p>
              <a:endParaRPr lang="de-DE"/>
            </a:p>
          </p:txBody>
        </p:sp>
        <p:sp>
          <p:nvSpPr>
            <p:cNvPr id="89186" name="Line 20"/>
            <p:cNvSpPr>
              <a:spLocks noChangeShapeType="1"/>
            </p:cNvSpPr>
            <p:nvPr/>
          </p:nvSpPr>
          <p:spPr bwMode="auto">
            <a:xfrm flipV="1">
              <a:off x="1692" y="3280"/>
              <a:ext cx="66" cy="31"/>
            </a:xfrm>
            <a:prstGeom prst="line">
              <a:avLst/>
            </a:prstGeom>
            <a:noFill/>
            <a:ln w="38100">
              <a:solidFill>
                <a:srgbClr val="000080"/>
              </a:solidFill>
              <a:round/>
              <a:headEnd/>
              <a:tailEnd/>
            </a:ln>
          </p:spPr>
          <p:txBody>
            <a:bodyPr/>
            <a:lstStyle/>
            <a:p>
              <a:endParaRPr lang="de-DE"/>
            </a:p>
          </p:txBody>
        </p:sp>
        <p:sp>
          <p:nvSpPr>
            <p:cNvPr id="89187" name="Line 21"/>
            <p:cNvSpPr>
              <a:spLocks noChangeShapeType="1"/>
            </p:cNvSpPr>
            <p:nvPr/>
          </p:nvSpPr>
          <p:spPr bwMode="auto">
            <a:xfrm flipV="1">
              <a:off x="1758" y="3242"/>
              <a:ext cx="66" cy="38"/>
            </a:xfrm>
            <a:prstGeom prst="line">
              <a:avLst/>
            </a:prstGeom>
            <a:noFill/>
            <a:ln w="38100">
              <a:solidFill>
                <a:srgbClr val="000080"/>
              </a:solidFill>
              <a:round/>
              <a:headEnd/>
              <a:tailEnd/>
            </a:ln>
          </p:spPr>
          <p:txBody>
            <a:bodyPr/>
            <a:lstStyle/>
            <a:p>
              <a:endParaRPr lang="de-DE"/>
            </a:p>
          </p:txBody>
        </p:sp>
        <p:sp>
          <p:nvSpPr>
            <p:cNvPr id="89188" name="Line 22"/>
            <p:cNvSpPr>
              <a:spLocks noChangeShapeType="1"/>
            </p:cNvSpPr>
            <p:nvPr/>
          </p:nvSpPr>
          <p:spPr bwMode="auto">
            <a:xfrm flipV="1">
              <a:off x="1824" y="3198"/>
              <a:ext cx="67" cy="44"/>
            </a:xfrm>
            <a:prstGeom prst="line">
              <a:avLst/>
            </a:prstGeom>
            <a:noFill/>
            <a:ln w="38100">
              <a:solidFill>
                <a:srgbClr val="000080"/>
              </a:solidFill>
              <a:round/>
              <a:headEnd/>
              <a:tailEnd/>
            </a:ln>
          </p:spPr>
          <p:txBody>
            <a:bodyPr/>
            <a:lstStyle/>
            <a:p>
              <a:endParaRPr lang="de-DE"/>
            </a:p>
          </p:txBody>
        </p:sp>
        <p:sp>
          <p:nvSpPr>
            <p:cNvPr id="89189" name="Line 23"/>
            <p:cNvSpPr>
              <a:spLocks noChangeShapeType="1"/>
            </p:cNvSpPr>
            <p:nvPr/>
          </p:nvSpPr>
          <p:spPr bwMode="auto">
            <a:xfrm flipV="1">
              <a:off x="1891" y="3144"/>
              <a:ext cx="67" cy="54"/>
            </a:xfrm>
            <a:prstGeom prst="line">
              <a:avLst/>
            </a:prstGeom>
            <a:noFill/>
            <a:ln w="38100">
              <a:solidFill>
                <a:srgbClr val="000080"/>
              </a:solidFill>
              <a:round/>
              <a:headEnd/>
              <a:tailEnd/>
            </a:ln>
          </p:spPr>
          <p:txBody>
            <a:bodyPr/>
            <a:lstStyle/>
            <a:p>
              <a:endParaRPr lang="de-DE"/>
            </a:p>
          </p:txBody>
        </p:sp>
        <p:sp>
          <p:nvSpPr>
            <p:cNvPr id="89190" name="Line 24"/>
            <p:cNvSpPr>
              <a:spLocks noChangeShapeType="1"/>
            </p:cNvSpPr>
            <p:nvPr/>
          </p:nvSpPr>
          <p:spPr bwMode="auto">
            <a:xfrm flipV="1">
              <a:off x="1958" y="3082"/>
              <a:ext cx="66" cy="62"/>
            </a:xfrm>
            <a:prstGeom prst="line">
              <a:avLst/>
            </a:prstGeom>
            <a:noFill/>
            <a:ln w="38100">
              <a:solidFill>
                <a:srgbClr val="000080"/>
              </a:solidFill>
              <a:round/>
              <a:headEnd/>
              <a:tailEnd/>
            </a:ln>
          </p:spPr>
          <p:txBody>
            <a:bodyPr/>
            <a:lstStyle/>
            <a:p>
              <a:endParaRPr lang="de-DE"/>
            </a:p>
          </p:txBody>
        </p:sp>
        <p:sp>
          <p:nvSpPr>
            <p:cNvPr id="89191" name="Line 25"/>
            <p:cNvSpPr>
              <a:spLocks noChangeShapeType="1"/>
            </p:cNvSpPr>
            <p:nvPr/>
          </p:nvSpPr>
          <p:spPr bwMode="auto">
            <a:xfrm flipV="1">
              <a:off x="2024" y="3009"/>
              <a:ext cx="66" cy="73"/>
            </a:xfrm>
            <a:prstGeom prst="line">
              <a:avLst/>
            </a:prstGeom>
            <a:noFill/>
            <a:ln w="38100">
              <a:solidFill>
                <a:srgbClr val="000080"/>
              </a:solidFill>
              <a:round/>
              <a:headEnd/>
              <a:tailEnd/>
            </a:ln>
          </p:spPr>
          <p:txBody>
            <a:bodyPr/>
            <a:lstStyle/>
            <a:p>
              <a:endParaRPr lang="de-DE"/>
            </a:p>
          </p:txBody>
        </p:sp>
        <p:sp>
          <p:nvSpPr>
            <p:cNvPr id="89192" name="Line 26"/>
            <p:cNvSpPr>
              <a:spLocks noChangeShapeType="1"/>
            </p:cNvSpPr>
            <p:nvPr/>
          </p:nvSpPr>
          <p:spPr bwMode="auto">
            <a:xfrm flipV="1">
              <a:off x="2090" y="2926"/>
              <a:ext cx="67" cy="83"/>
            </a:xfrm>
            <a:prstGeom prst="line">
              <a:avLst/>
            </a:prstGeom>
            <a:noFill/>
            <a:ln w="38100">
              <a:solidFill>
                <a:srgbClr val="000080"/>
              </a:solidFill>
              <a:round/>
              <a:headEnd/>
              <a:tailEnd/>
            </a:ln>
          </p:spPr>
          <p:txBody>
            <a:bodyPr/>
            <a:lstStyle/>
            <a:p>
              <a:endParaRPr lang="de-DE"/>
            </a:p>
          </p:txBody>
        </p:sp>
        <p:sp>
          <p:nvSpPr>
            <p:cNvPr id="89193" name="Line 27"/>
            <p:cNvSpPr>
              <a:spLocks noChangeShapeType="1"/>
            </p:cNvSpPr>
            <p:nvPr/>
          </p:nvSpPr>
          <p:spPr bwMode="auto">
            <a:xfrm flipV="1">
              <a:off x="2157" y="2832"/>
              <a:ext cx="66" cy="94"/>
            </a:xfrm>
            <a:prstGeom prst="line">
              <a:avLst/>
            </a:prstGeom>
            <a:noFill/>
            <a:ln w="38100">
              <a:solidFill>
                <a:srgbClr val="000080"/>
              </a:solidFill>
              <a:round/>
              <a:headEnd/>
              <a:tailEnd/>
            </a:ln>
          </p:spPr>
          <p:txBody>
            <a:bodyPr/>
            <a:lstStyle/>
            <a:p>
              <a:endParaRPr lang="de-DE"/>
            </a:p>
          </p:txBody>
        </p:sp>
        <p:sp>
          <p:nvSpPr>
            <p:cNvPr id="89194" name="Line 28"/>
            <p:cNvSpPr>
              <a:spLocks noChangeShapeType="1"/>
            </p:cNvSpPr>
            <p:nvPr/>
          </p:nvSpPr>
          <p:spPr bwMode="auto">
            <a:xfrm flipV="1">
              <a:off x="2223" y="2726"/>
              <a:ext cx="67" cy="106"/>
            </a:xfrm>
            <a:prstGeom prst="line">
              <a:avLst/>
            </a:prstGeom>
            <a:noFill/>
            <a:ln w="38100">
              <a:solidFill>
                <a:srgbClr val="000080"/>
              </a:solidFill>
              <a:round/>
              <a:headEnd/>
              <a:tailEnd/>
            </a:ln>
          </p:spPr>
          <p:txBody>
            <a:bodyPr/>
            <a:lstStyle/>
            <a:p>
              <a:endParaRPr lang="de-DE"/>
            </a:p>
          </p:txBody>
        </p:sp>
        <p:sp>
          <p:nvSpPr>
            <p:cNvPr id="89195" name="Line 29"/>
            <p:cNvSpPr>
              <a:spLocks noChangeShapeType="1"/>
            </p:cNvSpPr>
            <p:nvPr/>
          </p:nvSpPr>
          <p:spPr bwMode="auto">
            <a:xfrm flipV="1">
              <a:off x="2290" y="2610"/>
              <a:ext cx="66" cy="116"/>
            </a:xfrm>
            <a:prstGeom prst="line">
              <a:avLst/>
            </a:prstGeom>
            <a:noFill/>
            <a:ln w="38100">
              <a:solidFill>
                <a:srgbClr val="000080"/>
              </a:solidFill>
              <a:round/>
              <a:headEnd/>
              <a:tailEnd/>
            </a:ln>
          </p:spPr>
          <p:txBody>
            <a:bodyPr/>
            <a:lstStyle/>
            <a:p>
              <a:endParaRPr lang="de-DE"/>
            </a:p>
          </p:txBody>
        </p:sp>
        <p:sp>
          <p:nvSpPr>
            <p:cNvPr id="89196" name="Line 30"/>
            <p:cNvSpPr>
              <a:spLocks noChangeShapeType="1"/>
            </p:cNvSpPr>
            <p:nvPr/>
          </p:nvSpPr>
          <p:spPr bwMode="auto">
            <a:xfrm flipV="1">
              <a:off x="2356" y="2483"/>
              <a:ext cx="67" cy="127"/>
            </a:xfrm>
            <a:prstGeom prst="line">
              <a:avLst/>
            </a:prstGeom>
            <a:noFill/>
            <a:ln w="38100">
              <a:solidFill>
                <a:srgbClr val="000080"/>
              </a:solidFill>
              <a:round/>
              <a:headEnd/>
              <a:tailEnd/>
            </a:ln>
          </p:spPr>
          <p:txBody>
            <a:bodyPr/>
            <a:lstStyle/>
            <a:p>
              <a:endParaRPr lang="de-DE"/>
            </a:p>
          </p:txBody>
        </p:sp>
        <p:sp>
          <p:nvSpPr>
            <p:cNvPr id="89197" name="Line 31"/>
            <p:cNvSpPr>
              <a:spLocks noChangeShapeType="1"/>
            </p:cNvSpPr>
            <p:nvPr/>
          </p:nvSpPr>
          <p:spPr bwMode="auto">
            <a:xfrm flipV="1">
              <a:off x="2423" y="2348"/>
              <a:ext cx="66" cy="135"/>
            </a:xfrm>
            <a:prstGeom prst="line">
              <a:avLst/>
            </a:prstGeom>
            <a:noFill/>
            <a:ln w="38100">
              <a:solidFill>
                <a:srgbClr val="000080"/>
              </a:solidFill>
              <a:round/>
              <a:headEnd/>
              <a:tailEnd/>
            </a:ln>
          </p:spPr>
          <p:txBody>
            <a:bodyPr/>
            <a:lstStyle/>
            <a:p>
              <a:endParaRPr lang="de-DE"/>
            </a:p>
          </p:txBody>
        </p:sp>
        <p:sp>
          <p:nvSpPr>
            <p:cNvPr id="89198" name="Line 32"/>
            <p:cNvSpPr>
              <a:spLocks noChangeShapeType="1"/>
            </p:cNvSpPr>
            <p:nvPr/>
          </p:nvSpPr>
          <p:spPr bwMode="auto">
            <a:xfrm flipV="1">
              <a:off x="2489" y="2205"/>
              <a:ext cx="66" cy="143"/>
            </a:xfrm>
            <a:prstGeom prst="line">
              <a:avLst/>
            </a:prstGeom>
            <a:noFill/>
            <a:ln w="38100">
              <a:solidFill>
                <a:srgbClr val="000080"/>
              </a:solidFill>
              <a:round/>
              <a:headEnd/>
              <a:tailEnd/>
            </a:ln>
          </p:spPr>
          <p:txBody>
            <a:bodyPr/>
            <a:lstStyle/>
            <a:p>
              <a:endParaRPr lang="de-DE"/>
            </a:p>
          </p:txBody>
        </p:sp>
        <p:sp>
          <p:nvSpPr>
            <p:cNvPr id="89199" name="Line 33"/>
            <p:cNvSpPr>
              <a:spLocks noChangeShapeType="1"/>
            </p:cNvSpPr>
            <p:nvPr/>
          </p:nvSpPr>
          <p:spPr bwMode="auto">
            <a:xfrm flipV="1">
              <a:off x="2555" y="2057"/>
              <a:ext cx="67" cy="148"/>
            </a:xfrm>
            <a:prstGeom prst="line">
              <a:avLst/>
            </a:prstGeom>
            <a:noFill/>
            <a:ln w="38100">
              <a:solidFill>
                <a:srgbClr val="000080"/>
              </a:solidFill>
              <a:round/>
              <a:headEnd/>
              <a:tailEnd/>
            </a:ln>
          </p:spPr>
          <p:txBody>
            <a:bodyPr/>
            <a:lstStyle/>
            <a:p>
              <a:endParaRPr lang="de-DE"/>
            </a:p>
          </p:txBody>
        </p:sp>
        <p:sp>
          <p:nvSpPr>
            <p:cNvPr id="89200" name="Line 34"/>
            <p:cNvSpPr>
              <a:spLocks noChangeShapeType="1"/>
            </p:cNvSpPr>
            <p:nvPr/>
          </p:nvSpPr>
          <p:spPr bwMode="auto">
            <a:xfrm flipV="1">
              <a:off x="2622" y="1906"/>
              <a:ext cx="66" cy="151"/>
            </a:xfrm>
            <a:prstGeom prst="line">
              <a:avLst/>
            </a:prstGeom>
            <a:noFill/>
            <a:ln w="38100">
              <a:solidFill>
                <a:srgbClr val="000080"/>
              </a:solidFill>
              <a:round/>
              <a:headEnd/>
              <a:tailEnd/>
            </a:ln>
          </p:spPr>
          <p:txBody>
            <a:bodyPr/>
            <a:lstStyle/>
            <a:p>
              <a:endParaRPr lang="de-DE"/>
            </a:p>
          </p:txBody>
        </p:sp>
        <p:sp>
          <p:nvSpPr>
            <p:cNvPr id="89201" name="Line 35"/>
            <p:cNvSpPr>
              <a:spLocks noChangeShapeType="1"/>
            </p:cNvSpPr>
            <p:nvPr/>
          </p:nvSpPr>
          <p:spPr bwMode="auto">
            <a:xfrm flipV="1">
              <a:off x="2688" y="1755"/>
              <a:ext cx="67" cy="151"/>
            </a:xfrm>
            <a:prstGeom prst="line">
              <a:avLst/>
            </a:prstGeom>
            <a:noFill/>
            <a:ln w="38100">
              <a:solidFill>
                <a:srgbClr val="000080"/>
              </a:solidFill>
              <a:round/>
              <a:headEnd/>
              <a:tailEnd/>
            </a:ln>
          </p:spPr>
          <p:txBody>
            <a:bodyPr/>
            <a:lstStyle/>
            <a:p>
              <a:endParaRPr lang="de-DE"/>
            </a:p>
          </p:txBody>
        </p:sp>
        <p:sp>
          <p:nvSpPr>
            <p:cNvPr id="89202" name="Line 36"/>
            <p:cNvSpPr>
              <a:spLocks noChangeShapeType="1"/>
            </p:cNvSpPr>
            <p:nvPr/>
          </p:nvSpPr>
          <p:spPr bwMode="auto">
            <a:xfrm flipV="1">
              <a:off x="2755" y="1608"/>
              <a:ext cx="66" cy="147"/>
            </a:xfrm>
            <a:prstGeom prst="line">
              <a:avLst/>
            </a:prstGeom>
            <a:noFill/>
            <a:ln w="38100">
              <a:solidFill>
                <a:srgbClr val="000080"/>
              </a:solidFill>
              <a:round/>
              <a:headEnd/>
              <a:tailEnd/>
            </a:ln>
          </p:spPr>
          <p:txBody>
            <a:bodyPr/>
            <a:lstStyle/>
            <a:p>
              <a:endParaRPr lang="de-DE"/>
            </a:p>
          </p:txBody>
        </p:sp>
        <p:sp>
          <p:nvSpPr>
            <p:cNvPr id="89203" name="Line 37"/>
            <p:cNvSpPr>
              <a:spLocks noChangeShapeType="1"/>
            </p:cNvSpPr>
            <p:nvPr/>
          </p:nvSpPr>
          <p:spPr bwMode="auto">
            <a:xfrm flipV="1">
              <a:off x="2821" y="1466"/>
              <a:ext cx="67" cy="142"/>
            </a:xfrm>
            <a:prstGeom prst="line">
              <a:avLst/>
            </a:prstGeom>
            <a:noFill/>
            <a:ln w="38100">
              <a:solidFill>
                <a:srgbClr val="000080"/>
              </a:solidFill>
              <a:round/>
              <a:headEnd/>
              <a:tailEnd/>
            </a:ln>
          </p:spPr>
          <p:txBody>
            <a:bodyPr/>
            <a:lstStyle/>
            <a:p>
              <a:endParaRPr lang="de-DE"/>
            </a:p>
          </p:txBody>
        </p:sp>
        <p:sp>
          <p:nvSpPr>
            <p:cNvPr id="89204" name="Line 38"/>
            <p:cNvSpPr>
              <a:spLocks noChangeShapeType="1"/>
            </p:cNvSpPr>
            <p:nvPr/>
          </p:nvSpPr>
          <p:spPr bwMode="auto">
            <a:xfrm flipV="1">
              <a:off x="2888" y="1335"/>
              <a:ext cx="66" cy="131"/>
            </a:xfrm>
            <a:prstGeom prst="line">
              <a:avLst/>
            </a:prstGeom>
            <a:noFill/>
            <a:ln w="38100">
              <a:solidFill>
                <a:srgbClr val="000080"/>
              </a:solidFill>
              <a:round/>
              <a:headEnd/>
              <a:tailEnd/>
            </a:ln>
          </p:spPr>
          <p:txBody>
            <a:bodyPr/>
            <a:lstStyle/>
            <a:p>
              <a:endParaRPr lang="de-DE"/>
            </a:p>
          </p:txBody>
        </p:sp>
        <p:sp>
          <p:nvSpPr>
            <p:cNvPr id="89205" name="Line 39"/>
            <p:cNvSpPr>
              <a:spLocks noChangeShapeType="1"/>
            </p:cNvSpPr>
            <p:nvPr/>
          </p:nvSpPr>
          <p:spPr bwMode="auto">
            <a:xfrm flipV="1">
              <a:off x="2954" y="1217"/>
              <a:ext cx="67" cy="118"/>
            </a:xfrm>
            <a:prstGeom prst="line">
              <a:avLst/>
            </a:prstGeom>
            <a:noFill/>
            <a:ln w="38100">
              <a:solidFill>
                <a:srgbClr val="000080"/>
              </a:solidFill>
              <a:round/>
              <a:headEnd/>
              <a:tailEnd/>
            </a:ln>
          </p:spPr>
          <p:txBody>
            <a:bodyPr/>
            <a:lstStyle/>
            <a:p>
              <a:endParaRPr lang="de-DE"/>
            </a:p>
          </p:txBody>
        </p:sp>
        <p:sp>
          <p:nvSpPr>
            <p:cNvPr id="89206" name="Line 40"/>
            <p:cNvSpPr>
              <a:spLocks noChangeShapeType="1"/>
            </p:cNvSpPr>
            <p:nvPr/>
          </p:nvSpPr>
          <p:spPr bwMode="auto">
            <a:xfrm flipV="1">
              <a:off x="3021" y="1116"/>
              <a:ext cx="66" cy="101"/>
            </a:xfrm>
            <a:prstGeom prst="line">
              <a:avLst/>
            </a:prstGeom>
            <a:noFill/>
            <a:ln w="38100">
              <a:solidFill>
                <a:srgbClr val="000080"/>
              </a:solidFill>
              <a:round/>
              <a:headEnd/>
              <a:tailEnd/>
            </a:ln>
          </p:spPr>
          <p:txBody>
            <a:bodyPr/>
            <a:lstStyle/>
            <a:p>
              <a:endParaRPr lang="de-DE"/>
            </a:p>
          </p:txBody>
        </p:sp>
        <p:sp>
          <p:nvSpPr>
            <p:cNvPr id="89207" name="Line 41"/>
            <p:cNvSpPr>
              <a:spLocks noChangeShapeType="1"/>
            </p:cNvSpPr>
            <p:nvPr/>
          </p:nvSpPr>
          <p:spPr bwMode="auto">
            <a:xfrm flipV="1">
              <a:off x="3087" y="1033"/>
              <a:ext cx="66" cy="83"/>
            </a:xfrm>
            <a:prstGeom prst="line">
              <a:avLst/>
            </a:prstGeom>
            <a:noFill/>
            <a:ln w="38100">
              <a:solidFill>
                <a:srgbClr val="000080"/>
              </a:solidFill>
              <a:round/>
              <a:headEnd/>
              <a:tailEnd/>
            </a:ln>
          </p:spPr>
          <p:txBody>
            <a:bodyPr/>
            <a:lstStyle/>
            <a:p>
              <a:endParaRPr lang="de-DE"/>
            </a:p>
          </p:txBody>
        </p:sp>
        <p:sp>
          <p:nvSpPr>
            <p:cNvPr id="89208" name="Line 42"/>
            <p:cNvSpPr>
              <a:spLocks noChangeShapeType="1"/>
            </p:cNvSpPr>
            <p:nvPr/>
          </p:nvSpPr>
          <p:spPr bwMode="auto">
            <a:xfrm flipV="1">
              <a:off x="3153" y="973"/>
              <a:ext cx="67" cy="60"/>
            </a:xfrm>
            <a:prstGeom prst="line">
              <a:avLst/>
            </a:prstGeom>
            <a:noFill/>
            <a:ln w="38100">
              <a:solidFill>
                <a:srgbClr val="000080"/>
              </a:solidFill>
              <a:round/>
              <a:headEnd/>
              <a:tailEnd/>
            </a:ln>
          </p:spPr>
          <p:txBody>
            <a:bodyPr/>
            <a:lstStyle/>
            <a:p>
              <a:endParaRPr lang="de-DE"/>
            </a:p>
          </p:txBody>
        </p:sp>
        <p:sp>
          <p:nvSpPr>
            <p:cNvPr id="89209" name="Line 43"/>
            <p:cNvSpPr>
              <a:spLocks noChangeShapeType="1"/>
            </p:cNvSpPr>
            <p:nvPr/>
          </p:nvSpPr>
          <p:spPr bwMode="auto">
            <a:xfrm flipV="1">
              <a:off x="3220" y="936"/>
              <a:ext cx="67" cy="37"/>
            </a:xfrm>
            <a:prstGeom prst="line">
              <a:avLst/>
            </a:prstGeom>
            <a:noFill/>
            <a:ln w="38100">
              <a:solidFill>
                <a:srgbClr val="000080"/>
              </a:solidFill>
              <a:round/>
              <a:headEnd/>
              <a:tailEnd/>
            </a:ln>
          </p:spPr>
          <p:txBody>
            <a:bodyPr/>
            <a:lstStyle/>
            <a:p>
              <a:endParaRPr lang="de-DE"/>
            </a:p>
          </p:txBody>
        </p:sp>
        <p:sp>
          <p:nvSpPr>
            <p:cNvPr id="89210" name="Line 44"/>
            <p:cNvSpPr>
              <a:spLocks noChangeShapeType="1"/>
            </p:cNvSpPr>
            <p:nvPr/>
          </p:nvSpPr>
          <p:spPr bwMode="auto">
            <a:xfrm flipV="1">
              <a:off x="3287" y="924"/>
              <a:ext cx="66" cy="12"/>
            </a:xfrm>
            <a:prstGeom prst="line">
              <a:avLst/>
            </a:prstGeom>
            <a:noFill/>
            <a:ln w="38100">
              <a:solidFill>
                <a:srgbClr val="000080"/>
              </a:solidFill>
              <a:round/>
              <a:headEnd/>
              <a:tailEnd/>
            </a:ln>
          </p:spPr>
          <p:txBody>
            <a:bodyPr/>
            <a:lstStyle/>
            <a:p>
              <a:endParaRPr lang="de-DE"/>
            </a:p>
          </p:txBody>
        </p:sp>
        <p:sp>
          <p:nvSpPr>
            <p:cNvPr id="89211" name="Line 45"/>
            <p:cNvSpPr>
              <a:spLocks noChangeShapeType="1"/>
            </p:cNvSpPr>
            <p:nvPr/>
          </p:nvSpPr>
          <p:spPr bwMode="auto">
            <a:xfrm>
              <a:off x="3353" y="924"/>
              <a:ext cx="66" cy="12"/>
            </a:xfrm>
            <a:prstGeom prst="line">
              <a:avLst/>
            </a:prstGeom>
            <a:noFill/>
            <a:ln w="38100">
              <a:solidFill>
                <a:srgbClr val="000080"/>
              </a:solidFill>
              <a:round/>
              <a:headEnd/>
              <a:tailEnd/>
            </a:ln>
          </p:spPr>
          <p:txBody>
            <a:bodyPr/>
            <a:lstStyle/>
            <a:p>
              <a:endParaRPr lang="de-DE"/>
            </a:p>
          </p:txBody>
        </p:sp>
        <p:sp>
          <p:nvSpPr>
            <p:cNvPr id="89212" name="Line 46"/>
            <p:cNvSpPr>
              <a:spLocks noChangeShapeType="1"/>
            </p:cNvSpPr>
            <p:nvPr/>
          </p:nvSpPr>
          <p:spPr bwMode="auto">
            <a:xfrm>
              <a:off x="3419" y="936"/>
              <a:ext cx="66" cy="37"/>
            </a:xfrm>
            <a:prstGeom prst="line">
              <a:avLst/>
            </a:prstGeom>
            <a:noFill/>
            <a:ln w="38100">
              <a:solidFill>
                <a:srgbClr val="000080"/>
              </a:solidFill>
              <a:round/>
              <a:headEnd/>
              <a:tailEnd/>
            </a:ln>
          </p:spPr>
          <p:txBody>
            <a:bodyPr/>
            <a:lstStyle/>
            <a:p>
              <a:endParaRPr lang="de-DE"/>
            </a:p>
          </p:txBody>
        </p:sp>
        <p:sp>
          <p:nvSpPr>
            <p:cNvPr id="89213" name="Line 47"/>
            <p:cNvSpPr>
              <a:spLocks noChangeShapeType="1"/>
            </p:cNvSpPr>
            <p:nvPr/>
          </p:nvSpPr>
          <p:spPr bwMode="auto">
            <a:xfrm>
              <a:off x="3485" y="973"/>
              <a:ext cx="67" cy="60"/>
            </a:xfrm>
            <a:prstGeom prst="line">
              <a:avLst/>
            </a:prstGeom>
            <a:noFill/>
            <a:ln w="38100">
              <a:solidFill>
                <a:srgbClr val="000080"/>
              </a:solidFill>
              <a:round/>
              <a:headEnd/>
              <a:tailEnd/>
            </a:ln>
          </p:spPr>
          <p:txBody>
            <a:bodyPr/>
            <a:lstStyle/>
            <a:p>
              <a:endParaRPr lang="de-DE"/>
            </a:p>
          </p:txBody>
        </p:sp>
        <p:sp>
          <p:nvSpPr>
            <p:cNvPr id="89214" name="Line 48"/>
            <p:cNvSpPr>
              <a:spLocks noChangeShapeType="1"/>
            </p:cNvSpPr>
            <p:nvPr/>
          </p:nvSpPr>
          <p:spPr bwMode="auto">
            <a:xfrm>
              <a:off x="3552" y="1033"/>
              <a:ext cx="67" cy="83"/>
            </a:xfrm>
            <a:prstGeom prst="line">
              <a:avLst/>
            </a:prstGeom>
            <a:noFill/>
            <a:ln w="38100">
              <a:solidFill>
                <a:srgbClr val="000080"/>
              </a:solidFill>
              <a:round/>
              <a:headEnd/>
              <a:tailEnd/>
            </a:ln>
          </p:spPr>
          <p:txBody>
            <a:bodyPr/>
            <a:lstStyle/>
            <a:p>
              <a:endParaRPr lang="de-DE"/>
            </a:p>
          </p:txBody>
        </p:sp>
        <p:sp>
          <p:nvSpPr>
            <p:cNvPr id="89215" name="Line 49"/>
            <p:cNvSpPr>
              <a:spLocks noChangeShapeType="1"/>
            </p:cNvSpPr>
            <p:nvPr/>
          </p:nvSpPr>
          <p:spPr bwMode="auto">
            <a:xfrm>
              <a:off x="3619" y="1116"/>
              <a:ext cx="66" cy="101"/>
            </a:xfrm>
            <a:prstGeom prst="line">
              <a:avLst/>
            </a:prstGeom>
            <a:noFill/>
            <a:ln w="38100">
              <a:solidFill>
                <a:srgbClr val="000080"/>
              </a:solidFill>
              <a:round/>
              <a:headEnd/>
              <a:tailEnd/>
            </a:ln>
          </p:spPr>
          <p:txBody>
            <a:bodyPr/>
            <a:lstStyle/>
            <a:p>
              <a:endParaRPr lang="de-DE"/>
            </a:p>
          </p:txBody>
        </p:sp>
        <p:sp>
          <p:nvSpPr>
            <p:cNvPr id="89216" name="Line 50"/>
            <p:cNvSpPr>
              <a:spLocks noChangeShapeType="1"/>
            </p:cNvSpPr>
            <p:nvPr/>
          </p:nvSpPr>
          <p:spPr bwMode="auto">
            <a:xfrm>
              <a:off x="3685" y="1217"/>
              <a:ext cx="66" cy="118"/>
            </a:xfrm>
            <a:prstGeom prst="line">
              <a:avLst/>
            </a:prstGeom>
            <a:noFill/>
            <a:ln w="38100">
              <a:solidFill>
                <a:srgbClr val="000080"/>
              </a:solidFill>
              <a:round/>
              <a:headEnd/>
              <a:tailEnd/>
            </a:ln>
          </p:spPr>
          <p:txBody>
            <a:bodyPr/>
            <a:lstStyle/>
            <a:p>
              <a:endParaRPr lang="de-DE"/>
            </a:p>
          </p:txBody>
        </p:sp>
        <p:sp>
          <p:nvSpPr>
            <p:cNvPr id="89217" name="Line 51"/>
            <p:cNvSpPr>
              <a:spLocks noChangeShapeType="1"/>
            </p:cNvSpPr>
            <p:nvPr/>
          </p:nvSpPr>
          <p:spPr bwMode="auto">
            <a:xfrm>
              <a:off x="3751" y="1335"/>
              <a:ext cx="66" cy="131"/>
            </a:xfrm>
            <a:prstGeom prst="line">
              <a:avLst/>
            </a:prstGeom>
            <a:noFill/>
            <a:ln w="38100">
              <a:solidFill>
                <a:srgbClr val="000080"/>
              </a:solidFill>
              <a:round/>
              <a:headEnd/>
              <a:tailEnd/>
            </a:ln>
          </p:spPr>
          <p:txBody>
            <a:bodyPr/>
            <a:lstStyle/>
            <a:p>
              <a:endParaRPr lang="de-DE"/>
            </a:p>
          </p:txBody>
        </p:sp>
        <p:sp>
          <p:nvSpPr>
            <p:cNvPr id="89218" name="Line 52"/>
            <p:cNvSpPr>
              <a:spLocks noChangeShapeType="1"/>
            </p:cNvSpPr>
            <p:nvPr/>
          </p:nvSpPr>
          <p:spPr bwMode="auto">
            <a:xfrm>
              <a:off x="3817" y="1466"/>
              <a:ext cx="68" cy="142"/>
            </a:xfrm>
            <a:prstGeom prst="line">
              <a:avLst/>
            </a:prstGeom>
            <a:noFill/>
            <a:ln w="38100">
              <a:solidFill>
                <a:srgbClr val="000080"/>
              </a:solidFill>
              <a:round/>
              <a:headEnd/>
              <a:tailEnd/>
            </a:ln>
          </p:spPr>
          <p:txBody>
            <a:bodyPr/>
            <a:lstStyle/>
            <a:p>
              <a:endParaRPr lang="de-DE"/>
            </a:p>
          </p:txBody>
        </p:sp>
        <p:sp>
          <p:nvSpPr>
            <p:cNvPr id="89219" name="Line 53"/>
            <p:cNvSpPr>
              <a:spLocks noChangeShapeType="1"/>
            </p:cNvSpPr>
            <p:nvPr/>
          </p:nvSpPr>
          <p:spPr bwMode="auto">
            <a:xfrm>
              <a:off x="3885" y="1608"/>
              <a:ext cx="66" cy="147"/>
            </a:xfrm>
            <a:prstGeom prst="line">
              <a:avLst/>
            </a:prstGeom>
            <a:noFill/>
            <a:ln w="38100">
              <a:solidFill>
                <a:srgbClr val="000080"/>
              </a:solidFill>
              <a:round/>
              <a:headEnd/>
              <a:tailEnd/>
            </a:ln>
          </p:spPr>
          <p:txBody>
            <a:bodyPr/>
            <a:lstStyle/>
            <a:p>
              <a:endParaRPr lang="de-DE"/>
            </a:p>
          </p:txBody>
        </p:sp>
        <p:sp>
          <p:nvSpPr>
            <p:cNvPr id="89220" name="Line 54"/>
            <p:cNvSpPr>
              <a:spLocks noChangeShapeType="1"/>
            </p:cNvSpPr>
            <p:nvPr/>
          </p:nvSpPr>
          <p:spPr bwMode="auto">
            <a:xfrm>
              <a:off x="3951" y="1755"/>
              <a:ext cx="66" cy="151"/>
            </a:xfrm>
            <a:prstGeom prst="line">
              <a:avLst/>
            </a:prstGeom>
            <a:noFill/>
            <a:ln w="38100">
              <a:solidFill>
                <a:srgbClr val="000080"/>
              </a:solidFill>
              <a:round/>
              <a:headEnd/>
              <a:tailEnd/>
            </a:ln>
          </p:spPr>
          <p:txBody>
            <a:bodyPr/>
            <a:lstStyle/>
            <a:p>
              <a:endParaRPr lang="de-DE"/>
            </a:p>
          </p:txBody>
        </p:sp>
        <p:sp>
          <p:nvSpPr>
            <p:cNvPr id="89221" name="Line 55"/>
            <p:cNvSpPr>
              <a:spLocks noChangeShapeType="1"/>
            </p:cNvSpPr>
            <p:nvPr/>
          </p:nvSpPr>
          <p:spPr bwMode="auto">
            <a:xfrm>
              <a:off x="4017" y="1906"/>
              <a:ext cx="66" cy="151"/>
            </a:xfrm>
            <a:prstGeom prst="line">
              <a:avLst/>
            </a:prstGeom>
            <a:noFill/>
            <a:ln w="38100">
              <a:solidFill>
                <a:srgbClr val="000080"/>
              </a:solidFill>
              <a:round/>
              <a:headEnd/>
              <a:tailEnd/>
            </a:ln>
          </p:spPr>
          <p:txBody>
            <a:bodyPr/>
            <a:lstStyle/>
            <a:p>
              <a:endParaRPr lang="de-DE"/>
            </a:p>
          </p:txBody>
        </p:sp>
        <p:sp>
          <p:nvSpPr>
            <p:cNvPr id="89222" name="Line 56"/>
            <p:cNvSpPr>
              <a:spLocks noChangeShapeType="1"/>
            </p:cNvSpPr>
            <p:nvPr/>
          </p:nvSpPr>
          <p:spPr bwMode="auto">
            <a:xfrm>
              <a:off x="4083" y="2057"/>
              <a:ext cx="68" cy="148"/>
            </a:xfrm>
            <a:prstGeom prst="line">
              <a:avLst/>
            </a:prstGeom>
            <a:noFill/>
            <a:ln w="38100">
              <a:solidFill>
                <a:srgbClr val="000080"/>
              </a:solidFill>
              <a:round/>
              <a:headEnd/>
              <a:tailEnd/>
            </a:ln>
          </p:spPr>
          <p:txBody>
            <a:bodyPr/>
            <a:lstStyle/>
            <a:p>
              <a:endParaRPr lang="de-DE"/>
            </a:p>
          </p:txBody>
        </p:sp>
        <p:sp>
          <p:nvSpPr>
            <p:cNvPr id="89223" name="Line 57"/>
            <p:cNvSpPr>
              <a:spLocks noChangeShapeType="1"/>
            </p:cNvSpPr>
            <p:nvPr/>
          </p:nvSpPr>
          <p:spPr bwMode="auto">
            <a:xfrm>
              <a:off x="4151" y="2205"/>
              <a:ext cx="66" cy="143"/>
            </a:xfrm>
            <a:prstGeom prst="line">
              <a:avLst/>
            </a:prstGeom>
            <a:noFill/>
            <a:ln w="38100">
              <a:solidFill>
                <a:srgbClr val="000080"/>
              </a:solidFill>
              <a:round/>
              <a:headEnd/>
              <a:tailEnd/>
            </a:ln>
          </p:spPr>
          <p:txBody>
            <a:bodyPr/>
            <a:lstStyle/>
            <a:p>
              <a:endParaRPr lang="de-DE"/>
            </a:p>
          </p:txBody>
        </p:sp>
        <p:sp>
          <p:nvSpPr>
            <p:cNvPr id="89224" name="Line 58"/>
            <p:cNvSpPr>
              <a:spLocks noChangeShapeType="1"/>
            </p:cNvSpPr>
            <p:nvPr/>
          </p:nvSpPr>
          <p:spPr bwMode="auto">
            <a:xfrm>
              <a:off x="4217" y="2348"/>
              <a:ext cx="66" cy="135"/>
            </a:xfrm>
            <a:prstGeom prst="line">
              <a:avLst/>
            </a:prstGeom>
            <a:noFill/>
            <a:ln w="38100">
              <a:solidFill>
                <a:srgbClr val="000080"/>
              </a:solidFill>
              <a:round/>
              <a:headEnd/>
              <a:tailEnd/>
            </a:ln>
          </p:spPr>
          <p:txBody>
            <a:bodyPr/>
            <a:lstStyle/>
            <a:p>
              <a:endParaRPr lang="de-DE"/>
            </a:p>
          </p:txBody>
        </p:sp>
        <p:sp>
          <p:nvSpPr>
            <p:cNvPr id="89225" name="Line 59"/>
            <p:cNvSpPr>
              <a:spLocks noChangeShapeType="1"/>
            </p:cNvSpPr>
            <p:nvPr/>
          </p:nvSpPr>
          <p:spPr bwMode="auto">
            <a:xfrm>
              <a:off x="4283" y="2483"/>
              <a:ext cx="66" cy="127"/>
            </a:xfrm>
            <a:prstGeom prst="line">
              <a:avLst/>
            </a:prstGeom>
            <a:noFill/>
            <a:ln w="38100">
              <a:solidFill>
                <a:srgbClr val="000080"/>
              </a:solidFill>
              <a:round/>
              <a:headEnd/>
              <a:tailEnd/>
            </a:ln>
          </p:spPr>
          <p:txBody>
            <a:bodyPr/>
            <a:lstStyle/>
            <a:p>
              <a:endParaRPr lang="de-DE"/>
            </a:p>
          </p:txBody>
        </p:sp>
        <p:sp>
          <p:nvSpPr>
            <p:cNvPr id="89226" name="Line 60"/>
            <p:cNvSpPr>
              <a:spLocks noChangeShapeType="1"/>
            </p:cNvSpPr>
            <p:nvPr/>
          </p:nvSpPr>
          <p:spPr bwMode="auto">
            <a:xfrm>
              <a:off x="4349" y="2610"/>
              <a:ext cx="67" cy="116"/>
            </a:xfrm>
            <a:prstGeom prst="line">
              <a:avLst/>
            </a:prstGeom>
            <a:noFill/>
            <a:ln w="38100">
              <a:solidFill>
                <a:srgbClr val="000080"/>
              </a:solidFill>
              <a:round/>
              <a:headEnd/>
              <a:tailEnd/>
            </a:ln>
          </p:spPr>
          <p:txBody>
            <a:bodyPr/>
            <a:lstStyle/>
            <a:p>
              <a:endParaRPr lang="de-DE"/>
            </a:p>
          </p:txBody>
        </p:sp>
        <p:sp>
          <p:nvSpPr>
            <p:cNvPr id="89227" name="Line 61"/>
            <p:cNvSpPr>
              <a:spLocks noChangeShapeType="1"/>
            </p:cNvSpPr>
            <p:nvPr/>
          </p:nvSpPr>
          <p:spPr bwMode="auto">
            <a:xfrm>
              <a:off x="4416" y="2726"/>
              <a:ext cx="67" cy="106"/>
            </a:xfrm>
            <a:prstGeom prst="line">
              <a:avLst/>
            </a:prstGeom>
            <a:noFill/>
            <a:ln w="38100">
              <a:solidFill>
                <a:srgbClr val="000080"/>
              </a:solidFill>
              <a:round/>
              <a:headEnd/>
              <a:tailEnd/>
            </a:ln>
          </p:spPr>
          <p:txBody>
            <a:bodyPr/>
            <a:lstStyle/>
            <a:p>
              <a:endParaRPr lang="de-DE"/>
            </a:p>
          </p:txBody>
        </p:sp>
        <p:sp>
          <p:nvSpPr>
            <p:cNvPr id="89228" name="Line 62"/>
            <p:cNvSpPr>
              <a:spLocks noChangeShapeType="1"/>
            </p:cNvSpPr>
            <p:nvPr/>
          </p:nvSpPr>
          <p:spPr bwMode="auto">
            <a:xfrm>
              <a:off x="4483" y="2832"/>
              <a:ext cx="66" cy="94"/>
            </a:xfrm>
            <a:prstGeom prst="line">
              <a:avLst/>
            </a:prstGeom>
            <a:noFill/>
            <a:ln w="38100">
              <a:solidFill>
                <a:srgbClr val="000080"/>
              </a:solidFill>
              <a:round/>
              <a:headEnd/>
              <a:tailEnd/>
            </a:ln>
          </p:spPr>
          <p:txBody>
            <a:bodyPr/>
            <a:lstStyle/>
            <a:p>
              <a:endParaRPr lang="de-DE"/>
            </a:p>
          </p:txBody>
        </p:sp>
        <p:sp>
          <p:nvSpPr>
            <p:cNvPr id="89229" name="Line 63"/>
            <p:cNvSpPr>
              <a:spLocks noChangeShapeType="1"/>
            </p:cNvSpPr>
            <p:nvPr/>
          </p:nvSpPr>
          <p:spPr bwMode="auto">
            <a:xfrm>
              <a:off x="4549" y="2926"/>
              <a:ext cx="66" cy="83"/>
            </a:xfrm>
            <a:prstGeom prst="line">
              <a:avLst/>
            </a:prstGeom>
            <a:noFill/>
            <a:ln w="38100">
              <a:solidFill>
                <a:srgbClr val="000080"/>
              </a:solidFill>
              <a:round/>
              <a:headEnd/>
              <a:tailEnd/>
            </a:ln>
          </p:spPr>
          <p:txBody>
            <a:bodyPr/>
            <a:lstStyle/>
            <a:p>
              <a:endParaRPr lang="de-DE"/>
            </a:p>
          </p:txBody>
        </p:sp>
        <p:sp>
          <p:nvSpPr>
            <p:cNvPr id="89230" name="Line 64"/>
            <p:cNvSpPr>
              <a:spLocks noChangeShapeType="1"/>
            </p:cNvSpPr>
            <p:nvPr/>
          </p:nvSpPr>
          <p:spPr bwMode="auto">
            <a:xfrm>
              <a:off x="4615" y="3009"/>
              <a:ext cx="67" cy="73"/>
            </a:xfrm>
            <a:prstGeom prst="line">
              <a:avLst/>
            </a:prstGeom>
            <a:noFill/>
            <a:ln w="38100">
              <a:solidFill>
                <a:srgbClr val="000080"/>
              </a:solidFill>
              <a:round/>
              <a:headEnd/>
              <a:tailEnd/>
            </a:ln>
          </p:spPr>
          <p:txBody>
            <a:bodyPr/>
            <a:lstStyle/>
            <a:p>
              <a:endParaRPr lang="de-DE"/>
            </a:p>
          </p:txBody>
        </p:sp>
        <p:sp>
          <p:nvSpPr>
            <p:cNvPr id="89231" name="Line 65"/>
            <p:cNvSpPr>
              <a:spLocks noChangeShapeType="1"/>
            </p:cNvSpPr>
            <p:nvPr/>
          </p:nvSpPr>
          <p:spPr bwMode="auto">
            <a:xfrm>
              <a:off x="4682" y="3082"/>
              <a:ext cx="66" cy="62"/>
            </a:xfrm>
            <a:prstGeom prst="line">
              <a:avLst/>
            </a:prstGeom>
            <a:noFill/>
            <a:ln w="38100">
              <a:solidFill>
                <a:srgbClr val="000080"/>
              </a:solidFill>
              <a:round/>
              <a:headEnd/>
              <a:tailEnd/>
            </a:ln>
          </p:spPr>
          <p:txBody>
            <a:bodyPr/>
            <a:lstStyle/>
            <a:p>
              <a:endParaRPr lang="de-DE"/>
            </a:p>
          </p:txBody>
        </p:sp>
        <p:sp>
          <p:nvSpPr>
            <p:cNvPr id="89232" name="Line 66"/>
            <p:cNvSpPr>
              <a:spLocks noChangeShapeType="1"/>
            </p:cNvSpPr>
            <p:nvPr/>
          </p:nvSpPr>
          <p:spPr bwMode="auto">
            <a:xfrm>
              <a:off x="4748" y="3144"/>
              <a:ext cx="67" cy="54"/>
            </a:xfrm>
            <a:prstGeom prst="line">
              <a:avLst/>
            </a:prstGeom>
            <a:noFill/>
            <a:ln w="38100">
              <a:solidFill>
                <a:srgbClr val="000080"/>
              </a:solidFill>
              <a:round/>
              <a:headEnd/>
              <a:tailEnd/>
            </a:ln>
          </p:spPr>
          <p:txBody>
            <a:bodyPr/>
            <a:lstStyle/>
            <a:p>
              <a:endParaRPr lang="de-DE"/>
            </a:p>
          </p:txBody>
        </p:sp>
        <p:sp>
          <p:nvSpPr>
            <p:cNvPr id="89233" name="Line 67"/>
            <p:cNvSpPr>
              <a:spLocks noChangeShapeType="1"/>
            </p:cNvSpPr>
            <p:nvPr/>
          </p:nvSpPr>
          <p:spPr bwMode="auto">
            <a:xfrm>
              <a:off x="4815" y="3198"/>
              <a:ext cx="66" cy="44"/>
            </a:xfrm>
            <a:prstGeom prst="line">
              <a:avLst/>
            </a:prstGeom>
            <a:noFill/>
            <a:ln w="38100">
              <a:solidFill>
                <a:srgbClr val="000080"/>
              </a:solidFill>
              <a:round/>
              <a:headEnd/>
              <a:tailEnd/>
            </a:ln>
          </p:spPr>
          <p:txBody>
            <a:bodyPr/>
            <a:lstStyle/>
            <a:p>
              <a:endParaRPr lang="de-DE"/>
            </a:p>
          </p:txBody>
        </p:sp>
        <p:sp>
          <p:nvSpPr>
            <p:cNvPr id="89234" name="Line 68"/>
            <p:cNvSpPr>
              <a:spLocks noChangeShapeType="1"/>
            </p:cNvSpPr>
            <p:nvPr/>
          </p:nvSpPr>
          <p:spPr bwMode="auto">
            <a:xfrm>
              <a:off x="4881" y="3242"/>
              <a:ext cx="66" cy="38"/>
            </a:xfrm>
            <a:prstGeom prst="line">
              <a:avLst/>
            </a:prstGeom>
            <a:noFill/>
            <a:ln w="38100">
              <a:solidFill>
                <a:srgbClr val="000080"/>
              </a:solidFill>
              <a:round/>
              <a:headEnd/>
              <a:tailEnd/>
            </a:ln>
          </p:spPr>
          <p:txBody>
            <a:bodyPr/>
            <a:lstStyle/>
            <a:p>
              <a:endParaRPr lang="de-DE"/>
            </a:p>
          </p:txBody>
        </p:sp>
        <p:sp>
          <p:nvSpPr>
            <p:cNvPr id="89235" name="Line 69"/>
            <p:cNvSpPr>
              <a:spLocks noChangeShapeType="1"/>
            </p:cNvSpPr>
            <p:nvPr/>
          </p:nvSpPr>
          <p:spPr bwMode="auto">
            <a:xfrm>
              <a:off x="4947" y="3280"/>
              <a:ext cx="67" cy="31"/>
            </a:xfrm>
            <a:prstGeom prst="line">
              <a:avLst/>
            </a:prstGeom>
            <a:noFill/>
            <a:ln w="38100">
              <a:solidFill>
                <a:srgbClr val="000080"/>
              </a:solidFill>
              <a:round/>
              <a:headEnd/>
              <a:tailEnd/>
            </a:ln>
          </p:spPr>
          <p:txBody>
            <a:bodyPr/>
            <a:lstStyle/>
            <a:p>
              <a:endParaRPr lang="de-DE"/>
            </a:p>
          </p:txBody>
        </p:sp>
        <p:sp>
          <p:nvSpPr>
            <p:cNvPr id="89236" name="Line 70"/>
            <p:cNvSpPr>
              <a:spLocks noChangeShapeType="1"/>
            </p:cNvSpPr>
            <p:nvPr/>
          </p:nvSpPr>
          <p:spPr bwMode="auto">
            <a:xfrm>
              <a:off x="5014" y="3311"/>
              <a:ext cx="66" cy="24"/>
            </a:xfrm>
            <a:prstGeom prst="line">
              <a:avLst/>
            </a:prstGeom>
            <a:noFill/>
            <a:ln w="38100">
              <a:solidFill>
                <a:srgbClr val="000080"/>
              </a:solidFill>
              <a:round/>
              <a:headEnd/>
              <a:tailEnd/>
            </a:ln>
          </p:spPr>
          <p:txBody>
            <a:bodyPr/>
            <a:lstStyle/>
            <a:p>
              <a:endParaRPr lang="de-DE"/>
            </a:p>
          </p:txBody>
        </p:sp>
        <p:sp>
          <p:nvSpPr>
            <p:cNvPr id="89237" name="Line 71"/>
            <p:cNvSpPr>
              <a:spLocks noChangeShapeType="1"/>
            </p:cNvSpPr>
            <p:nvPr/>
          </p:nvSpPr>
          <p:spPr bwMode="auto">
            <a:xfrm>
              <a:off x="5080" y="3335"/>
              <a:ext cx="67" cy="20"/>
            </a:xfrm>
            <a:prstGeom prst="line">
              <a:avLst/>
            </a:prstGeom>
            <a:noFill/>
            <a:ln w="38100">
              <a:solidFill>
                <a:srgbClr val="000080"/>
              </a:solidFill>
              <a:round/>
              <a:headEnd/>
              <a:tailEnd/>
            </a:ln>
          </p:spPr>
          <p:txBody>
            <a:bodyPr/>
            <a:lstStyle/>
            <a:p>
              <a:endParaRPr lang="de-DE"/>
            </a:p>
          </p:txBody>
        </p:sp>
        <p:sp>
          <p:nvSpPr>
            <p:cNvPr id="89238" name="Line 72"/>
            <p:cNvSpPr>
              <a:spLocks noChangeShapeType="1"/>
            </p:cNvSpPr>
            <p:nvPr/>
          </p:nvSpPr>
          <p:spPr bwMode="auto">
            <a:xfrm>
              <a:off x="5147" y="3355"/>
              <a:ext cx="66" cy="15"/>
            </a:xfrm>
            <a:prstGeom prst="line">
              <a:avLst/>
            </a:prstGeom>
            <a:noFill/>
            <a:ln w="38100">
              <a:solidFill>
                <a:srgbClr val="000080"/>
              </a:solidFill>
              <a:round/>
              <a:headEnd/>
              <a:tailEnd/>
            </a:ln>
          </p:spPr>
          <p:txBody>
            <a:bodyPr/>
            <a:lstStyle/>
            <a:p>
              <a:endParaRPr lang="de-DE"/>
            </a:p>
          </p:txBody>
        </p:sp>
        <p:sp>
          <p:nvSpPr>
            <p:cNvPr id="89239" name="Line 73"/>
            <p:cNvSpPr>
              <a:spLocks noChangeShapeType="1"/>
            </p:cNvSpPr>
            <p:nvPr/>
          </p:nvSpPr>
          <p:spPr bwMode="auto">
            <a:xfrm>
              <a:off x="5213" y="3370"/>
              <a:ext cx="67" cy="13"/>
            </a:xfrm>
            <a:prstGeom prst="line">
              <a:avLst/>
            </a:prstGeom>
            <a:noFill/>
            <a:ln w="38100">
              <a:solidFill>
                <a:srgbClr val="000080"/>
              </a:solidFill>
              <a:round/>
              <a:headEnd/>
              <a:tailEnd/>
            </a:ln>
          </p:spPr>
          <p:txBody>
            <a:bodyPr/>
            <a:lstStyle/>
            <a:p>
              <a:endParaRPr lang="de-DE"/>
            </a:p>
          </p:txBody>
        </p:sp>
        <p:sp>
          <p:nvSpPr>
            <p:cNvPr id="89240" name="Line 74"/>
            <p:cNvSpPr>
              <a:spLocks noChangeShapeType="1"/>
            </p:cNvSpPr>
            <p:nvPr/>
          </p:nvSpPr>
          <p:spPr bwMode="auto">
            <a:xfrm>
              <a:off x="5280" y="3383"/>
              <a:ext cx="66" cy="9"/>
            </a:xfrm>
            <a:prstGeom prst="line">
              <a:avLst/>
            </a:prstGeom>
            <a:noFill/>
            <a:ln w="38100">
              <a:solidFill>
                <a:srgbClr val="000080"/>
              </a:solidFill>
              <a:round/>
              <a:headEnd/>
              <a:tailEnd/>
            </a:ln>
          </p:spPr>
          <p:txBody>
            <a:bodyPr/>
            <a:lstStyle/>
            <a:p>
              <a:endParaRPr lang="de-DE"/>
            </a:p>
          </p:txBody>
        </p:sp>
        <p:sp>
          <p:nvSpPr>
            <p:cNvPr id="89241" name="Line 75"/>
            <p:cNvSpPr>
              <a:spLocks noChangeShapeType="1"/>
            </p:cNvSpPr>
            <p:nvPr/>
          </p:nvSpPr>
          <p:spPr bwMode="auto">
            <a:xfrm>
              <a:off x="5346" y="3392"/>
              <a:ext cx="67" cy="8"/>
            </a:xfrm>
            <a:prstGeom prst="line">
              <a:avLst/>
            </a:prstGeom>
            <a:noFill/>
            <a:ln w="38100">
              <a:solidFill>
                <a:srgbClr val="000080"/>
              </a:solidFill>
              <a:round/>
              <a:headEnd/>
              <a:tailEnd/>
            </a:ln>
          </p:spPr>
          <p:txBody>
            <a:bodyPr/>
            <a:lstStyle/>
            <a:p>
              <a:endParaRPr lang="de-DE"/>
            </a:p>
          </p:txBody>
        </p:sp>
        <p:sp>
          <p:nvSpPr>
            <p:cNvPr id="89242" name="Line 76"/>
            <p:cNvSpPr>
              <a:spLocks noChangeShapeType="1"/>
            </p:cNvSpPr>
            <p:nvPr/>
          </p:nvSpPr>
          <p:spPr bwMode="auto">
            <a:xfrm>
              <a:off x="5413" y="3400"/>
              <a:ext cx="66" cy="5"/>
            </a:xfrm>
            <a:prstGeom prst="line">
              <a:avLst/>
            </a:prstGeom>
            <a:noFill/>
            <a:ln w="38100">
              <a:solidFill>
                <a:srgbClr val="000080"/>
              </a:solidFill>
              <a:round/>
              <a:headEnd/>
              <a:tailEnd/>
            </a:ln>
          </p:spPr>
          <p:txBody>
            <a:bodyPr/>
            <a:lstStyle/>
            <a:p>
              <a:endParaRPr lang="de-DE"/>
            </a:p>
          </p:txBody>
        </p:sp>
        <p:sp>
          <p:nvSpPr>
            <p:cNvPr id="89243" name="Line 77"/>
            <p:cNvSpPr>
              <a:spLocks noChangeShapeType="1"/>
            </p:cNvSpPr>
            <p:nvPr/>
          </p:nvSpPr>
          <p:spPr bwMode="auto">
            <a:xfrm>
              <a:off x="5479" y="3405"/>
              <a:ext cx="67" cy="4"/>
            </a:xfrm>
            <a:prstGeom prst="line">
              <a:avLst/>
            </a:prstGeom>
            <a:noFill/>
            <a:ln w="38100">
              <a:solidFill>
                <a:srgbClr val="000080"/>
              </a:solidFill>
              <a:round/>
              <a:headEnd/>
              <a:tailEnd/>
            </a:ln>
          </p:spPr>
          <p:txBody>
            <a:bodyPr/>
            <a:lstStyle/>
            <a:p>
              <a:endParaRPr lang="de-DE"/>
            </a:p>
          </p:txBody>
        </p:sp>
        <p:sp>
          <p:nvSpPr>
            <p:cNvPr id="89244" name="Line 78"/>
            <p:cNvSpPr>
              <a:spLocks noChangeShapeType="1"/>
            </p:cNvSpPr>
            <p:nvPr/>
          </p:nvSpPr>
          <p:spPr bwMode="auto">
            <a:xfrm>
              <a:off x="5546" y="3409"/>
              <a:ext cx="66" cy="3"/>
            </a:xfrm>
            <a:prstGeom prst="line">
              <a:avLst/>
            </a:prstGeom>
            <a:noFill/>
            <a:ln w="38100">
              <a:solidFill>
                <a:srgbClr val="000080"/>
              </a:solidFill>
              <a:round/>
              <a:headEnd/>
              <a:tailEnd/>
            </a:ln>
          </p:spPr>
          <p:txBody>
            <a:bodyPr/>
            <a:lstStyle/>
            <a:p>
              <a:endParaRPr lang="de-DE"/>
            </a:p>
          </p:txBody>
        </p:sp>
        <p:sp>
          <p:nvSpPr>
            <p:cNvPr id="89245" name="Line 79"/>
            <p:cNvSpPr>
              <a:spLocks noChangeShapeType="1"/>
            </p:cNvSpPr>
            <p:nvPr/>
          </p:nvSpPr>
          <p:spPr bwMode="auto">
            <a:xfrm>
              <a:off x="5612" y="3412"/>
              <a:ext cx="66" cy="2"/>
            </a:xfrm>
            <a:prstGeom prst="line">
              <a:avLst/>
            </a:prstGeom>
            <a:noFill/>
            <a:ln w="38100">
              <a:solidFill>
                <a:srgbClr val="000080"/>
              </a:solidFill>
              <a:round/>
              <a:headEnd/>
              <a:tailEnd/>
            </a:ln>
          </p:spPr>
          <p:txBody>
            <a:bodyPr/>
            <a:lstStyle/>
            <a:p>
              <a:endParaRPr lang="de-DE"/>
            </a:p>
          </p:txBody>
        </p:sp>
        <p:sp>
          <p:nvSpPr>
            <p:cNvPr id="89246" name="Line 80"/>
            <p:cNvSpPr>
              <a:spLocks noChangeShapeType="1"/>
            </p:cNvSpPr>
            <p:nvPr/>
          </p:nvSpPr>
          <p:spPr bwMode="auto">
            <a:xfrm>
              <a:off x="5678" y="3414"/>
              <a:ext cx="67" cy="2"/>
            </a:xfrm>
            <a:prstGeom prst="line">
              <a:avLst/>
            </a:prstGeom>
            <a:noFill/>
            <a:ln w="38100">
              <a:solidFill>
                <a:srgbClr val="000080"/>
              </a:solidFill>
              <a:round/>
              <a:headEnd/>
              <a:tailEnd/>
            </a:ln>
          </p:spPr>
          <p:txBody>
            <a:bodyPr/>
            <a:lstStyle/>
            <a:p>
              <a:endParaRPr lang="de-DE"/>
            </a:p>
          </p:txBody>
        </p:sp>
        <p:sp>
          <p:nvSpPr>
            <p:cNvPr id="89247" name="Line 81"/>
            <p:cNvSpPr>
              <a:spLocks noChangeShapeType="1"/>
            </p:cNvSpPr>
            <p:nvPr/>
          </p:nvSpPr>
          <p:spPr bwMode="auto">
            <a:xfrm>
              <a:off x="5745" y="3416"/>
              <a:ext cx="66" cy="1"/>
            </a:xfrm>
            <a:prstGeom prst="line">
              <a:avLst/>
            </a:prstGeom>
            <a:noFill/>
            <a:ln w="38100">
              <a:solidFill>
                <a:srgbClr val="000080"/>
              </a:solidFill>
              <a:round/>
              <a:headEnd/>
              <a:tailEnd/>
            </a:ln>
          </p:spPr>
          <p:txBody>
            <a:bodyPr/>
            <a:lstStyle/>
            <a:p>
              <a:endParaRPr lang="de-DE"/>
            </a:p>
          </p:txBody>
        </p:sp>
        <p:sp>
          <p:nvSpPr>
            <p:cNvPr id="89248" name="Line 82"/>
            <p:cNvSpPr>
              <a:spLocks noChangeShapeType="1"/>
            </p:cNvSpPr>
            <p:nvPr/>
          </p:nvSpPr>
          <p:spPr bwMode="auto">
            <a:xfrm>
              <a:off x="5811" y="3417"/>
              <a:ext cx="67" cy="1"/>
            </a:xfrm>
            <a:prstGeom prst="line">
              <a:avLst/>
            </a:prstGeom>
            <a:noFill/>
            <a:ln w="38100">
              <a:solidFill>
                <a:srgbClr val="000080"/>
              </a:solidFill>
              <a:round/>
              <a:headEnd/>
              <a:tailEnd/>
            </a:ln>
          </p:spPr>
          <p:txBody>
            <a:bodyPr/>
            <a:lstStyle/>
            <a:p>
              <a:endParaRPr lang="de-DE"/>
            </a:p>
          </p:txBody>
        </p:sp>
        <p:sp>
          <p:nvSpPr>
            <p:cNvPr id="89249" name="Line 83"/>
            <p:cNvSpPr>
              <a:spLocks noChangeShapeType="1"/>
            </p:cNvSpPr>
            <p:nvPr/>
          </p:nvSpPr>
          <p:spPr bwMode="auto">
            <a:xfrm>
              <a:off x="5878" y="3418"/>
              <a:ext cx="66" cy="1"/>
            </a:xfrm>
            <a:prstGeom prst="line">
              <a:avLst/>
            </a:prstGeom>
            <a:noFill/>
            <a:ln w="38100">
              <a:solidFill>
                <a:srgbClr val="000080"/>
              </a:solidFill>
              <a:round/>
              <a:headEnd/>
              <a:tailEnd/>
            </a:ln>
          </p:spPr>
          <p:txBody>
            <a:bodyPr/>
            <a:lstStyle/>
            <a:p>
              <a:endParaRPr lang="de-DE"/>
            </a:p>
          </p:txBody>
        </p:sp>
        <p:sp>
          <p:nvSpPr>
            <p:cNvPr id="89250" name="Line 84"/>
            <p:cNvSpPr>
              <a:spLocks noChangeShapeType="1"/>
            </p:cNvSpPr>
            <p:nvPr/>
          </p:nvSpPr>
          <p:spPr bwMode="auto">
            <a:xfrm>
              <a:off x="5944" y="3419"/>
              <a:ext cx="66" cy="1"/>
            </a:xfrm>
            <a:prstGeom prst="line">
              <a:avLst/>
            </a:prstGeom>
            <a:noFill/>
            <a:ln w="38100">
              <a:solidFill>
                <a:srgbClr val="000080"/>
              </a:solidFill>
              <a:round/>
              <a:headEnd/>
              <a:tailEnd/>
            </a:ln>
          </p:spPr>
          <p:txBody>
            <a:bodyPr/>
            <a:lstStyle/>
            <a:p>
              <a:endParaRPr lang="de-DE"/>
            </a:p>
          </p:txBody>
        </p:sp>
      </p:grpSp>
      <p:grpSp>
        <p:nvGrpSpPr>
          <p:cNvPr id="89093" name="Group 85"/>
          <p:cNvGrpSpPr>
            <a:grpSpLocks/>
          </p:cNvGrpSpPr>
          <p:nvPr/>
        </p:nvGrpSpPr>
        <p:grpSpPr bwMode="auto">
          <a:xfrm>
            <a:off x="2190750" y="3475038"/>
            <a:ext cx="6467475" cy="2286000"/>
            <a:chOff x="668" y="1392"/>
            <a:chExt cx="5386" cy="2010"/>
          </a:xfrm>
        </p:grpSpPr>
        <p:sp>
          <p:nvSpPr>
            <p:cNvPr id="89103" name="Line 86"/>
            <p:cNvSpPr>
              <a:spLocks noChangeShapeType="1"/>
            </p:cNvSpPr>
            <p:nvPr/>
          </p:nvSpPr>
          <p:spPr bwMode="auto">
            <a:xfrm flipV="1">
              <a:off x="668" y="3399"/>
              <a:ext cx="78" cy="3"/>
            </a:xfrm>
            <a:prstGeom prst="line">
              <a:avLst/>
            </a:prstGeom>
            <a:noFill/>
            <a:ln w="38100">
              <a:solidFill>
                <a:srgbClr val="008000"/>
              </a:solidFill>
              <a:round/>
              <a:headEnd/>
              <a:tailEnd/>
            </a:ln>
          </p:spPr>
          <p:txBody>
            <a:bodyPr/>
            <a:lstStyle/>
            <a:p>
              <a:endParaRPr lang="de-DE"/>
            </a:p>
          </p:txBody>
        </p:sp>
        <p:sp>
          <p:nvSpPr>
            <p:cNvPr id="89104" name="Line 87"/>
            <p:cNvSpPr>
              <a:spLocks noChangeShapeType="1"/>
            </p:cNvSpPr>
            <p:nvPr/>
          </p:nvSpPr>
          <p:spPr bwMode="auto">
            <a:xfrm flipV="1">
              <a:off x="746" y="3396"/>
              <a:ext cx="79" cy="3"/>
            </a:xfrm>
            <a:prstGeom prst="line">
              <a:avLst/>
            </a:prstGeom>
            <a:noFill/>
            <a:ln w="38100">
              <a:solidFill>
                <a:srgbClr val="008000"/>
              </a:solidFill>
              <a:round/>
              <a:headEnd/>
              <a:tailEnd/>
            </a:ln>
          </p:spPr>
          <p:txBody>
            <a:bodyPr/>
            <a:lstStyle/>
            <a:p>
              <a:endParaRPr lang="de-DE"/>
            </a:p>
          </p:txBody>
        </p:sp>
        <p:sp>
          <p:nvSpPr>
            <p:cNvPr id="89105" name="Line 88"/>
            <p:cNvSpPr>
              <a:spLocks noChangeShapeType="1"/>
            </p:cNvSpPr>
            <p:nvPr/>
          </p:nvSpPr>
          <p:spPr bwMode="auto">
            <a:xfrm flipV="1">
              <a:off x="825" y="3392"/>
              <a:ext cx="80" cy="4"/>
            </a:xfrm>
            <a:prstGeom prst="line">
              <a:avLst/>
            </a:prstGeom>
            <a:noFill/>
            <a:ln w="38100">
              <a:solidFill>
                <a:srgbClr val="008000"/>
              </a:solidFill>
              <a:round/>
              <a:headEnd/>
              <a:tailEnd/>
            </a:ln>
          </p:spPr>
          <p:txBody>
            <a:bodyPr/>
            <a:lstStyle/>
            <a:p>
              <a:endParaRPr lang="de-DE"/>
            </a:p>
          </p:txBody>
        </p:sp>
        <p:sp>
          <p:nvSpPr>
            <p:cNvPr id="89106" name="Line 89"/>
            <p:cNvSpPr>
              <a:spLocks noChangeShapeType="1"/>
            </p:cNvSpPr>
            <p:nvPr/>
          </p:nvSpPr>
          <p:spPr bwMode="auto">
            <a:xfrm flipV="1">
              <a:off x="905" y="3385"/>
              <a:ext cx="80" cy="7"/>
            </a:xfrm>
            <a:prstGeom prst="line">
              <a:avLst/>
            </a:prstGeom>
            <a:noFill/>
            <a:ln w="38100">
              <a:solidFill>
                <a:srgbClr val="008000"/>
              </a:solidFill>
              <a:round/>
              <a:headEnd/>
              <a:tailEnd/>
            </a:ln>
          </p:spPr>
          <p:txBody>
            <a:bodyPr/>
            <a:lstStyle/>
            <a:p>
              <a:endParaRPr lang="de-DE"/>
            </a:p>
          </p:txBody>
        </p:sp>
        <p:sp>
          <p:nvSpPr>
            <p:cNvPr id="89107" name="Line 90"/>
            <p:cNvSpPr>
              <a:spLocks noChangeShapeType="1"/>
            </p:cNvSpPr>
            <p:nvPr/>
          </p:nvSpPr>
          <p:spPr bwMode="auto">
            <a:xfrm flipV="1">
              <a:off x="985" y="3378"/>
              <a:ext cx="78" cy="7"/>
            </a:xfrm>
            <a:prstGeom prst="line">
              <a:avLst/>
            </a:prstGeom>
            <a:noFill/>
            <a:ln w="38100">
              <a:solidFill>
                <a:srgbClr val="008000"/>
              </a:solidFill>
              <a:round/>
              <a:headEnd/>
              <a:tailEnd/>
            </a:ln>
          </p:spPr>
          <p:txBody>
            <a:bodyPr/>
            <a:lstStyle/>
            <a:p>
              <a:endParaRPr lang="de-DE"/>
            </a:p>
          </p:txBody>
        </p:sp>
        <p:sp>
          <p:nvSpPr>
            <p:cNvPr id="89108" name="Line 91"/>
            <p:cNvSpPr>
              <a:spLocks noChangeShapeType="1"/>
            </p:cNvSpPr>
            <p:nvPr/>
          </p:nvSpPr>
          <p:spPr bwMode="auto">
            <a:xfrm flipV="1">
              <a:off x="1063" y="3368"/>
              <a:ext cx="79" cy="10"/>
            </a:xfrm>
            <a:prstGeom prst="line">
              <a:avLst/>
            </a:prstGeom>
            <a:noFill/>
            <a:ln w="38100">
              <a:solidFill>
                <a:srgbClr val="008000"/>
              </a:solidFill>
              <a:round/>
              <a:headEnd/>
              <a:tailEnd/>
            </a:ln>
          </p:spPr>
          <p:txBody>
            <a:bodyPr/>
            <a:lstStyle/>
            <a:p>
              <a:endParaRPr lang="de-DE"/>
            </a:p>
          </p:txBody>
        </p:sp>
        <p:sp>
          <p:nvSpPr>
            <p:cNvPr id="89109" name="Line 92"/>
            <p:cNvSpPr>
              <a:spLocks noChangeShapeType="1"/>
            </p:cNvSpPr>
            <p:nvPr/>
          </p:nvSpPr>
          <p:spPr bwMode="auto">
            <a:xfrm flipV="1">
              <a:off x="1142" y="3356"/>
              <a:ext cx="79" cy="12"/>
            </a:xfrm>
            <a:prstGeom prst="line">
              <a:avLst/>
            </a:prstGeom>
            <a:noFill/>
            <a:ln w="38100">
              <a:solidFill>
                <a:srgbClr val="008000"/>
              </a:solidFill>
              <a:round/>
              <a:headEnd/>
              <a:tailEnd/>
            </a:ln>
          </p:spPr>
          <p:txBody>
            <a:bodyPr/>
            <a:lstStyle/>
            <a:p>
              <a:endParaRPr lang="de-DE"/>
            </a:p>
          </p:txBody>
        </p:sp>
        <p:sp>
          <p:nvSpPr>
            <p:cNvPr id="89110" name="Line 93"/>
            <p:cNvSpPr>
              <a:spLocks noChangeShapeType="1"/>
            </p:cNvSpPr>
            <p:nvPr/>
          </p:nvSpPr>
          <p:spPr bwMode="auto">
            <a:xfrm flipV="1">
              <a:off x="1221" y="3339"/>
              <a:ext cx="81" cy="17"/>
            </a:xfrm>
            <a:prstGeom prst="line">
              <a:avLst/>
            </a:prstGeom>
            <a:noFill/>
            <a:ln w="38100">
              <a:solidFill>
                <a:srgbClr val="008000"/>
              </a:solidFill>
              <a:round/>
              <a:headEnd/>
              <a:tailEnd/>
            </a:ln>
          </p:spPr>
          <p:txBody>
            <a:bodyPr/>
            <a:lstStyle/>
            <a:p>
              <a:endParaRPr lang="de-DE"/>
            </a:p>
          </p:txBody>
        </p:sp>
        <p:sp>
          <p:nvSpPr>
            <p:cNvPr id="89111" name="Line 94"/>
            <p:cNvSpPr>
              <a:spLocks noChangeShapeType="1"/>
            </p:cNvSpPr>
            <p:nvPr/>
          </p:nvSpPr>
          <p:spPr bwMode="auto">
            <a:xfrm flipV="1">
              <a:off x="1302" y="3320"/>
              <a:ext cx="79" cy="19"/>
            </a:xfrm>
            <a:prstGeom prst="line">
              <a:avLst/>
            </a:prstGeom>
            <a:noFill/>
            <a:ln w="38100">
              <a:solidFill>
                <a:srgbClr val="008000"/>
              </a:solidFill>
              <a:round/>
              <a:headEnd/>
              <a:tailEnd/>
            </a:ln>
          </p:spPr>
          <p:txBody>
            <a:bodyPr/>
            <a:lstStyle/>
            <a:p>
              <a:endParaRPr lang="de-DE"/>
            </a:p>
          </p:txBody>
        </p:sp>
        <p:sp>
          <p:nvSpPr>
            <p:cNvPr id="89112" name="Line 95"/>
            <p:cNvSpPr>
              <a:spLocks noChangeShapeType="1"/>
            </p:cNvSpPr>
            <p:nvPr/>
          </p:nvSpPr>
          <p:spPr bwMode="auto">
            <a:xfrm flipV="1">
              <a:off x="1381" y="3295"/>
              <a:ext cx="78" cy="25"/>
            </a:xfrm>
            <a:prstGeom prst="line">
              <a:avLst/>
            </a:prstGeom>
            <a:noFill/>
            <a:ln w="38100">
              <a:solidFill>
                <a:srgbClr val="008000"/>
              </a:solidFill>
              <a:round/>
              <a:headEnd/>
              <a:tailEnd/>
            </a:ln>
          </p:spPr>
          <p:txBody>
            <a:bodyPr/>
            <a:lstStyle/>
            <a:p>
              <a:endParaRPr lang="de-DE"/>
            </a:p>
          </p:txBody>
        </p:sp>
        <p:sp>
          <p:nvSpPr>
            <p:cNvPr id="89113" name="Line 96"/>
            <p:cNvSpPr>
              <a:spLocks noChangeShapeType="1"/>
            </p:cNvSpPr>
            <p:nvPr/>
          </p:nvSpPr>
          <p:spPr bwMode="auto">
            <a:xfrm flipV="1">
              <a:off x="1459" y="3264"/>
              <a:ext cx="79" cy="31"/>
            </a:xfrm>
            <a:prstGeom prst="line">
              <a:avLst/>
            </a:prstGeom>
            <a:noFill/>
            <a:ln w="38100">
              <a:solidFill>
                <a:srgbClr val="008000"/>
              </a:solidFill>
              <a:round/>
              <a:headEnd/>
              <a:tailEnd/>
            </a:ln>
          </p:spPr>
          <p:txBody>
            <a:bodyPr/>
            <a:lstStyle/>
            <a:p>
              <a:endParaRPr lang="de-DE"/>
            </a:p>
          </p:txBody>
        </p:sp>
        <p:sp>
          <p:nvSpPr>
            <p:cNvPr id="89114" name="Line 97"/>
            <p:cNvSpPr>
              <a:spLocks noChangeShapeType="1"/>
            </p:cNvSpPr>
            <p:nvPr/>
          </p:nvSpPr>
          <p:spPr bwMode="auto">
            <a:xfrm flipV="1">
              <a:off x="1538" y="3229"/>
              <a:ext cx="80" cy="35"/>
            </a:xfrm>
            <a:prstGeom prst="line">
              <a:avLst/>
            </a:prstGeom>
            <a:noFill/>
            <a:ln w="38100">
              <a:solidFill>
                <a:srgbClr val="008000"/>
              </a:solidFill>
              <a:round/>
              <a:headEnd/>
              <a:tailEnd/>
            </a:ln>
          </p:spPr>
          <p:txBody>
            <a:bodyPr/>
            <a:lstStyle/>
            <a:p>
              <a:endParaRPr lang="de-DE"/>
            </a:p>
          </p:txBody>
        </p:sp>
        <p:sp>
          <p:nvSpPr>
            <p:cNvPr id="89115" name="Line 98"/>
            <p:cNvSpPr>
              <a:spLocks noChangeShapeType="1"/>
            </p:cNvSpPr>
            <p:nvPr/>
          </p:nvSpPr>
          <p:spPr bwMode="auto">
            <a:xfrm flipV="1">
              <a:off x="1618" y="3185"/>
              <a:ext cx="80" cy="44"/>
            </a:xfrm>
            <a:prstGeom prst="line">
              <a:avLst/>
            </a:prstGeom>
            <a:noFill/>
            <a:ln w="38100">
              <a:solidFill>
                <a:srgbClr val="008000"/>
              </a:solidFill>
              <a:round/>
              <a:headEnd/>
              <a:tailEnd/>
            </a:ln>
          </p:spPr>
          <p:txBody>
            <a:bodyPr/>
            <a:lstStyle/>
            <a:p>
              <a:endParaRPr lang="de-DE"/>
            </a:p>
          </p:txBody>
        </p:sp>
        <p:sp>
          <p:nvSpPr>
            <p:cNvPr id="89116" name="Line 99"/>
            <p:cNvSpPr>
              <a:spLocks noChangeShapeType="1"/>
            </p:cNvSpPr>
            <p:nvPr/>
          </p:nvSpPr>
          <p:spPr bwMode="auto">
            <a:xfrm flipV="1">
              <a:off x="1698" y="3135"/>
              <a:ext cx="78" cy="50"/>
            </a:xfrm>
            <a:prstGeom prst="line">
              <a:avLst/>
            </a:prstGeom>
            <a:noFill/>
            <a:ln w="38100">
              <a:solidFill>
                <a:srgbClr val="008000"/>
              </a:solidFill>
              <a:round/>
              <a:headEnd/>
              <a:tailEnd/>
            </a:ln>
          </p:spPr>
          <p:txBody>
            <a:bodyPr/>
            <a:lstStyle/>
            <a:p>
              <a:endParaRPr lang="de-DE"/>
            </a:p>
          </p:txBody>
        </p:sp>
        <p:sp>
          <p:nvSpPr>
            <p:cNvPr id="89117" name="Line 100"/>
            <p:cNvSpPr>
              <a:spLocks noChangeShapeType="1"/>
            </p:cNvSpPr>
            <p:nvPr/>
          </p:nvSpPr>
          <p:spPr bwMode="auto">
            <a:xfrm flipV="1">
              <a:off x="1776" y="3076"/>
              <a:ext cx="79" cy="59"/>
            </a:xfrm>
            <a:prstGeom prst="line">
              <a:avLst/>
            </a:prstGeom>
            <a:noFill/>
            <a:ln w="38100">
              <a:solidFill>
                <a:srgbClr val="008000"/>
              </a:solidFill>
              <a:round/>
              <a:headEnd/>
              <a:tailEnd/>
            </a:ln>
          </p:spPr>
          <p:txBody>
            <a:bodyPr/>
            <a:lstStyle/>
            <a:p>
              <a:endParaRPr lang="de-DE"/>
            </a:p>
          </p:txBody>
        </p:sp>
        <p:sp>
          <p:nvSpPr>
            <p:cNvPr id="89118" name="Line 101"/>
            <p:cNvSpPr>
              <a:spLocks noChangeShapeType="1"/>
            </p:cNvSpPr>
            <p:nvPr/>
          </p:nvSpPr>
          <p:spPr bwMode="auto">
            <a:xfrm flipV="1">
              <a:off x="1855" y="3009"/>
              <a:ext cx="80" cy="67"/>
            </a:xfrm>
            <a:prstGeom prst="line">
              <a:avLst/>
            </a:prstGeom>
            <a:noFill/>
            <a:ln w="38100">
              <a:solidFill>
                <a:srgbClr val="008000"/>
              </a:solidFill>
              <a:round/>
              <a:headEnd/>
              <a:tailEnd/>
            </a:ln>
          </p:spPr>
          <p:txBody>
            <a:bodyPr/>
            <a:lstStyle/>
            <a:p>
              <a:endParaRPr lang="de-DE"/>
            </a:p>
          </p:txBody>
        </p:sp>
        <p:sp>
          <p:nvSpPr>
            <p:cNvPr id="89119" name="Line 102"/>
            <p:cNvSpPr>
              <a:spLocks noChangeShapeType="1"/>
            </p:cNvSpPr>
            <p:nvPr/>
          </p:nvSpPr>
          <p:spPr bwMode="auto">
            <a:xfrm flipV="1">
              <a:off x="1935" y="2933"/>
              <a:ext cx="79" cy="76"/>
            </a:xfrm>
            <a:prstGeom prst="line">
              <a:avLst/>
            </a:prstGeom>
            <a:noFill/>
            <a:ln w="38100">
              <a:solidFill>
                <a:srgbClr val="008000"/>
              </a:solidFill>
              <a:round/>
              <a:headEnd/>
              <a:tailEnd/>
            </a:ln>
          </p:spPr>
          <p:txBody>
            <a:bodyPr/>
            <a:lstStyle/>
            <a:p>
              <a:endParaRPr lang="de-DE"/>
            </a:p>
          </p:txBody>
        </p:sp>
        <p:sp>
          <p:nvSpPr>
            <p:cNvPr id="89120" name="Line 103"/>
            <p:cNvSpPr>
              <a:spLocks noChangeShapeType="1"/>
            </p:cNvSpPr>
            <p:nvPr/>
          </p:nvSpPr>
          <p:spPr bwMode="auto">
            <a:xfrm flipV="1">
              <a:off x="2014" y="2847"/>
              <a:ext cx="79" cy="86"/>
            </a:xfrm>
            <a:prstGeom prst="line">
              <a:avLst/>
            </a:prstGeom>
            <a:noFill/>
            <a:ln w="38100">
              <a:solidFill>
                <a:srgbClr val="008000"/>
              </a:solidFill>
              <a:round/>
              <a:headEnd/>
              <a:tailEnd/>
            </a:ln>
          </p:spPr>
          <p:txBody>
            <a:bodyPr/>
            <a:lstStyle/>
            <a:p>
              <a:endParaRPr lang="de-DE"/>
            </a:p>
          </p:txBody>
        </p:sp>
        <p:sp>
          <p:nvSpPr>
            <p:cNvPr id="89121" name="Line 104"/>
            <p:cNvSpPr>
              <a:spLocks noChangeShapeType="1"/>
            </p:cNvSpPr>
            <p:nvPr/>
          </p:nvSpPr>
          <p:spPr bwMode="auto">
            <a:xfrm flipV="1">
              <a:off x="2093" y="2754"/>
              <a:ext cx="79" cy="93"/>
            </a:xfrm>
            <a:prstGeom prst="line">
              <a:avLst/>
            </a:prstGeom>
            <a:noFill/>
            <a:ln w="38100">
              <a:solidFill>
                <a:srgbClr val="008000"/>
              </a:solidFill>
              <a:round/>
              <a:headEnd/>
              <a:tailEnd/>
            </a:ln>
          </p:spPr>
          <p:txBody>
            <a:bodyPr/>
            <a:lstStyle/>
            <a:p>
              <a:endParaRPr lang="de-DE"/>
            </a:p>
          </p:txBody>
        </p:sp>
        <p:sp>
          <p:nvSpPr>
            <p:cNvPr id="89122" name="Line 105"/>
            <p:cNvSpPr>
              <a:spLocks noChangeShapeType="1"/>
            </p:cNvSpPr>
            <p:nvPr/>
          </p:nvSpPr>
          <p:spPr bwMode="auto">
            <a:xfrm flipV="1">
              <a:off x="2172" y="2651"/>
              <a:ext cx="80" cy="103"/>
            </a:xfrm>
            <a:prstGeom prst="line">
              <a:avLst/>
            </a:prstGeom>
            <a:noFill/>
            <a:ln w="38100">
              <a:solidFill>
                <a:srgbClr val="008000"/>
              </a:solidFill>
              <a:round/>
              <a:headEnd/>
              <a:tailEnd/>
            </a:ln>
          </p:spPr>
          <p:txBody>
            <a:bodyPr/>
            <a:lstStyle/>
            <a:p>
              <a:endParaRPr lang="de-DE"/>
            </a:p>
          </p:txBody>
        </p:sp>
        <p:sp>
          <p:nvSpPr>
            <p:cNvPr id="89123" name="Line 106"/>
            <p:cNvSpPr>
              <a:spLocks noChangeShapeType="1"/>
            </p:cNvSpPr>
            <p:nvPr/>
          </p:nvSpPr>
          <p:spPr bwMode="auto">
            <a:xfrm flipV="1">
              <a:off x="2252" y="2542"/>
              <a:ext cx="79" cy="109"/>
            </a:xfrm>
            <a:prstGeom prst="line">
              <a:avLst/>
            </a:prstGeom>
            <a:noFill/>
            <a:ln w="38100">
              <a:solidFill>
                <a:srgbClr val="008000"/>
              </a:solidFill>
              <a:round/>
              <a:headEnd/>
              <a:tailEnd/>
            </a:ln>
          </p:spPr>
          <p:txBody>
            <a:bodyPr/>
            <a:lstStyle/>
            <a:p>
              <a:endParaRPr lang="de-DE"/>
            </a:p>
          </p:txBody>
        </p:sp>
        <p:sp>
          <p:nvSpPr>
            <p:cNvPr id="89124" name="Line 107"/>
            <p:cNvSpPr>
              <a:spLocks noChangeShapeType="1"/>
            </p:cNvSpPr>
            <p:nvPr/>
          </p:nvSpPr>
          <p:spPr bwMode="auto">
            <a:xfrm flipV="1">
              <a:off x="2331" y="2427"/>
              <a:ext cx="78" cy="115"/>
            </a:xfrm>
            <a:prstGeom prst="line">
              <a:avLst/>
            </a:prstGeom>
            <a:noFill/>
            <a:ln w="38100">
              <a:solidFill>
                <a:srgbClr val="008000"/>
              </a:solidFill>
              <a:round/>
              <a:headEnd/>
              <a:tailEnd/>
            </a:ln>
          </p:spPr>
          <p:txBody>
            <a:bodyPr/>
            <a:lstStyle/>
            <a:p>
              <a:endParaRPr lang="de-DE"/>
            </a:p>
          </p:txBody>
        </p:sp>
        <p:sp>
          <p:nvSpPr>
            <p:cNvPr id="89125" name="Line 108"/>
            <p:cNvSpPr>
              <a:spLocks noChangeShapeType="1"/>
            </p:cNvSpPr>
            <p:nvPr/>
          </p:nvSpPr>
          <p:spPr bwMode="auto">
            <a:xfrm flipV="1">
              <a:off x="2409" y="2307"/>
              <a:ext cx="80" cy="120"/>
            </a:xfrm>
            <a:prstGeom prst="line">
              <a:avLst/>
            </a:prstGeom>
            <a:noFill/>
            <a:ln w="38100">
              <a:solidFill>
                <a:srgbClr val="008000"/>
              </a:solidFill>
              <a:round/>
              <a:headEnd/>
              <a:tailEnd/>
            </a:ln>
          </p:spPr>
          <p:txBody>
            <a:bodyPr/>
            <a:lstStyle/>
            <a:p>
              <a:endParaRPr lang="de-DE"/>
            </a:p>
          </p:txBody>
        </p:sp>
        <p:sp>
          <p:nvSpPr>
            <p:cNvPr id="89126" name="Line 109"/>
            <p:cNvSpPr>
              <a:spLocks noChangeShapeType="1"/>
            </p:cNvSpPr>
            <p:nvPr/>
          </p:nvSpPr>
          <p:spPr bwMode="auto">
            <a:xfrm flipV="1">
              <a:off x="2489" y="2185"/>
              <a:ext cx="79" cy="122"/>
            </a:xfrm>
            <a:prstGeom prst="line">
              <a:avLst/>
            </a:prstGeom>
            <a:noFill/>
            <a:ln w="38100">
              <a:solidFill>
                <a:srgbClr val="008000"/>
              </a:solidFill>
              <a:round/>
              <a:headEnd/>
              <a:tailEnd/>
            </a:ln>
          </p:spPr>
          <p:txBody>
            <a:bodyPr/>
            <a:lstStyle/>
            <a:p>
              <a:endParaRPr lang="de-DE"/>
            </a:p>
          </p:txBody>
        </p:sp>
        <p:sp>
          <p:nvSpPr>
            <p:cNvPr id="89127" name="Line 110"/>
            <p:cNvSpPr>
              <a:spLocks noChangeShapeType="1"/>
            </p:cNvSpPr>
            <p:nvPr/>
          </p:nvSpPr>
          <p:spPr bwMode="auto">
            <a:xfrm flipV="1">
              <a:off x="2568" y="2063"/>
              <a:ext cx="80" cy="122"/>
            </a:xfrm>
            <a:prstGeom prst="line">
              <a:avLst/>
            </a:prstGeom>
            <a:noFill/>
            <a:ln w="38100">
              <a:solidFill>
                <a:srgbClr val="008000"/>
              </a:solidFill>
              <a:round/>
              <a:headEnd/>
              <a:tailEnd/>
            </a:ln>
          </p:spPr>
          <p:txBody>
            <a:bodyPr/>
            <a:lstStyle/>
            <a:p>
              <a:endParaRPr lang="de-DE"/>
            </a:p>
          </p:txBody>
        </p:sp>
        <p:sp>
          <p:nvSpPr>
            <p:cNvPr id="89128" name="Line 111"/>
            <p:cNvSpPr>
              <a:spLocks noChangeShapeType="1"/>
            </p:cNvSpPr>
            <p:nvPr/>
          </p:nvSpPr>
          <p:spPr bwMode="auto">
            <a:xfrm flipV="1">
              <a:off x="2648" y="1944"/>
              <a:ext cx="78" cy="119"/>
            </a:xfrm>
            <a:prstGeom prst="line">
              <a:avLst/>
            </a:prstGeom>
            <a:noFill/>
            <a:ln w="38100">
              <a:solidFill>
                <a:srgbClr val="008000"/>
              </a:solidFill>
              <a:round/>
              <a:headEnd/>
              <a:tailEnd/>
            </a:ln>
          </p:spPr>
          <p:txBody>
            <a:bodyPr/>
            <a:lstStyle/>
            <a:p>
              <a:endParaRPr lang="de-DE"/>
            </a:p>
          </p:txBody>
        </p:sp>
        <p:sp>
          <p:nvSpPr>
            <p:cNvPr id="89129" name="Line 112"/>
            <p:cNvSpPr>
              <a:spLocks noChangeShapeType="1"/>
            </p:cNvSpPr>
            <p:nvPr/>
          </p:nvSpPr>
          <p:spPr bwMode="auto">
            <a:xfrm flipV="1">
              <a:off x="2726" y="1830"/>
              <a:ext cx="80" cy="114"/>
            </a:xfrm>
            <a:prstGeom prst="line">
              <a:avLst/>
            </a:prstGeom>
            <a:noFill/>
            <a:ln w="38100">
              <a:solidFill>
                <a:srgbClr val="008000"/>
              </a:solidFill>
              <a:round/>
              <a:headEnd/>
              <a:tailEnd/>
            </a:ln>
          </p:spPr>
          <p:txBody>
            <a:bodyPr/>
            <a:lstStyle/>
            <a:p>
              <a:endParaRPr lang="de-DE"/>
            </a:p>
          </p:txBody>
        </p:sp>
        <p:sp>
          <p:nvSpPr>
            <p:cNvPr id="89130" name="Line 113"/>
            <p:cNvSpPr>
              <a:spLocks noChangeShapeType="1"/>
            </p:cNvSpPr>
            <p:nvPr/>
          </p:nvSpPr>
          <p:spPr bwMode="auto">
            <a:xfrm flipV="1">
              <a:off x="2806" y="1724"/>
              <a:ext cx="79" cy="106"/>
            </a:xfrm>
            <a:prstGeom prst="line">
              <a:avLst/>
            </a:prstGeom>
            <a:noFill/>
            <a:ln w="38100">
              <a:solidFill>
                <a:srgbClr val="008000"/>
              </a:solidFill>
              <a:round/>
              <a:headEnd/>
              <a:tailEnd/>
            </a:ln>
          </p:spPr>
          <p:txBody>
            <a:bodyPr/>
            <a:lstStyle/>
            <a:p>
              <a:endParaRPr lang="de-DE"/>
            </a:p>
          </p:txBody>
        </p:sp>
        <p:sp>
          <p:nvSpPr>
            <p:cNvPr id="89131" name="Line 114"/>
            <p:cNvSpPr>
              <a:spLocks noChangeShapeType="1"/>
            </p:cNvSpPr>
            <p:nvPr/>
          </p:nvSpPr>
          <p:spPr bwMode="auto">
            <a:xfrm flipV="1">
              <a:off x="2885" y="1629"/>
              <a:ext cx="80" cy="95"/>
            </a:xfrm>
            <a:prstGeom prst="line">
              <a:avLst/>
            </a:prstGeom>
            <a:noFill/>
            <a:ln w="38100">
              <a:solidFill>
                <a:srgbClr val="008000"/>
              </a:solidFill>
              <a:round/>
              <a:headEnd/>
              <a:tailEnd/>
            </a:ln>
          </p:spPr>
          <p:txBody>
            <a:bodyPr/>
            <a:lstStyle/>
            <a:p>
              <a:endParaRPr lang="de-DE"/>
            </a:p>
          </p:txBody>
        </p:sp>
        <p:sp>
          <p:nvSpPr>
            <p:cNvPr id="89132" name="Line 115"/>
            <p:cNvSpPr>
              <a:spLocks noChangeShapeType="1"/>
            </p:cNvSpPr>
            <p:nvPr/>
          </p:nvSpPr>
          <p:spPr bwMode="auto">
            <a:xfrm flipV="1">
              <a:off x="2965" y="1547"/>
              <a:ext cx="78" cy="82"/>
            </a:xfrm>
            <a:prstGeom prst="line">
              <a:avLst/>
            </a:prstGeom>
            <a:noFill/>
            <a:ln w="38100">
              <a:solidFill>
                <a:srgbClr val="008000"/>
              </a:solidFill>
              <a:round/>
              <a:headEnd/>
              <a:tailEnd/>
            </a:ln>
          </p:spPr>
          <p:txBody>
            <a:bodyPr/>
            <a:lstStyle/>
            <a:p>
              <a:endParaRPr lang="de-DE"/>
            </a:p>
          </p:txBody>
        </p:sp>
        <p:sp>
          <p:nvSpPr>
            <p:cNvPr id="89133" name="Line 116"/>
            <p:cNvSpPr>
              <a:spLocks noChangeShapeType="1"/>
            </p:cNvSpPr>
            <p:nvPr/>
          </p:nvSpPr>
          <p:spPr bwMode="auto">
            <a:xfrm flipV="1">
              <a:off x="3043" y="1480"/>
              <a:ext cx="79" cy="67"/>
            </a:xfrm>
            <a:prstGeom prst="line">
              <a:avLst/>
            </a:prstGeom>
            <a:noFill/>
            <a:ln w="38100">
              <a:solidFill>
                <a:srgbClr val="008000"/>
              </a:solidFill>
              <a:round/>
              <a:headEnd/>
              <a:tailEnd/>
            </a:ln>
          </p:spPr>
          <p:txBody>
            <a:bodyPr/>
            <a:lstStyle/>
            <a:p>
              <a:endParaRPr lang="de-DE"/>
            </a:p>
          </p:txBody>
        </p:sp>
        <p:sp>
          <p:nvSpPr>
            <p:cNvPr id="89134" name="Line 117"/>
            <p:cNvSpPr>
              <a:spLocks noChangeShapeType="1"/>
            </p:cNvSpPr>
            <p:nvPr/>
          </p:nvSpPr>
          <p:spPr bwMode="auto">
            <a:xfrm flipV="1">
              <a:off x="3122" y="1432"/>
              <a:ext cx="80" cy="48"/>
            </a:xfrm>
            <a:prstGeom prst="line">
              <a:avLst/>
            </a:prstGeom>
            <a:noFill/>
            <a:ln w="38100">
              <a:solidFill>
                <a:srgbClr val="008000"/>
              </a:solidFill>
              <a:round/>
              <a:headEnd/>
              <a:tailEnd/>
            </a:ln>
          </p:spPr>
          <p:txBody>
            <a:bodyPr/>
            <a:lstStyle/>
            <a:p>
              <a:endParaRPr lang="de-DE"/>
            </a:p>
          </p:txBody>
        </p:sp>
        <p:sp>
          <p:nvSpPr>
            <p:cNvPr id="89135" name="Line 118"/>
            <p:cNvSpPr>
              <a:spLocks noChangeShapeType="1"/>
            </p:cNvSpPr>
            <p:nvPr/>
          </p:nvSpPr>
          <p:spPr bwMode="auto">
            <a:xfrm flipV="1">
              <a:off x="3202" y="1402"/>
              <a:ext cx="80" cy="30"/>
            </a:xfrm>
            <a:prstGeom prst="line">
              <a:avLst/>
            </a:prstGeom>
            <a:noFill/>
            <a:ln w="38100">
              <a:solidFill>
                <a:srgbClr val="008000"/>
              </a:solidFill>
              <a:round/>
              <a:headEnd/>
              <a:tailEnd/>
            </a:ln>
          </p:spPr>
          <p:txBody>
            <a:bodyPr/>
            <a:lstStyle/>
            <a:p>
              <a:endParaRPr lang="de-DE"/>
            </a:p>
          </p:txBody>
        </p:sp>
        <p:sp>
          <p:nvSpPr>
            <p:cNvPr id="89136" name="Line 119"/>
            <p:cNvSpPr>
              <a:spLocks noChangeShapeType="1"/>
            </p:cNvSpPr>
            <p:nvPr/>
          </p:nvSpPr>
          <p:spPr bwMode="auto">
            <a:xfrm flipV="1">
              <a:off x="3282" y="1392"/>
              <a:ext cx="79" cy="10"/>
            </a:xfrm>
            <a:prstGeom prst="line">
              <a:avLst/>
            </a:prstGeom>
            <a:noFill/>
            <a:ln w="38100">
              <a:solidFill>
                <a:srgbClr val="008000"/>
              </a:solidFill>
              <a:round/>
              <a:headEnd/>
              <a:tailEnd/>
            </a:ln>
          </p:spPr>
          <p:txBody>
            <a:bodyPr/>
            <a:lstStyle/>
            <a:p>
              <a:endParaRPr lang="de-DE"/>
            </a:p>
          </p:txBody>
        </p:sp>
        <p:sp>
          <p:nvSpPr>
            <p:cNvPr id="89137" name="Line 120"/>
            <p:cNvSpPr>
              <a:spLocks noChangeShapeType="1"/>
            </p:cNvSpPr>
            <p:nvPr/>
          </p:nvSpPr>
          <p:spPr bwMode="auto">
            <a:xfrm>
              <a:off x="3361" y="1392"/>
              <a:ext cx="78" cy="10"/>
            </a:xfrm>
            <a:prstGeom prst="line">
              <a:avLst/>
            </a:prstGeom>
            <a:noFill/>
            <a:ln w="38100">
              <a:solidFill>
                <a:srgbClr val="008000"/>
              </a:solidFill>
              <a:round/>
              <a:headEnd/>
              <a:tailEnd/>
            </a:ln>
          </p:spPr>
          <p:txBody>
            <a:bodyPr/>
            <a:lstStyle/>
            <a:p>
              <a:endParaRPr lang="de-DE"/>
            </a:p>
          </p:txBody>
        </p:sp>
        <p:sp>
          <p:nvSpPr>
            <p:cNvPr id="89138" name="Line 121"/>
            <p:cNvSpPr>
              <a:spLocks noChangeShapeType="1"/>
            </p:cNvSpPr>
            <p:nvPr/>
          </p:nvSpPr>
          <p:spPr bwMode="auto">
            <a:xfrm>
              <a:off x="3439" y="1402"/>
              <a:ext cx="79" cy="30"/>
            </a:xfrm>
            <a:prstGeom prst="line">
              <a:avLst/>
            </a:prstGeom>
            <a:noFill/>
            <a:ln w="38100">
              <a:solidFill>
                <a:srgbClr val="008000"/>
              </a:solidFill>
              <a:round/>
              <a:headEnd/>
              <a:tailEnd/>
            </a:ln>
          </p:spPr>
          <p:txBody>
            <a:bodyPr/>
            <a:lstStyle/>
            <a:p>
              <a:endParaRPr lang="de-DE"/>
            </a:p>
          </p:txBody>
        </p:sp>
        <p:sp>
          <p:nvSpPr>
            <p:cNvPr id="89139" name="Line 122"/>
            <p:cNvSpPr>
              <a:spLocks noChangeShapeType="1"/>
            </p:cNvSpPr>
            <p:nvPr/>
          </p:nvSpPr>
          <p:spPr bwMode="auto">
            <a:xfrm>
              <a:off x="3518" y="1432"/>
              <a:ext cx="80" cy="48"/>
            </a:xfrm>
            <a:prstGeom prst="line">
              <a:avLst/>
            </a:prstGeom>
            <a:noFill/>
            <a:ln w="38100">
              <a:solidFill>
                <a:srgbClr val="008000"/>
              </a:solidFill>
              <a:round/>
              <a:headEnd/>
              <a:tailEnd/>
            </a:ln>
          </p:spPr>
          <p:txBody>
            <a:bodyPr/>
            <a:lstStyle/>
            <a:p>
              <a:endParaRPr lang="de-DE"/>
            </a:p>
          </p:txBody>
        </p:sp>
        <p:sp>
          <p:nvSpPr>
            <p:cNvPr id="89140" name="Line 123"/>
            <p:cNvSpPr>
              <a:spLocks noChangeShapeType="1"/>
            </p:cNvSpPr>
            <p:nvPr/>
          </p:nvSpPr>
          <p:spPr bwMode="auto">
            <a:xfrm>
              <a:off x="3598" y="1480"/>
              <a:ext cx="80" cy="67"/>
            </a:xfrm>
            <a:prstGeom prst="line">
              <a:avLst/>
            </a:prstGeom>
            <a:noFill/>
            <a:ln w="38100">
              <a:solidFill>
                <a:srgbClr val="008000"/>
              </a:solidFill>
              <a:round/>
              <a:headEnd/>
              <a:tailEnd/>
            </a:ln>
          </p:spPr>
          <p:txBody>
            <a:bodyPr/>
            <a:lstStyle/>
            <a:p>
              <a:endParaRPr lang="de-DE"/>
            </a:p>
          </p:txBody>
        </p:sp>
        <p:sp>
          <p:nvSpPr>
            <p:cNvPr id="89141" name="Line 124"/>
            <p:cNvSpPr>
              <a:spLocks noChangeShapeType="1"/>
            </p:cNvSpPr>
            <p:nvPr/>
          </p:nvSpPr>
          <p:spPr bwMode="auto">
            <a:xfrm>
              <a:off x="3678" y="1547"/>
              <a:ext cx="78" cy="82"/>
            </a:xfrm>
            <a:prstGeom prst="line">
              <a:avLst/>
            </a:prstGeom>
            <a:noFill/>
            <a:ln w="38100">
              <a:solidFill>
                <a:srgbClr val="008000"/>
              </a:solidFill>
              <a:round/>
              <a:headEnd/>
              <a:tailEnd/>
            </a:ln>
          </p:spPr>
          <p:txBody>
            <a:bodyPr/>
            <a:lstStyle/>
            <a:p>
              <a:endParaRPr lang="de-DE"/>
            </a:p>
          </p:txBody>
        </p:sp>
        <p:sp>
          <p:nvSpPr>
            <p:cNvPr id="89142" name="Line 125"/>
            <p:cNvSpPr>
              <a:spLocks noChangeShapeType="1"/>
            </p:cNvSpPr>
            <p:nvPr/>
          </p:nvSpPr>
          <p:spPr bwMode="auto">
            <a:xfrm>
              <a:off x="3756" y="1629"/>
              <a:ext cx="79" cy="95"/>
            </a:xfrm>
            <a:prstGeom prst="line">
              <a:avLst/>
            </a:prstGeom>
            <a:noFill/>
            <a:ln w="38100">
              <a:solidFill>
                <a:srgbClr val="008000"/>
              </a:solidFill>
              <a:round/>
              <a:headEnd/>
              <a:tailEnd/>
            </a:ln>
          </p:spPr>
          <p:txBody>
            <a:bodyPr/>
            <a:lstStyle/>
            <a:p>
              <a:endParaRPr lang="de-DE"/>
            </a:p>
          </p:txBody>
        </p:sp>
        <p:sp>
          <p:nvSpPr>
            <p:cNvPr id="89143" name="Line 126"/>
            <p:cNvSpPr>
              <a:spLocks noChangeShapeType="1"/>
            </p:cNvSpPr>
            <p:nvPr/>
          </p:nvSpPr>
          <p:spPr bwMode="auto">
            <a:xfrm>
              <a:off x="3835" y="1724"/>
              <a:ext cx="79" cy="106"/>
            </a:xfrm>
            <a:prstGeom prst="line">
              <a:avLst/>
            </a:prstGeom>
            <a:noFill/>
            <a:ln w="38100">
              <a:solidFill>
                <a:srgbClr val="008000"/>
              </a:solidFill>
              <a:round/>
              <a:headEnd/>
              <a:tailEnd/>
            </a:ln>
          </p:spPr>
          <p:txBody>
            <a:bodyPr/>
            <a:lstStyle/>
            <a:p>
              <a:endParaRPr lang="de-DE"/>
            </a:p>
          </p:txBody>
        </p:sp>
        <p:sp>
          <p:nvSpPr>
            <p:cNvPr id="89144" name="Line 127"/>
            <p:cNvSpPr>
              <a:spLocks noChangeShapeType="1"/>
            </p:cNvSpPr>
            <p:nvPr/>
          </p:nvSpPr>
          <p:spPr bwMode="auto">
            <a:xfrm>
              <a:off x="3914" y="1830"/>
              <a:ext cx="81" cy="114"/>
            </a:xfrm>
            <a:prstGeom prst="line">
              <a:avLst/>
            </a:prstGeom>
            <a:noFill/>
            <a:ln w="38100">
              <a:solidFill>
                <a:srgbClr val="008000"/>
              </a:solidFill>
              <a:round/>
              <a:headEnd/>
              <a:tailEnd/>
            </a:ln>
          </p:spPr>
          <p:txBody>
            <a:bodyPr/>
            <a:lstStyle/>
            <a:p>
              <a:endParaRPr lang="de-DE"/>
            </a:p>
          </p:txBody>
        </p:sp>
        <p:sp>
          <p:nvSpPr>
            <p:cNvPr id="89145" name="Line 128"/>
            <p:cNvSpPr>
              <a:spLocks noChangeShapeType="1"/>
            </p:cNvSpPr>
            <p:nvPr/>
          </p:nvSpPr>
          <p:spPr bwMode="auto">
            <a:xfrm>
              <a:off x="3995" y="1944"/>
              <a:ext cx="78" cy="119"/>
            </a:xfrm>
            <a:prstGeom prst="line">
              <a:avLst/>
            </a:prstGeom>
            <a:noFill/>
            <a:ln w="38100">
              <a:solidFill>
                <a:srgbClr val="008000"/>
              </a:solidFill>
              <a:round/>
              <a:headEnd/>
              <a:tailEnd/>
            </a:ln>
          </p:spPr>
          <p:txBody>
            <a:bodyPr/>
            <a:lstStyle/>
            <a:p>
              <a:endParaRPr lang="de-DE"/>
            </a:p>
          </p:txBody>
        </p:sp>
        <p:sp>
          <p:nvSpPr>
            <p:cNvPr id="89146" name="Line 129"/>
            <p:cNvSpPr>
              <a:spLocks noChangeShapeType="1"/>
            </p:cNvSpPr>
            <p:nvPr/>
          </p:nvSpPr>
          <p:spPr bwMode="auto">
            <a:xfrm>
              <a:off x="4073" y="2063"/>
              <a:ext cx="79" cy="122"/>
            </a:xfrm>
            <a:prstGeom prst="line">
              <a:avLst/>
            </a:prstGeom>
            <a:noFill/>
            <a:ln w="38100">
              <a:solidFill>
                <a:srgbClr val="008000"/>
              </a:solidFill>
              <a:round/>
              <a:headEnd/>
              <a:tailEnd/>
            </a:ln>
          </p:spPr>
          <p:txBody>
            <a:bodyPr/>
            <a:lstStyle/>
            <a:p>
              <a:endParaRPr lang="de-DE"/>
            </a:p>
          </p:txBody>
        </p:sp>
        <p:sp>
          <p:nvSpPr>
            <p:cNvPr id="89147" name="Line 130"/>
            <p:cNvSpPr>
              <a:spLocks noChangeShapeType="1"/>
            </p:cNvSpPr>
            <p:nvPr/>
          </p:nvSpPr>
          <p:spPr bwMode="auto">
            <a:xfrm>
              <a:off x="4152" y="2185"/>
              <a:ext cx="79" cy="122"/>
            </a:xfrm>
            <a:prstGeom prst="line">
              <a:avLst/>
            </a:prstGeom>
            <a:noFill/>
            <a:ln w="38100">
              <a:solidFill>
                <a:srgbClr val="008000"/>
              </a:solidFill>
              <a:round/>
              <a:headEnd/>
              <a:tailEnd/>
            </a:ln>
          </p:spPr>
          <p:txBody>
            <a:bodyPr/>
            <a:lstStyle/>
            <a:p>
              <a:endParaRPr lang="de-DE"/>
            </a:p>
          </p:txBody>
        </p:sp>
        <p:sp>
          <p:nvSpPr>
            <p:cNvPr id="89148" name="Line 131"/>
            <p:cNvSpPr>
              <a:spLocks noChangeShapeType="1"/>
            </p:cNvSpPr>
            <p:nvPr/>
          </p:nvSpPr>
          <p:spPr bwMode="auto">
            <a:xfrm>
              <a:off x="4231" y="2307"/>
              <a:ext cx="81" cy="120"/>
            </a:xfrm>
            <a:prstGeom prst="line">
              <a:avLst/>
            </a:prstGeom>
            <a:noFill/>
            <a:ln w="38100">
              <a:solidFill>
                <a:srgbClr val="008000"/>
              </a:solidFill>
              <a:round/>
              <a:headEnd/>
              <a:tailEnd/>
            </a:ln>
          </p:spPr>
          <p:txBody>
            <a:bodyPr/>
            <a:lstStyle/>
            <a:p>
              <a:endParaRPr lang="de-DE"/>
            </a:p>
          </p:txBody>
        </p:sp>
        <p:sp>
          <p:nvSpPr>
            <p:cNvPr id="89149" name="Line 132"/>
            <p:cNvSpPr>
              <a:spLocks noChangeShapeType="1"/>
            </p:cNvSpPr>
            <p:nvPr/>
          </p:nvSpPr>
          <p:spPr bwMode="auto">
            <a:xfrm>
              <a:off x="4312" y="2427"/>
              <a:ext cx="79" cy="115"/>
            </a:xfrm>
            <a:prstGeom prst="line">
              <a:avLst/>
            </a:prstGeom>
            <a:noFill/>
            <a:ln w="38100">
              <a:solidFill>
                <a:srgbClr val="008000"/>
              </a:solidFill>
              <a:round/>
              <a:headEnd/>
              <a:tailEnd/>
            </a:ln>
          </p:spPr>
          <p:txBody>
            <a:bodyPr/>
            <a:lstStyle/>
            <a:p>
              <a:endParaRPr lang="de-DE"/>
            </a:p>
          </p:txBody>
        </p:sp>
        <p:sp>
          <p:nvSpPr>
            <p:cNvPr id="89150" name="Line 133"/>
            <p:cNvSpPr>
              <a:spLocks noChangeShapeType="1"/>
            </p:cNvSpPr>
            <p:nvPr/>
          </p:nvSpPr>
          <p:spPr bwMode="auto">
            <a:xfrm>
              <a:off x="4391" y="2542"/>
              <a:ext cx="78" cy="109"/>
            </a:xfrm>
            <a:prstGeom prst="line">
              <a:avLst/>
            </a:prstGeom>
            <a:noFill/>
            <a:ln w="38100">
              <a:solidFill>
                <a:srgbClr val="008000"/>
              </a:solidFill>
              <a:round/>
              <a:headEnd/>
              <a:tailEnd/>
            </a:ln>
          </p:spPr>
          <p:txBody>
            <a:bodyPr/>
            <a:lstStyle/>
            <a:p>
              <a:endParaRPr lang="de-DE"/>
            </a:p>
          </p:txBody>
        </p:sp>
        <p:sp>
          <p:nvSpPr>
            <p:cNvPr id="89151" name="Line 134"/>
            <p:cNvSpPr>
              <a:spLocks noChangeShapeType="1"/>
            </p:cNvSpPr>
            <p:nvPr/>
          </p:nvSpPr>
          <p:spPr bwMode="auto">
            <a:xfrm>
              <a:off x="4469" y="2651"/>
              <a:ext cx="79" cy="103"/>
            </a:xfrm>
            <a:prstGeom prst="line">
              <a:avLst/>
            </a:prstGeom>
            <a:noFill/>
            <a:ln w="38100">
              <a:solidFill>
                <a:srgbClr val="008000"/>
              </a:solidFill>
              <a:round/>
              <a:headEnd/>
              <a:tailEnd/>
            </a:ln>
          </p:spPr>
          <p:txBody>
            <a:bodyPr/>
            <a:lstStyle/>
            <a:p>
              <a:endParaRPr lang="de-DE"/>
            </a:p>
          </p:txBody>
        </p:sp>
        <p:sp>
          <p:nvSpPr>
            <p:cNvPr id="89152" name="Line 135"/>
            <p:cNvSpPr>
              <a:spLocks noChangeShapeType="1"/>
            </p:cNvSpPr>
            <p:nvPr/>
          </p:nvSpPr>
          <p:spPr bwMode="auto">
            <a:xfrm>
              <a:off x="4548" y="2754"/>
              <a:ext cx="80" cy="93"/>
            </a:xfrm>
            <a:prstGeom prst="line">
              <a:avLst/>
            </a:prstGeom>
            <a:noFill/>
            <a:ln w="38100">
              <a:solidFill>
                <a:srgbClr val="008000"/>
              </a:solidFill>
              <a:round/>
              <a:headEnd/>
              <a:tailEnd/>
            </a:ln>
          </p:spPr>
          <p:txBody>
            <a:bodyPr/>
            <a:lstStyle/>
            <a:p>
              <a:endParaRPr lang="de-DE"/>
            </a:p>
          </p:txBody>
        </p:sp>
        <p:sp>
          <p:nvSpPr>
            <p:cNvPr id="89153" name="Line 136"/>
            <p:cNvSpPr>
              <a:spLocks noChangeShapeType="1"/>
            </p:cNvSpPr>
            <p:nvPr/>
          </p:nvSpPr>
          <p:spPr bwMode="auto">
            <a:xfrm>
              <a:off x="4628" y="2847"/>
              <a:ext cx="80" cy="86"/>
            </a:xfrm>
            <a:prstGeom prst="line">
              <a:avLst/>
            </a:prstGeom>
            <a:noFill/>
            <a:ln w="38100">
              <a:solidFill>
                <a:srgbClr val="008000"/>
              </a:solidFill>
              <a:round/>
              <a:headEnd/>
              <a:tailEnd/>
            </a:ln>
          </p:spPr>
          <p:txBody>
            <a:bodyPr/>
            <a:lstStyle/>
            <a:p>
              <a:endParaRPr lang="de-DE"/>
            </a:p>
          </p:txBody>
        </p:sp>
        <p:sp>
          <p:nvSpPr>
            <p:cNvPr id="89154" name="Line 137"/>
            <p:cNvSpPr>
              <a:spLocks noChangeShapeType="1"/>
            </p:cNvSpPr>
            <p:nvPr/>
          </p:nvSpPr>
          <p:spPr bwMode="auto">
            <a:xfrm>
              <a:off x="4708" y="2933"/>
              <a:ext cx="78" cy="76"/>
            </a:xfrm>
            <a:prstGeom prst="line">
              <a:avLst/>
            </a:prstGeom>
            <a:noFill/>
            <a:ln w="38100">
              <a:solidFill>
                <a:srgbClr val="008000"/>
              </a:solidFill>
              <a:round/>
              <a:headEnd/>
              <a:tailEnd/>
            </a:ln>
          </p:spPr>
          <p:txBody>
            <a:bodyPr/>
            <a:lstStyle/>
            <a:p>
              <a:endParaRPr lang="de-DE"/>
            </a:p>
          </p:txBody>
        </p:sp>
        <p:sp>
          <p:nvSpPr>
            <p:cNvPr id="89155" name="Line 138"/>
            <p:cNvSpPr>
              <a:spLocks noChangeShapeType="1"/>
            </p:cNvSpPr>
            <p:nvPr/>
          </p:nvSpPr>
          <p:spPr bwMode="auto">
            <a:xfrm>
              <a:off x="4786" y="3009"/>
              <a:ext cx="79" cy="67"/>
            </a:xfrm>
            <a:prstGeom prst="line">
              <a:avLst/>
            </a:prstGeom>
            <a:noFill/>
            <a:ln w="38100">
              <a:solidFill>
                <a:srgbClr val="008000"/>
              </a:solidFill>
              <a:round/>
              <a:headEnd/>
              <a:tailEnd/>
            </a:ln>
          </p:spPr>
          <p:txBody>
            <a:bodyPr/>
            <a:lstStyle/>
            <a:p>
              <a:endParaRPr lang="de-DE"/>
            </a:p>
          </p:txBody>
        </p:sp>
        <p:sp>
          <p:nvSpPr>
            <p:cNvPr id="89156" name="Line 139"/>
            <p:cNvSpPr>
              <a:spLocks noChangeShapeType="1"/>
            </p:cNvSpPr>
            <p:nvPr/>
          </p:nvSpPr>
          <p:spPr bwMode="auto">
            <a:xfrm>
              <a:off x="4865" y="3076"/>
              <a:ext cx="80" cy="59"/>
            </a:xfrm>
            <a:prstGeom prst="line">
              <a:avLst/>
            </a:prstGeom>
            <a:noFill/>
            <a:ln w="38100">
              <a:solidFill>
                <a:srgbClr val="008000"/>
              </a:solidFill>
              <a:round/>
              <a:headEnd/>
              <a:tailEnd/>
            </a:ln>
          </p:spPr>
          <p:txBody>
            <a:bodyPr/>
            <a:lstStyle/>
            <a:p>
              <a:endParaRPr lang="de-DE"/>
            </a:p>
          </p:txBody>
        </p:sp>
        <p:sp>
          <p:nvSpPr>
            <p:cNvPr id="89157" name="Line 140"/>
            <p:cNvSpPr>
              <a:spLocks noChangeShapeType="1"/>
            </p:cNvSpPr>
            <p:nvPr/>
          </p:nvSpPr>
          <p:spPr bwMode="auto">
            <a:xfrm>
              <a:off x="4945" y="3135"/>
              <a:ext cx="79" cy="50"/>
            </a:xfrm>
            <a:prstGeom prst="line">
              <a:avLst/>
            </a:prstGeom>
            <a:noFill/>
            <a:ln w="38100">
              <a:solidFill>
                <a:srgbClr val="008000"/>
              </a:solidFill>
              <a:round/>
              <a:headEnd/>
              <a:tailEnd/>
            </a:ln>
          </p:spPr>
          <p:txBody>
            <a:bodyPr/>
            <a:lstStyle/>
            <a:p>
              <a:endParaRPr lang="de-DE"/>
            </a:p>
          </p:txBody>
        </p:sp>
        <p:sp>
          <p:nvSpPr>
            <p:cNvPr id="89158" name="Line 141"/>
            <p:cNvSpPr>
              <a:spLocks noChangeShapeType="1"/>
            </p:cNvSpPr>
            <p:nvPr/>
          </p:nvSpPr>
          <p:spPr bwMode="auto">
            <a:xfrm>
              <a:off x="5024" y="3185"/>
              <a:ext cx="79" cy="44"/>
            </a:xfrm>
            <a:prstGeom prst="line">
              <a:avLst/>
            </a:prstGeom>
            <a:noFill/>
            <a:ln w="38100">
              <a:solidFill>
                <a:srgbClr val="008000"/>
              </a:solidFill>
              <a:round/>
              <a:headEnd/>
              <a:tailEnd/>
            </a:ln>
          </p:spPr>
          <p:txBody>
            <a:bodyPr/>
            <a:lstStyle/>
            <a:p>
              <a:endParaRPr lang="de-DE"/>
            </a:p>
          </p:txBody>
        </p:sp>
        <p:sp>
          <p:nvSpPr>
            <p:cNvPr id="89159" name="Line 142"/>
            <p:cNvSpPr>
              <a:spLocks noChangeShapeType="1"/>
            </p:cNvSpPr>
            <p:nvPr/>
          </p:nvSpPr>
          <p:spPr bwMode="auto">
            <a:xfrm>
              <a:off x="5103" y="3229"/>
              <a:ext cx="79" cy="35"/>
            </a:xfrm>
            <a:prstGeom prst="line">
              <a:avLst/>
            </a:prstGeom>
            <a:noFill/>
            <a:ln w="38100">
              <a:solidFill>
                <a:srgbClr val="008000"/>
              </a:solidFill>
              <a:round/>
              <a:headEnd/>
              <a:tailEnd/>
            </a:ln>
          </p:spPr>
          <p:txBody>
            <a:bodyPr/>
            <a:lstStyle/>
            <a:p>
              <a:endParaRPr lang="de-DE"/>
            </a:p>
          </p:txBody>
        </p:sp>
        <p:sp>
          <p:nvSpPr>
            <p:cNvPr id="89160" name="Line 143"/>
            <p:cNvSpPr>
              <a:spLocks noChangeShapeType="1"/>
            </p:cNvSpPr>
            <p:nvPr/>
          </p:nvSpPr>
          <p:spPr bwMode="auto">
            <a:xfrm>
              <a:off x="5182" y="3264"/>
              <a:ext cx="79" cy="31"/>
            </a:xfrm>
            <a:prstGeom prst="line">
              <a:avLst/>
            </a:prstGeom>
            <a:noFill/>
            <a:ln w="38100">
              <a:solidFill>
                <a:srgbClr val="008000"/>
              </a:solidFill>
              <a:round/>
              <a:headEnd/>
              <a:tailEnd/>
            </a:ln>
          </p:spPr>
          <p:txBody>
            <a:bodyPr/>
            <a:lstStyle/>
            <a:p>
              <a:endParaRPr lang="de-DE"/>
            </a:p>
          </p:txBody>
        </p:sp>
        <p:sp>
          <p:nvSpPr>
            <p:cNvPr id="89161" name="Line 144"/>
            <p:cNvSpPr>
              <a:spLocks noChangeShapeType="1"/>
            </p:cNvSpPr>
            <p:nvPr/>
          </p:nvSpPr>
          <p:spPr bwMode="auto">
            <a:xfrm>
              <a:off x="5261" y="3295"/>
              <a:ext cx="80" cy="25"/>
            </a:xfrm>
            <a:prstGeom prst="line">
              <a:avLst/>
            </a:prstGeom>
            <a:noFill/>
            <a:ln w="38100">
              <a:solidFill>
                <a:srgbClr val="008000"/>
              </a:solidFill>
              <a:round/>
              <a:headEnd/>
              <a:tailEnd/>
            </a:ln>
          </p:spPr>
          <p:txBody>
            <a:bodyPr/>
            <a:lstStyle/>
            <a:p>
              <a:endParaRPr lang="de-DE"/>
            </a:p>
          </p:txBody>
        </p:sp>
        <p:sp>
          <p:nvSpPr>
            <p:cNvPr id="89162" name="Line 145"/>
            <p:cNvSpPr>
              <a:spLocks noChangeShapeType="1"/>
            </p:cNvSpPr>
            <p:nvPr/>
          </p:nvSpPr>
          <p:spPr bwMode="auto">
            <a:xfrm>
              <a:off x="5341" y="3320"/>
              <a:ext cx="78" cy="19"/>
            </a:xfrm>
            <a:prstGeom prst="line">
              <a:avLst/>
            </a:prstGeom>
            <a:noFill/>
            <a:ln w="38100">
              <a:solidFill>
                <a:srgbClr val="008000"/>
              </a:solidFill>
              <a:round/>
              <a:headEnd/>
              <a:tailEnd/>
            </a:ln>
          </p:spPr>
          <p:txBody>
            <a:bodyPr/>
            <a:lstStyle/>
            <a:p>
              <a:endParaRPr lang="de-DE"/>
            </a:p>
          </p:txBody>
        </p:sp>
        <p:sp>
          <p:nvSpPr>
            <p:cNvPr id="89163" name="Line 146"/>
            <p:cNvSpPr>
              <a:spLocks noChangeShapeType="1"/>
            </p:cNvSpPr>
            <p:nvPr/>
          </p:nvSpPr>
          <p:spPr bwMode="auto">
            <a:xfrm>
              <a:off x="5419" y="3339"/>
              <a:ext cx="80" cy="17"/>
            </a:xfrm>
            <a:prstGeom prst="line">
              <a:avLst/>
            </a:prstGeom>
            <a:noFill/>
            <a:ln w="38100">
              <a:solidFill>
                <a:srgbClr val="008000"/>
              </a:solidFill>
              <a:round/>
              <a:headEnd/>
              <a:tailEnd/>
            </a:ln>
          </p:spPr>
          <p:txBody>
            <a:bodyPr/>
            <a:lstStyle/>
            <a:p>
              <a:endParaRPr lang="de-DE"/>
            </a:p>
          </p:txBody>
        </p:sp>
        <p:sp>
          <p:nvSpPr>
            <p:cNvPr id="89164" name="Line 147"/>
            <p:cNvSpPr>
              <a:spLocks noChangeShapeType="1"/>
            </p:cNvSpPr>
            <p:nvPr/>
          </p:nvSpPr>
          <p:spPr bwMode="auto">
            <a:xfrm>
              <a:off x="5499" y="3356"/>
              <a:ext cx="79" cy="12"/>
            </a:xfrm>
            <a:prstGeom prst="line">
              <a:avLst/>
            </a:prstGeom>
            <a:noFill/>
            <a:ln w="38100">
              <a:solidFill>
                <a:srgbClr val="008000"/>
              </a:solidFill>
              <a:round/>
              <a:headEnd/>
              <a:tailEnd/>
            </a:ln>
          </p:spPr>
          <p:txBody>
            <a:bodyPr/>
            <a:lstStyle/>
            <a:p>
              <a:endParaRPr lang="de-DE"/>
            </a:p>
          </p:txBody>
        </p:sp>
        <p:sp>
          <p:nvSpPr>
            <p:cNvPr id="89165" name="Line 148"/>
            <p:cNvSpPr>
              <a:spLocks noChangeShapeType="1"/>
            </p:cNvSpPr>
            <p:nvPr/>
          </p:nvSpPr>
          <p:spPr bwMode="auto">
            <a:xfrm>
              <a:off x="5578" y="3368"/>
              <a:ext cx="80" cy="10"/>
            </a:xfrm>
            <a:prstGeom prst="line">
              <a:avLst/>
            </a:prstGeom>
            <a:noFill/>
            <a:ln w="38100">
              <a:solidFill>
                <a:srgbClr val="008000"/>
              </a:solidFill>
              <a:round/>
              <a:headEnd/>
              <a:tailEnd/>
            </a:ln>
          </p:spPr>
          <p:txBody>
            <a:bodyPr/>
            <a:lstStyle/>
            <a:p>
              <a:endParaRPr lang="de-DE"/>
            </a:p>
          </p:txBody>
        </p:sp>
        <p:sp>
          <p:nvSpPr>
            <p:cNvPr id="89166" name="Line 149"/>
            <p:cNvSpPr>
              <a:spLocks noChangeShapeType="1"/>
            </p:cNvSpPr>
            <p:nvPr/>
          </p:nvSpPr>
          <p:spPr bwMode="auto">
            <a:xfrm>
              <a:off x="5658" y="3378"/>
              <a:ext cx="78" cy="7"/>
            </a:xfrm>
            <a:prstGeom prst="line">
              <a:avLst/>
            </a:prstGeom>
            <a:noFill/>
            <a:ln w="38100">
              <a:solidFill>
                <a:srgbClr val="008000"/>
              </a:solidFill>
              <a:round/>
              <a:headEnd/>
              <a:tailEnd/>
            </a:ln>
          </p:spPr>
          <p:txBody>
            <a:bodyPr/>
            <a:lstStyle/>
            <a:p>
              <a:endParaRPr lang="de-DE"/>
            </a:p>
          </p:txBody>
        </p:sp>
        <p:sp>
          <p:nvSpPr>
            <p:cNvPr id="89167" name="Line 150"/>
            <p:cNvSpPr>
              <a:spLocks noChangeShapeType="1"/>
            </p:cNvSpPr>
            <p:nvPr/>
          </p:nvSpPr>
          <p:spPr bwMode="auto">
            <a:xfrm>
              <a:off x="5736" y="3385"/>
              <a:ext cx="80" cy="7"/>
            </a:xfrm>
            <a:prstGeom prst="line">
              <a:avLst/>
            </a:prstGeom>
            <a:noFill/>
            <a:ln w="38100">
              <a:solidFill>
                <a:srgbClr val="008000"/>
              </a:solidFill>
              <a:round/>
              <a:headEnd/>
              <a:tailEnd/>
            </a:ln>
          </p:spPr>
          <p:txBody>
            <a:bodyPr/>
            <a:lstStyle/>
            <a:p>
              <a:endParaRPr lang="de-DE"/>
            </a:p>
          </p:txBody>
        </p:sp>
        <p:sp>
          <p:nvSpPr>
            <p:cNvPr id="89168" name="Line 151"/>
            <p:cNvSpPr>
              <a:spLocks noChangeShapeType="1"/>
            </p:cNvSpPr>
            <p:nvPr/>
          </p:nvSpPr>
          <p:spPr bwMode="auto">
            <a:xfrm>
              <a:off x="5816" y="3392"/>
              <a:ext cx="79" cy="4"/>
            </a:xfrm>
            <a:prstGeom prst="line">
              <a:avLst/>
            </a:prstGeom>
            <a:noFill/>
            <a:ln w="38100">
              <a:solidFill>
                <a:srgbClr val="008000"/>
              </a:solidFill>
              <a:round/>
              <a:headEnd/>
              <a:tailEnd/>
            </a:ln>
          </p:spPr>
          <p:txBody>
            <a:bodyPr/>
            <a:lstStyle/>
            <a:p>
              <a:endParaRPr lang="de-DE"/>
            </a:p>
          </p:txBody>
        </p:sp>
        <p:sp>
          <p:nvSpPr>
            <p:cNvPr id="89169" name="Line 152"/>
            <p:cNvSpPr>
              <a:spLocks noChangeShapeType="1"/>
            </p:cNvSpPr>
            <p:nvPr/>
          </p:nvSpPr>
          <p:spPr bwMode="auto">
            <a:xfrm>
              <a:off x="5895" y="3396"/>
              <a:ext cx="80" cy="3"/>
            </a:xfrm>
            <a:prstGeom prst="line">
              <a:avLst/>
            </a:prstGeom>
            <a:noFill/>
            <a:ln w="38100">
              <a:solidFill>
                <a:srgbClr val="008000"/>
              </a:solidFill>
              <a:round/>
              <a:headEnd/>
              <a:tailEnd/>
            </a:ln>
          </p:spPr>
          <p:txBody>
            <a:bodyPr/>
            <a:lstStyle/>
            <a:p>
              <a:endParaRPr lang="de-DE"/>
            </a:p>
          </p:txBody>
        </p:sp>
        <p:sp>
          <p:nvSpPr>
            <p:cNvPr id="89170" name="Line 153"/>
            <p:cNvSpPr>
              <a:spLocks noChangeShapeType="1"/>
            </p:cNvSpPr>
            <p:nvPr/>
          </p:nvSpPr>
          <p:spPr bwMode="auto">
            <a:xfrm>
              <a:off x="5975" y="3399"/>
              <a:ext cx="79" cy="3"/>
            </a:xfrm>
            <a:prstGeom prst="line">
              <a:avLst/>
            </a:prstGeom>
            <a:noFill/>
            <a:ln w="38100">
              <a:solidFill>
                <a:srgbClr val="008000"/>
              </a:solidFill>
              <a:round/>
              <a:headEnd/>
              <a:tailEnd/>
            </a:ln>
          </p:spPr>
          <p:txBody>
            <a:bodyPr/>
            <a:lstStyle/>
            <a:p>
              <a:endParaRPr lang="de-DE"/>
            </a:p>
          </p:txBody>
        </p:sp>
      </p:grpSp>
      <p:sp>
        <p:nvSpPr>
          <p:cNvPr id="89094" name="Text Box 154"/>
          <p:cNvSpPr txBox="1">
            <a:spLocks noChangeArrowheads="1"/>
          </p:cNvSpPr>
          <p:nvPr/>
        </p:nvSpPr>
        <p:spPr bwMode="auto">
          <a:xfrm>
            <a:off x="3013075" y="1417638"/>
            <a:ext cx="930275" cy="742950"/>
          </a:xfrm>
          <a:prstGeom prst="rect">
            <a:avLst/>
          </a:prstGeom>
          <a:noFill/>
          <a:ln w="19050">
            <a:solidFill>
              <a:schemeClr val="accent1"/>
            </a:solidFill>
            <a:miter lim="800000"/>
            <a:headEnd/>
            <a:tailEnd/>
          </a:ln>
        </p:spPr>
        <p:txBody>
          <a:bodyPr lIns="90000" tIns="46800" rIns="90000" bIns="46800">
            <a:spAutoFit/>
          </a:bodyPr>
          <a:lstStyle/>
          <a:p>
            <a:r>
              <a:rPr lang="en-GB" b="1"/>
              <a:t>Avg 2</a:t>
            </a:r>
          </a:p>
          <a:p>
            <a:r>
              <a:rPr lang="en-GB" b="1"/>
              <a:t>S = 1.5</a:t>
            </a:r>
            <a:endParaRPr lang="en-GB" b="1" baseline="-15000"/>
          </a:p>
        </p:txBody>
      </p:sp>
      <p:sp>
        <p:nvSpPr>
          <p:cNvPr id="89095" name="Text Box 156"/>
          <p:cNvSpPr txBox="1">
            <a:spLocks noChangeArrowheads="1"/>
          </p:cNvSpPr>
          <p:nvPr/>
        </p:nvSpPr>
        <p:spPr bwMode="auto">
          <a:xfrm>
            <a:off x="6289675" y="1417638"/>
            <a:ext cx="930275" cy="742950"/>
          </a:xfrm>
          <a:prstGeom prst="rect">
            <a:avLst/>
          </a:prstGeom>
          <a:noFill/>
          <a:ln w="19050">
            <a:solidFill>
              <a:schemeClr val="accent1"/>
            </a:solidFill>
            <a:miter lim="800000"/>
            <a:headEnd/>
            <a:tailEnd/>
          </a:ln>
        </p:spPr>
        <p:txBody>
          <a:bodyPr wrap="none" lIns="90000" tIns="46800" rIns="90000" bIns="46800">
            <a:spAutoFit/>
          </a:bodyPr>
          <a:lstStyle/>
          <a:p>
            <a:r>
              <a:rPr lang="en-GB" b="1"/>
              <a:t>Avg 1</a:t>
            </a:r>
          </a:p>
          <a:p>
            <a:r>
              <a:rPr lang="en-GB" b="1"/>
              <a:t>S = 2.5</a:t>
            </a:r>
            <a:endParaRPr lang="en-GB" b="1" baseline="-15000"/>
          </a:p>
        </p:txBody>
      </p:sp>
      <p:sp>
        <p:nvSpPr>
          <p:cNvPr id="89096" name="Line 157"/>
          <p:cNvSpPr>
            <a:spLocks noChangeShapeType="1"/>
          </p:cNvSpPr>
          <p:nvPr/>
        </p:nvSpPr>
        <p:spPr bwMode="auto">
          <a:xfrm>
            <a:off x="3409950" y="4618038"/>
            <a:ext cx="0" cy="1219200"/>
          </a:xfrm>
          <a:prstGeom prst="line">
            <a:avLst/>
          </a:prstGeom>
          <a:noFill/>
          <a:ln w="76200">
            <a:solidFill>
              <a:schemeClr val="accent1"/>
            </a:solidFill>
            <a:round/>
            <a:headEnd/>
            <a:tailEnd/>
          </a:ln>
        </p:spPr>
        <p:txBody>
          <a:bodyPr anchor="ctr"/>
          <a:lstStyle/>
          <a:p>
            <a:endParaRPr lang="de-DE"/>
          </a:p>
        </p:txBody>
      </p:sp>
      <p:sp>
        <p:nvSpPr>
          <p:cNvPr id="89097" name="Text Box 158"/>
          <p:cNvSpPr txBox="1">
            <a:spLocks noChangeArrowheads="1"/>
          </p:cNvSpPr>
          <p:nvPr/>
        </p:nvSpPr>
        <p:spPr bwMode="auto">
          <a:xfrm>
            <a:off x="1524000" y="3779838"/>
            <a:ext cx="1581150" cy="1465262"/>
          </a:xfrm>
          <a:prstGeom prst="rect">
            <a:avLst/>
          </a:prstGeom>
          <a:noFill/>
          <a:ln w="9525">
            <a:noFill/>
            <a:miter lim="800000"/>
            <a:headEnd/>
            <a:tailEnd/>
          </a:ln>
        </p:spPr>
        <p:txBody>
          <a:bodyPr wrap="none">
            <a:spAutoFit/>
          </a:bodyPr>
          <a:lstStyle/>
          <a:p>
            <a:r>
              <a:rPr lang="en-US" b="1">
                <a:solidFill>
                  <a:schemeClr val="tx2"/>
                </a:solidFill>
              </a:rPr>
              <a:t>Minimum </a:t>
            </a:r>
          </a:p>
          <a:p>
            <a:r>
              <a:rPr lang="en-US" b="1">
                <a:solidFill>
                  <a:schemeClr val="tx2"/>
                </a:solidFill>
              </a:rPr>
              <a:t>Quality </a:t>
            </a:r>
          </a:p>
          <a:p>
            <a:r>
              <a:rPr lang="en-US" b="1">
                <a:solidFill>
                  <a:schemeClr val="tx2"/>
                </a:solidFill>
              </a:rPr>
              <a:t>Requirement</a:t>
            </a:r>
          </a:p>
          <a:p>
            <a:endParaRPr lang="en-US">
              <a:solidFill>
                <a:schemeClr val="tx2"/>
              </a:solidFill>
            </a:endParaRPr>
          </a:p>
          <a:p>
            <a:r>
              <a:rPr lang="en-US">
                <a:solidFill>
                  <a:schemeClr val="tx2"/>
                </a:solidFill>
              </a:rPr>
              <a:t>a = 5 %</a:t>
            </a:r>
          </a:p>
        </p:txBody>
      </p:sp>
      <p:sp>
        <p:nvSpPr>
          <p:cNvPr id="89098" name="Text Box 159"/>
          <p:cNvSpPr txBox="1">
            <a:spLocks noChangeArrowheads="1"/>
          </p:cNvSpPr>
          <p:nvPr/>
        </p:nvSpPr>
        <p:spPr bwMode="auto">
          <a:xfrm>
            <a:off x="7175500" y="3779838"/>
            <a:ext cx="1530350" cy="641350"/>
          </a:xfrm>
          <a:prstGeom prst="rect">
            <a:avLst/>
          </a:prstGeom>
          <a:noFill/>
          <a:ln w="9525">
            <a:noFill/>
            <a:miter lim="800000"/>
            <a:headEnd/>
            <a:tailEnd/>
          </a:ln>
        </p:spPr>
        <p:txBody>
          <a:bodyPr wrap="none">
            <a:spAutoFit/>
          </a:bodyPr>
          <a:lstStyle/>
          <a:p>
            <a:r>
              <a:rPr lang="en-US" b="1">
                <a:solidFill>
                  <a:schemeClr val="tx2"/>
                </a:solidFill>
              </a:rPr>
              <a:t>Non Quality </a:t>
            </a:r>
          </a:p>
          <a:p>
            <a:r>
              <a:rPr lang="en-US" b="1">
                <a:solidFill>
                  <a:schemeClr val="tx2"/>
                </a:solidFill>
              </a:rPr>
              <a:t>Costs</a:t>
            </a:r>
          </a:p>
        </p:txBody>
      </p:sp>
      <p:sp>
        <p:nvSpPr>
          <p:cNvPr id="89099" name="AutoShape 160"/>
          <p:cNvSpPr>
            <a:spLocks noChangeArrowheads="1"/>
          </p:cNvSpPr>
          <p:nvPr/>
        </p:nvSpPr>
        <p:spPr bwMode="auto">
          <a:xfrm rot="8985042">
            <a:off x="5592763" y="3978275"/>
            <a:ext cx="1447800" cy="387350"/>
          </a:xfrm>
          <a:prstGeom prst="curvedUpArrow">
            <a:avLst>
              <a:gd name="adj1" fmla="val 74754"/>
              <a:gd name="adj2" fmla="val 149508"/>
              <a:gd name="adj3" fmla="val 33333"/>
            </a:avLst>
          </a:prstGeom>
          <a:solidFill>
            <a:schemeClr val="accent1"/>
          </a:solidFill>
          <a:ln w="9525">
            <a:solidFill>
              <a:schemeClr val="accent1"/>
            </a:solidFill>
            <a:miter lim="800000"/>
            <a:headEnd/>
            <a:tailEnd/>
          </a:ln>
        </p:spPr>
        <p:txBody>
          <a:bodyPr wrap="none" anchor="ctr"/>
          <a:lstStyle/>
          <a:p>
            <a:endParaRPr lang="de-CH"/>
          </a:p>
        </p:txBody>
      </p:sp>
      <p:sp>
        <p:nvSpPr>
          <p:cNvPr id="89100" name="Line 161"/>
          <p:cNvSpPr>
            <a:spLocks noChangeShapeType="1"/>
          </p:cNvSpPr>
          <p:nvPr/>
        </p:nvSpPr>
        <p:spPr bwMode="auto">
          <a:xfrm>
            <a:off x="4095750" y="1722438"/>
            <a:ext cx="381000" cy="152400"/>
          </a:xfrm>
          <a:prstGeom prst="line">
            <a:avLst/>
          </a:prstGeom>
          <a:noFill/>
          <a:ln w="19050">
            <a:solidFill>
              <a:schemeClr val="accent2"/>
            </a:solidFill>
            <a:round/>
            <a:headEnd/>
            <a:tailEnd type="triangle" w="med" len="med"/>
          </a:ln>
        </p:spPr>
        <p:txBody>
          <a:bodyPr anchor="ctr"/>
          <a:lstStyle/>
          <a:p>
            <a:endParaRPr lang="de-DE"/>
          </a:p>
        </p:txBody>
      </p:sp>
      <p:sp>
        <p:nvSpPr>
          <p:cNvPr id="89101" name="Line 162"/>
          <p:cNvSpPr>
            <a:spLocks noChangeShapeType="1"/>
          </p:cNvSpPr>
          <p:nvPr/>
        </p:nvSpPr>
        <p:spPr bwMode="auto">
          <a:xfrm flipH="1">
            <a:off x="5467350" y="1874838"/>
            <a:ext cx="762000" cy="1600200"/>
          </a:xfrm>
          <a:prstGeom prst="line">
            <a:avLst/>
          </a:prstGeom>
          <a:noFill/>
          <a:ln w="19050">
            <a:solidFill>
              <a:srgbClr val="008000"/>
            </a:solidFill>
            <a:round/>
            <a:headEnd/>
            <a:tailEnd type="triangle" w="med" len="med"/>
          </a:ln>
        </p:spPr>
        <p:txBody>
          <a:bodyPr anchor="ctr"/>
          <a:lstStyle/>
          <a:p>
            <a:endParaRPr lang="de-DE"/>
          </a:p>
        </p:txBody>
      </p:sp>
      <p:sp>
        <p:nvSpPr>
          <p:cNvPr id="89102" name="Text Box 163"/>
          <p:cNvSpPr txBox="1">
            <a:spLocks noChangeArrowheads="1"/>
          </p:cNvSpPr>
          <p:nvPr/>
        </p:nvSpPr>
        <p:spPr bwMode="auto">
          <a:xfrm>
            <a:off x="2779713" y="5881688"/>
            <a:ext cx="1925637" cy="336550"/>
          </a:xfrm>
          <a:prstGeom prst="rect">
            <a:avLst/>
          </a:prstGeom>
          <a:noFill/>
          <a:ln w="9525">
            <a:noFill/>
            <a:miter lim="800000"/>
            <a:headEnd/>
            <a:tailEnd/>
          </a:ln>
        </p:spPr>
        <p:txBody>
          <a:bodyPr wrap="none">
            <a:spAutoFit/>
          </a:bodyPr>
          <a:lstStyle/>
          <a:p>
            <a:r>
              <a:rPr lang="de-CH" sz="1600" b="1">
                <a:solidFill>
                  <a:schemeClr val="tx2"/>
                </a:solidFill>
              </a:rPr>
              <a:t>Quality Parameter</a:t>
            </a:r>
            <a:endParaRPr lang="en-GB" sz="1600" b="1">
              <a:solidFill>
                <a:schemeClr val="tx2"/>
              </a:solidFill>
            </a:endParaRP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D73AFBA-AB2B-49EB-A254-7C9D7CD52CF2}" type="slidenum">
              <a:rPr lang="en-US" sz="800"/>
              <a:pPr algn="r"/>
              <a:t>57</a:t>
            </a:fld>
            <a:endParaRPr lang="en-US" sz="800"/>
          </a:p>
        </p:txBody>
      </p:sp>
      <p:sp>
        <p:nvSpPr>
          <p:cNvPr id="90114" name="Content Placeholder 3"/>
          <p:cNvSpPr>
            <a:spLocks/>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spcBef>
                <a:spcPts val="1200"/>
              </a:spcBef>
              <a:spcAft>
                <a:spcPct val="10000"/>
              </a:spcAft>
              <a:buClr>
                <a:schemeClr val="accent1"/>
              </a:buClr>
              <a:buFont typeface="Arial" charset="0"/>
              <a:buChar char="•"/>
            </a:pPr>
            <a:r>
              <a:rPr lang="en-US" sz="2000" dirty="0"/>
              <a:t>Situation</a:t>
            </a:r>
          </a:p>
          <a:p>
            <a:pPr marL="534988" lvl="1" indent="-265113">
              <a:spcBef>
                <a:spcPct val="20000"/>
              </a:spcBef>
              <a:spcAft>
                <a:spcPct val="10000"/>
              </a:spcAft>
              <a:buClr>
                <a:schemeClr val="accent1"/>
              </a:buClr>
              <a:buFont typeface="Arial" charset="0"/>
              <a:buChar char="•"/>
            </a:pPr>
            <a:r>
              <a:rPr lang="en-US" dirty="0"/>
              <a:t>Plant with 4-stage preheater reports the experience that the specific heat consumption increases by 15 MJ/t clinker for an increase in lime saturation by one unit. </a:t>
            </a:r>
          </a:p>
          <a:p>
            <a:pPr marL="534988" lvl="1" indent="-265113">
              <a:spcBef>
                <a:spcPct val="20000"/>
              </a:spcBef>
              <a:spcAft>
                <a:spcPct val="10000"/>
              </a:spcAft>
              <a:buClr>
                <a:schemeClr val="accent1"/>
              </a:buClr>
              <a:buFont typeface="Arial" charset="0"/>
              <a:buChar char="•"/>
            </a:pPr>
            <a:r>
              <a:rPr lang="en-US" dirty="0"/>
              <a:t>Assuming a minimum requirement of 91 LS, the savings related to a decrease of standard deviation from 2.5 to 1 LS can be calculated. </a:t>
            </a:r>
            <a:endParaRPr lang="en-US" dirty="0" smtClean="0"/>
          </a:p>
          <a:p>
            <a:pPr marL="534988" lvl="1" indent="-265113">
              <a:spcBef>
                <a:spcPct val="20000"/>
              </a:spcBef>
              <a:spcAft>
                <a:spcPct val="10000"/>
              </a:spcAft>
              <a:buClr>
                <a:schemeClr val="accent1"/>
              </a:buClr>
              <a:buFont typeface="Arial" charset="0"/>
              <a:buChar char="•"/>
            </a:pPr>
            <a:r>
              <a:rPr lang="en-US" dirty="0"/>
              <a:t>S</a:t>
            </a:r>
            <a:r>
              <a:rPr lang="en-US" dirty="0" smtClean="0"/>
              <a:t>ee </a:t>
            </a:r>
            <a:r>
              <a:rPr lang="en-US" dirty="0"/>
              <a:t>also Report MA </a:t>
            </a:r>
            <a:r>
              <a:rPr lang="en-US" dirty="0" smtClean="0"/>
              <a:t>94/3198/E</a:t>
            </a:r>
            <a:endParaRPr lang="en-US" dirty="0"/>
          </a:p>
          <a:p>
            <a:pPr marL="534988" lvl="1" indent="-265113">
              <a:spcBef>
                <a:spcPct val="20000"/>
              </a:spcBef>
              <a:spcAft>
                <a:spcPct val="10000"/>
              </a:spcAft>
              <a:buClr>
                <a:schemeClr val="accent1"/>
              </a:buClr>
              <a:buFont typeface="Arial" charset="0"/>
              <a:buChar char="•"/>
            </a:pPr>
            <a:endParaRPr lang="en-US" dirty="0"/>
          </a:p>
          <a:p>
            <a:pPr marL="269875" indent="-269875">
              <a:spcBef>
                <a:spcPts val="1200"/>
              </a:spcBef>
              <a:buClr>
                <a:schemeClr val="accent1"/>
              </a:buClr>
              <a:buFont typeface="Arial" charset="0"/>
              <a:buChar char="•"/>
            </a:pPr>
            <a:endParaRPr lang="en-US" sz="2000" dirty="0"/>
          </a:p>
        </p:txBody>
      </p:sp>
      <p:sp>
        <p:nvSpPr>
          <p:cNvPr id="90115"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sz="2400" b="1"/>
              <a:t>Non-Quality Cost: Impact Kiln Feed Variability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514934A-B0A4-4E92-8E9E-77F50CED4695}" type="slidenum">
              <a:rPr lang="en-US" sz="800"/>
              <a:pPr algn="r"/>
              <a:t>58</a:t>
            </a:fld>
            <a:endParaRPr lang="en-US" sz="800"/>
          </a:p>
        </p:txBody>
      </p:sp>
      <p:sp>
        <p:nvSpPr>
          <p:cNvPr id="91138"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GB" sz="2400" b="1"/>
              <a:t>Non-Quality Costs Related to Product Variability</a:t>
            </a:r>
            <a:endParaRPr lang="en-US" sz="2400" b="1"/>
          </a:p>
        </p:txBody>
      </p:sp>
      <p:grpSp>
        <p:nvGrpSpPr>
          <p:cNvPr id="91139" name="Group 1027"/>
          <p:cNvGrpSpPr>
            <a:grpSpLocks/>
          </p:cNvGrpSpPr>
          <p:nvPr/>
        </p:nvGrpSpPr>
        <p:grpSpPr bwMode="auto">
          <a:xfrm>
            <a:off x="631825" y="1425575"/>
            <a:ext cx="8177213" cy="4724400"/>
            <a:chOff x="768" y="799"/>
            <a:chExt cx="5232" cy="2851"/>
          </a:xfrm>
        </p:grpSpPr>
        <p:sp>
          <p:nvSpPr>
            <p:cNvPr id="91140" name="Rectangle 1028"/>
            <p:cNvSpPr>
              <a:spLocks noChangeArrowheads="1"/>
            </p:cNvSpPr>
            <p:nvPr/>
          </p:nvSpPr>
          <p:spPr bwMode="auto">
            <a:xfrm>
              <a:off x="776" y="1289"/>
              <a:ext cx="5218" cy="473"/>
            </a:xfrm>
            <a:prstGeom prst="rect">
              <a:avLst/>
            </a:prstGeom>
            <a:solidFill>
              <a:srgbClr val="FFFF99"/>
            </a:solidFill>
            <a:ln w="9525">
              <a:noFill/>
              <a:miter lim="800000"/>
              <a:headEnd/>
              <a:tailEnd/>
            </a:ln>
          </p:spPr>
          <p:txBody>
            <a:bodyPr/>
            <a:lstStyle/>
            <a:p>
              <a:endParaRPr lang="de-CH">
                <a:solidFill>
                  <a:schemeClr val="bg2">
                    <a:lumMod val="10000"/>
                  </a:schemeClr>
                </a:solidFill>
              </a:endParaRPr>
            </a:p>
          </p:txBody>
        </p:sp>
        <p:sp>
          <p:nvSpPr>
            <p:cNvPr id="91141" name="Rectangle 1029"/>
            <p:cNvSpPr>
              <a:spLocks noChangeArrowheads="1"/>
            </p:cNvSpPr>
            <p:nvPr/>
          </p:nvSpPr>
          <p:spPr bwMode="auto">
            <a:xfrm>
              <a:off x="776" y="3407"/>
              <a:ext cx="5218" cy="237"/>
            </a:xfrm>
            <a:prstGeom prst="rect">
              <a:avLst/>
            </a:prstGeom>
            <a:solidFill>
              <a:srgbClr val="CCFFCC"/>
            </a:solidFill>
            <a:ln w="9525">
              <a:noFill/>
              <a:miter lim="800000"/>
              <a:headEnd/>
              <a:tailEnd/>
            </a:ln>
          </p:spPr>
          <p:txBody>
            <a:bodyPr/>
            <a:lstStyle/>
            <a:p>
              <a:endParaRPr lang="de-CH">
                <a:solidFill>
                  <a:schemeClr val="bg2">
                    <a:lumMod val="10000"/>
                  </a:schemeClr>
                </a:solidFill>
              </a:endParaRPr>
            </a:p>
          </p:txBody>
        </p:sp>
        <p:sp>
          <p:nvSpPr>
            <p:cNvPr id="91142" name="Rectangle 1030"/>
            <p:cNvSpPr>
              <a:spLocks noChangeArrowheads="1"/>
            </p:cNvSpPr>
            <p:nvPr/>
          </p:nvSpPr>
          <p:spPr bwMode="auto">
            <a:xfrm>
              <a:off x="811" y="1303"/>
              <a:ext cx="1984"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Minimum Requirement</a:t>
              </a:r>
              <a:endParaRPr lang="en-GB" sz="2800">
                <a:solidFill>
                  <a:schemeClr val="bg2">
                    <a:lumMod val="10000"/>
                  </a:schemeClr>
                </a:solidFill>
              </a:endParaRPr>
            </a:p>
          </p:txBody>
        </p:sp>
        <p:sp>
          <p:nvSpPr>
            <p:cNvPr id="91143" name="Rectangle 1031"/>
            <p:cNvSpPr>
              <a:spLocks noChangeArrowheads="1"/>
            </p:cNvSpPr>
            <p:nvPr/>
          </p:nvSpPr>
          <p:spPr bwMode="auto">
            <a:xfrm>
              <a:off x="4389" y="1303"/>
              <a:ext cx="963"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91.5 %  LS</a:t>
              </a:r>
              <a:endParaRPr lang="en-GB" sz="2800">
                <a:solidFill>
                  <a:schemeClr val="bg2">
                    <a:lumMod val="10000"/>
                  </a:schemeClr>
                </a:solidFill>
              </a:endParaRPr>
            </a:p>
          </p:txBody>
        </p:sp>
        <p:sp>
          <p:nvSpPr>
            <p:cNvPr id="91144" name="Rectangle 1032"/>
            <p:cNvSpPr>
              <a:spLocks noChangeArrowheads="1"/>
            </p:cNvSpPr>
            <p:nvPr/>
          </p:nvSpPr>
          <p:spPr bwMode="auto">
            <a:xfrm>
              <a:off x="811" y="1538"/>
              <a:ext cx="2571"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Reduction in Variability (STD)</a:t>
              </a:r>
              <a:endParaRPr lang="en-GB" sz="2800">
                <a:solidFill>
                  <a:schemeClr val="bg2">
                    <a:lumMod val="10000"/>
                  </a:schemeClr>
                </a:solidFill>
              </a:endParaRPr>
            </a:p>
          </p:txBody>
        </p:sp>
        <p:sp>
          <p:nvSpPr>
            <p:cNvPr id="91145" name="Rectangle 1033"/>
            <p:cNvSpPr>
              <a:spLocks noChangeArrowheads="1"/>
            </p:cNvSpPr>
            <p:nvPr/>
          </p:nvSpPr>
          <p:spPr bwMode="auto">
            <a:xfrm>
              <a:off x="4389" y="1538"/>
              <a:ext cx="1302"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2.5  LS to 1 LS</a:t>
              </a:r>
              <a:endParaRPr lang="en-GB" sz="2800">
                <a:solidFill>
                  <a:schemeClr val="bg2">
                    <a:lumMod val="10000"/>
                  </a:schemeClr>
                </a:solidFill>
              </a:endParaRPr>
            </a:p>
          </p:txBody>
        </p:sp>
        <p:sp>
          <p:nvSpPr>
            <p:cNvPr id="91146" name="Rectangle 1034"/>
            <p:cNvSpPr>
              <a:spLocks noChangeArrowheads="1"/>
            </p:cNvSpPr>
            <p:nvPr/>
          </p:nvSpPr>
          <p:spPr bwMode="auto">
            <a:xfrm>
              <a:off x="811" y="2009"/>
              <a:ext cx="1446"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Specific Savings</a:t>
              </a:r>
              <a:endParaRPr lang="en-GB" sz="2800">
                <a:solidFill>
                  <a:schemeClr val="bg2">
                    <a:lumMod val="10000"/>
                  </a:schemeClr>
                </a:solidFill>
              </a:endParaRPr>
            </a:p>
          </p:txBody>
        </p:sp>
        <p:sp>
          <p:nvSpPr>
            <p:cNvPr id="91147" name="Rectangle 1035"/>
            <p:cNvSpPr>
              <a:spLocks noChangeArrowheads="1"/>
            </p:cNvSpPr>
            <p:nvPr/>
          </p:nvSpPr>
          <p:spPr bwMode="auto">
            <a:xfrm>
              <a:off x="4389" y="2009"/>
              <a:ext cx="1049"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15 MJ /t. LS</a:t>
              </a:r>
              <a:endParaRPr lang="en-GB" sz="2800">
                <a:solidFill>
                  <a:schemeClr val="bg2">
                    <a:lumMod val="10000"/>
                  </a:schemeClr>
                </a:solidFill>
              </a:endParaRPr>
            </a:p>
          </p:txBody>
        </p:sp>
        <p:sp>
          <p:nvSpPr>
            <p:cNvPr id="91148" name="Rectangle 1036"/>
            <p:cNvSpPr>
              <a:spLocks noChangeArrowheads="1"/>
            </p:cNvSpPr>
            <p:nvPr/>
          </p:nvSpPr>
          <p:spPr bwMode="auto">
            <a:xfrm>
              <a:off x="811" y="2244"/>
              <a:ext cx="1523"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Absolute Savings</a:t>
              </a:r>
              <a:endParaRPr lang="en-GB" sz="2800">
                <a:solidFill>
                  <a:schemeClr val="bg2">
                    <a:lumMod val="10000"/>
                  </a:schemeClr>
                </a:solidFill>
              </a:endParaRPr>
            </a:p>
          </p:txBody>
        </p:sp>
        <p:sp>
          <p:nvSpPr>
            <p:cNvPr id="91149" name="Rectangle 1037"/>
            <p:cNvSpPr>
              <a:spLocks noChangeArrowheads="1"/>
            </p:cNvSpPr>
            <p:nvPr/>
          </p:nvSpPr>
          <p:spPr bwMode="auto">
            <a:xfrm>
              <a:off x="4389" y="2244"/>
              <a:ext cx="699"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46 MJ /t</a:t>
              </a:r>
              <a:endParaRPr lang="en-GB" sz="2800">
                <a:solidFill>
                  <a:schemeClr val="bg2">
                    <a:lumMod val="10000"/>
                  </a:schemeClr>
                </a:solidFill>
              </a:endParaRPr>
            </a:p>
          </p:txBody>
        </p:sp>
        <p:sp>
          <p:nvSpPr>
            <p:cNvPr id="91150" name="Rectangle 1038"/>
            <p:cNvSpPr>
              <a:spLocks noChangeArrowheads="1"/>
            </p:cNvSpPr>
            <p:nvPr/>
          </p:nvSpPr>
          <p:spPr bwMode="auto">
            <a:xfrm>
              <a:off x="811" y="2715"/>
              <a:ext cx="2280"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Annual Clinker Production</a:t>
              </a:r>
              <a:endParaRPr lang="en-GB" sz="2800">
                <a:solidFill>
                  <a:schemeClr val="bg2">
                    <a:lumMod val="10000"/>
                  </a:schemeClr>
                </a:solidFill>
              </a:endParaRPr>
            </a:p>
          </p:txBody>
        </p:sp>
        <p:sp>
          <p:nvSpPr>
            <p:cNvPr id="91151" name="Rectangle 1039"/>
            <p:cNvSpPr>
              <a:spLocks noChangeArrowheads="1"/>
            </p:cNvSpPr>
            <p:nvPr/>
          </p:nvSpPr>
          <p:spPr bwMode="auto">
            <a:xfrm>
              <a:off x="4389" y="2715"/>
              <a:ext cx="755"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0.8 Mio t</a:t>
              </a:r>
              <a:endParaRPr lang="en-GB" sz="2800">
                <a:solidFill>
                  <a:schemeClr val="bg2">
                    <a:lumMod val="10000"/>
                  </a:schemeClr>
                </a:solidFill>
              </a:endParaRPr>
            </a:p>
          </p:txBody>
        </p:sp>
        <p:sp>
          <p:nvSpPr>
            <p:cNvPr id="91152" name="Rectangle 1040"/>
            <p:cNvSpPr>
              <a:spLocks noChangeArrowheads="1"/>
            </p:cNvSpPr>
            <p:nvPr/>
          </p:nvSpPr>
          <p:spPr bwMode="auto">
            <a:xfrm>
              <a:off x="811" y="2950"/>
              <a:ext cx="1927"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Energy Costs per Unit</a:t>
              </a:r>
              <a:endParaRPr lang="en-GB" sz="2800">
                <a:solidFill>
                  <a:schemeClr val="bg2">
                    <a:lumMod val="10000"/>
                  </a:schemeClr>
                </a:solidFill>
              </a:endParaRPr>
            </a:p>
          </p:txBody>
        </p:sp>
        <p:sp>
          <p:nvSpPr>
            <p:cNvPr id="91153" name="Rectangle 1041"/>
            <p:cNvSpPr>
              <a:spLocks noChangeArrowheads="1"/>
            </p:cNvSpPr>
            <p:nvPr/>
          </p:nvSpPr>
          <p:spPr bwMode="auto">
            <a:xfrm>
              <a:off x="4389" y="2950"/>
              <a:ext cx="1105"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2.5 USD /GJ</a:t>
              </a:r>
              <a:endParaRPr lang="en-GB" sz="2800">
                <a:solidFill>
                  <a:schemeClr val="bg2">
                    <a:lumMod val="10000"/>
                  </a:schemeClr>
                </a:solidFill>
              </a:endParaRPr>
            </a:p>
          </p:txBody>
        </p:sp>
        <p:sp>
          <p:nvSpPr>
            <p:cNvPr id="91154" name="Rectangle 1042"/>
            <p:cNvSpPr>
              <a:spLocks noChangeArrowheads="1"/>
            </p:cNvSpPr>
            <p:nvPr/>
          </p:nvSpPr>
          <p:spPr bwMode="auto">
            <a:xfrm>
              <a:off x="811" y="3421"/>
              <a:ext cx="1490"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Savings per Year</a:t>
              </a:r>
              <a:endParaRPr lang="en-GB" sz="2800">
                <a:solidFill>
                  <a:schemeClr val="bg2">
                    <a:lumMod val="10000"/>
                  </a:schemeClr>
                </a:solidFill>
              </a:endParaRPr>
            </a:p>
          </p:txBody>
        </p:sp>
        <p:sp>
          <p:nvSpPr>
            <p:cNvPr id="91155" name="Rectangle 1043"/>
            <p:cNvSpPr>
              <a:spLocks noChangeArrowheads="1"/>
            </p:cNvSpPr>
            <p:nvPr/>
          </p:nvSpPr>
          <p:spPr bwMode="auto">
            <a:xfrm>
              <a:off x="4389" y="3421"/>
              <a:ext cx="1057" cy="223"/>
            </a:xfrm>
            <a:prstGeom prst="rect">
              <a:avLst/>
            </a:prstGeom>
            <a:noFill/>
            <a:ln w="9525">
              <a:noFill/>
              <a:miter lim="800000"/>
              <a:headEnd/>
              <a:tailEnd/>
            </a:ln>
          </p:spPr>
          <p:txBody>
            <a:bodyPr wrap="none" lIns="0" tIns="0" rIns="0" bIns="0">
              <a:spAutoFit/>
            </a:bodyPr>
            <a:lstStyle/>
            <a:p>
              <a:r>
                <a:rPr lang="en-GB" sz="2400">
                  <a:solidFill>
                    <a:schemeClr val="bg2">
                      <a:lumMod val="10000"/>
                    </a:schemeClr>
                  </a:solidFill>
                </a:rPr>
                <a:t>92'000 USD</a:t>
              </a:r>
              <a:endParaRPr lang="en-GB" sz="2800">
                <a:solidFill>
                  <a:schemeClr val="bg2">
                    <a:lumMod val="10000"/>
                  </a:schemeClr>
                </a:solidFill>
              </a:endParaRPr>
            </a:p>
          </p:txBody>
        </p:sp>
        <p:sp>
          <p:nvSpPr>
            <p:cNvPr id="91156" name="Rectangle 1044"/>
            <p:cNvSpPr>
              <a:spLocks noChangeArrowheads="1"/>
            </p:cNvSpPr>
            <p:nvPr/>
          </p:nvSpPr>
          <p:spPr bwMode="auto">
            <a:xfrm>
              <a:off x="4053" y="820"/>
              <a:ext cx="1476" cy="223"/>
            </a:xfrm>
            <a:prstGeom prst="rect">
              <a:avLst/>
            </a:prstGeom>
            <a:noFill/>
            <a:ln w="9525">
              <a:noFill/>
              <a:miter lim="800000"/>
              <a:headEnd/>
              <a:tailEnd/>
            </a:ln>
          </p:spPr>
          <p:txBody>
            <a:bodyPr wrap="none" lIns="0" tIns="0" rIns="0" bIns="0">
              <a:spAutoFit/>
            </a:bodyPr>
            <a:lstStyle/>
            <a:p>
              <a:r>
                <a:rPr lang="en-GB" sz="2400" b="1">
                  <a:solidFill>
                    <a:schemeClr val="bg2">
                      <a:lumMod val="10000"/>
                    </a:schemeClr>
                  </a:solidFill>
                </a:rPr>
                <a:t>Clinker Burning</a:t>
              </a:r>
              <a:endParaRPr lang="en-GB" sz="2400">
                <a:solidFill>
                  <a:schemeClr val="bg2">
                    <a:lumMod val="10000"/>
                  </a:schemeClr>
                </a:solidFill>
              </a:endParaRPr>
            </a:p>
          </p:txBody>
        </p:sp>
        <p:sp>
          <p:nvSpPr>
            <p:cNvPr id="91157" name="Line 1045"/>
            <p:cNvSpPr>
              <a:spLocks noChangeShapeType="1"/>
            </p:cNvSpPr>
            <p:nvPr/>
          </p:nvSpPr>
          <p:spPr bwMode="auto">
            <a:xfrm>
              <a:off x="768" y="799"/>
              <a:ext cx="1" cy="2851"/>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58" name="Rectangle 1046"/>
            <p:cNvSpPr>
              <a:spLocks noChangeArrowheads="1"/>
            </p:cNvSpPr>
            <p:nvPr/>
          </p:nvSpPr>
          <p:spPr bwMode="auto">
            <a:xfrm>
              <a:off x="768" y="799"/>
              <a:ext cx="16" cy="2851"/>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sp>
          <p:nvSpPr>
            <p:cNvPr id="91159" name="Line 1047"/>
            <p:cNvSpPr>
              <a:spLocks noChangeShapeType="1"/>
            </p:cNvSpPr>
            <p:nvPr/>
          </p:nvSpPr>
          <p:spPr bwMode="auto">
            <a:xfrm>
              <a:off x="3860" y="815"/>
              <a:ext cx="1" cy="2835"/>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60" name="Rectangle 1048"/>
            <p:cNvSpPr>
              <a:spLocks noChangeArrowheads="1"/>
            </p:cNvSpPr>
            <p:nvPr/>
          </p:nvSpPr>
          <p:spPr bwMode="auto">
            <a:xfrm>
              <a:off x="3860" y="815"/>
              <a:ext cx="15" cy="2835"/>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sp>
          <p:nvSpPr>
            <p:cNvPr id="91161" name="Line 1049"/>
            <p:cNvSpPr>
              <a:spLocks noChangeShapeType="1"/>
            </p:cNvSpPr>
            <p:nvPr/>
          </p:nvSpPr>
          <p:spPr bwMode="auto">
            <a:xfrm>
              <a:off x="5984" y="815"/>
              <a:ext cx="1" cy="2835"/>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62" name="Rectangle 1050"/>
            <p:cNvSpPr>
              <a:spLocks noChangeArrowheads="1"/>
            </p:cNvSpPr>
            <p:nvPr/>
          </p:nvSpPr>
          <p:spPr bwMode="auto">
            <a:xfrm>
              <a:off x="5984" y="815"/>
              <a:ext cx="16" cy="2835"/>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sp>
          <p:nvSpPr>
            <p:cNvPr id="91163" name="Line 1051"/>
            <p:cNvSpPr>
              <a:spLocks noChangeShapeType="1"/>
            </p:cNvSpPr>
            <p:nvPr/>
          </p:nvSpPr>
          <p:spPr bwMode="auto">
            <a:xfrm>
              <a:off x="784" y="799"/>
              <a:ext cx="5216" cy="1"/>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64" name="Rectangle 1052"/>
            <p:cNvSpPr>
              <a:spLocks noChangeArrowheads="1"/>
            </p:cNvSpPr>
            <p:nvPr/>
          </p:nvSpPr>
          <p:spPr bwMode="auto">
            <a:xfrm>
              <a:off x="784" y="799"/>
              <a:ext cx="5216" cy="16"/>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sp>
          <p:nvSpPr>
            <p:cNvPr id="91165" name="Line 1053"/>
            <p:cNvSpPr>
              <a:spLocks noChangeShapeType="1"/>
            </p:cNvSpPr>
            <p:nvPr/>
          </p:nvSpPr>
          <p:spPr bwMode="auto">
            <a:xfrm>
              <a:off x="784" y="1081"/>
              <a:ext cx="5216" cy="1"/>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66" name="Rectangle 1054"/>
            <p:cNvSpPr>
              <a:spLocks noChangeArrowheads="1"/>
            </p:cNvSpPr>
            <p:nvPr/>
          </p:nvSpPr>
          <p:spPr bwMode="auto">
            <a:xfrm>
              <a:off x="784" y="1081"/>
              <a:ext cx="5216" cy="16"/>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sp>
          <p:nvSpPr>
            <p:cNvPr id="91167" name="Line 1055"/>
            <p:cNvSpPr>
              <a:spLocks noChangeShapeType="1"/>
            </p:cNvSpPr>
            <p:nvPr/>
          </p:nvSpPr>
          <p:spPr bwMode="auto">
            <a:xfrm>
              <a:off x="784" y="3634"/>
              <a:ext cx="5216" cy="1"/>
            </a:xfrm>
            <a:prstGeom prst="line">
              <a:avLst/>
            </a:prstGeom>
            <a:noFill/>
            <a:ln w="0">
              <a:solidFill>
                <a:srgbClr val="000000"/>
              </a:solidFill>
              <a:round/>
              <a:headEnd/>
              <a:tailEnd/>
            </a:ln>
          </p:spPr>
          <p:txBody>
            <a:bodyPr/>
            <a:lstStyle/>
            <a:p>
              <a:endParaRPr lang="de-DE">
                <a:solidFill>
                  <a:schemeClr val="bg2">
                    <a:lumMod val="10000"/>
                  </a:schemeClr>
                </a:solidFill>
              </a:endParaRPr>
            </a:p>
          </p:txBody>
        </p:sp>
        <p:sp>
          <p:nvSpPr>
            <p:cNvPr id="91168" name="Rectangle 1056"/>
            <p:cNvSpPr>
              <a:spLocks noChangeArrowheads="1"/>
            </p:cNvSpPr>
            <p:nvPr/>
          </p:nvSpPr>
          <p:spPr bwMode="auto">
            <a:xfrm>
              <a:off x="784" y="3634"/>
              <a:ext cx="5216" cy="16"/>
            </a:xfrm>
            <a:prstGeom prst="rect">
              <a:avLst/>
            </a:prstGeom>
            <a:solidFill>
              <a:srgbClr val="000000"/>
            </a:solidFill>
            <a:ln w="9525">
              <a:noFill/>
              <a:miter lim="800000"/>
              <a:headEnd/>
              <a:tailEnd/>
            </a:ln>
          </p:spPr>
          <p:txBody>
            <a:bodyPr/>
            <a:lstStyle/>
            <a:p>
              <a:endParaRPr lang="de-CH">
                <a:solidFill>
                  <a:schemeClr val="bg2">
                    <a:lumMod val="10000"/>
                  </a:schemeClr>
                </a:solidFill>
              </a:endParaRPr>
            </a:p>
          </p:txBody>
        </p:sp>
      </p:gr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96C55EA-F216-423E-B6B9-D31AF0E62DCA}" type="slidenum">
              <a:rPr lang="en-US" sz="800"/>
              <a:pPr algn="r"/>
              <a:t>59</a:t>
            </a:fld>
            <a:endParaRPr lang="en-US" sz="800"/>
          </a:p>
        </p:txBody>
      </p:sp>
      <p:sp>
        <p:nvSpPr>
          <p:cNvPr id="92162"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Non-Quality Cost: Impact Cement Variability</a:t>
            </a:r>
          </a:p>
        </p:txBody>
      </p:sp>
      <p:sp>
        <p:nvSpPr>
          <p:cNvPr id="92163" name="Date Placeholder 1"/>
          <p:cNvSpPr txBox="1">
            <a:spLocks/>
          </p:cNvSpPr>
          <p:nvPr/>
        </p:nvSpPr>
        <p:spPr bwMode="auto">
          <a:xfrm>
            <a:off x="6156325" y="6432550"/>
            <a:ext cx="2916238" cy="252413"/>
          </a:xfrm>
          <a:prstGeom prst="rect">
            <a:avLst/>
          </a:prstGeom>
          <a:noFill/>
          <a:ln w="9525">
            <a:noFill/>
            <a:miter lim="800000"/>
            <a:headEnd/>
            <a:tailEnd/>
          </a:ln>
        </p:spPr>
        <p:txBody>
          <a:bodyPr/>
          <a:lstStyle/>
          <a:p>
            <a:r>
              <a:rPr lang="en-US" sz="1000"/>
              <a:t>10.11.2010</a:t>
            </a:r>
            <a:endParaRPr lang="en-GB" sz="1000"/>
          </a:p>
        </p:txBody>
      </p:sp>
      <p:pic>
        <p:nvPicPr>
          <p:cNvPr id="92164" name="Picture 2"/>
          <p:cNvPicPr>
            <a:picLocks noChangeAspect="1" noChangeArrowheads="1"/>
          </p:cNvPicPr>
          <p:nvPr/>
        </p:nvPicPr>
        <p:blipFill>
          <a:blip r:embed="rId2"/>
          <a:srcRect/>
          <a:stretch>
            <a:fillRect/>
          </a:stretch>
        </p:blipFill>
        <p:spPr bwMode="auto">
          <a:xfrm>
            <a:off x="631825" y="1096963"/>
            <a:ext cx="6911975" cy="2752725"/>
          </a:xfrm>
          <a:prstGeom prst="rect">
            <a:avLst/>
          </a:prstGeom>
          <a:noFill/>
          <a:ln w="9525">
            <a:noFill/>
            <a:miter lim="800000"/>
            <a:headEnd/>
            <a:tailEnd/>
          </a:ln>
        </p:spPr>
      </p:pic>
      <p:sp>
        <p:nvSpPr>
          <p:cNvPr id="92165" name="Rectangle 4"/>
          <p:cNvSpPr>
            <a:spLocks noChangeArrowheads="1"/>
          </p:cNvSpPr>
          <p:nvPr/>
        </p:nvSpPr>
        <p:spPr bwMode="auto">
          <a:xfrm>
            <a:off x="7440613" y="1595438"/>
            <a:ext cx="1905000" cy="1196975"/>
          </a:xfrm>
          <a:prstGeom prst="rect">
            <a:avLst/>
          </a:prstGeom>
          <a:solidFill>
            <a:schemeClr val="bg1"/>
          </a:solidFill>
          <a:ln w="9525">
            <a:noFill/>
            <a:miter lim="800000"/>
            <a:headEnd/>
            <a:tailEnd/>
          </a:ln>
        </p:spPr>
        <p:txBody>
          <a:bodyPr lIns="90000" tIns="46800" rIns="90000" bIns="46800" anchor="ctr">
            <a:spAutoFit/>
          </a:bodyPr>
          <a:lstStyle/>
          <a:p>
            <a:pPr>
              <a:lnSpc>
                <a:spcPct val="130000"/>
              </a:lnSpc>
              <a:tabLst>
                <a:tab pos="1330325" algn="r"/>
              </a:tabLst>
            </a:pPr>
            <a:r>
              <a:rPr lang="en-US" sz="1400" b="1" u="sng"/>
              <a:t>actual values</a:t>
            </a:r>
            <a:endParaRPr lang="en-US" sz="1400" b="1"/>
          </a:p>
          <a:p>
            <a:pPr>
              <a:lnSpc>
                <a:spcPct val="130000"/>
              </a:lnSpc>
              <a:tabLst>
                <a:tab pos="1330325" algn="r"/>
              </a:tabLst>
            </a:pPr>
            <a:r>
              <a:rPr lang="en-US" sz="1400" b="1"/>
              <a:t>Average   43.8 MPa</a:t>
            </a:r>
          </a:p>
          <a:p>
            <a:pPr>
              <a:lnSpc>
                <a:spcPct val="130000"/>
              </a:lnSpc>
              <a:tabLst>
                <a:tab pos="1330325" algn="r"/>
              </a:tabLst>
            </a:pPr>
            <a:r>
              <a:rPr lang="en-US" sz="1400" b="1"/>
              <a:t>Std Dev      2.3 MPa</a:t>
            </a:r>
          </a:p>
          <a:p>
            <a:pPr>
              <a:lnSpc>
                <a:spcPct val="130000"/>
              </a:lnSpc>
              <a:tabLst>
                <a:tab pos="1330325" algn="r"/>
              </a:tabLst>
            </a:pPr>
            <a:r>
              <a:rPr lang="en-US" sz="1400" b="1"/>
              <a:t>CoV             5.2 %</a:t>
            </a:r>
          </a:p>
        </p:txBody>
      </p:sp>
      <p:sp>
        <p:nvSpPr>
          <p:cNvPr id="92166" name="Rectangle 5"/>
          <p:cNvSpPr>
            <a:spLocks noChangeArrowheads="1"/>
          </p:cNvSpPr>
          <p:nvPr/>
        </p:nvSpPr>
        <p:spPr bwMode="auto">
          <a:xfrm>
            <a:off x="7431088" y="2468563"/>
            <a:ext cx="1651000" cy="304800"/>
          </a:xfrm>
          <a:prstGeom prst="rect">
            <a:avLst/>
          </a:prstGeom>
          <a:noFill/>
          <a:ln w="25400">
            <a:solidFill>
              <a:schemeClr val="accent1"/>
            </a:solidFill>
            <a:miter lim="800000"/>
            <a:headEnd/>
            <a:tailEnd/>
          </a:ln>
        </p:spPr>
        <p:txBody>
          <a:bodyPr wrap="none" lIns="90000" tIns="46800" rIns="90000" bIns="46800" anchor="ctr">
            <a:spAutoFit/>
          </a:bodyPr>
          <a:lstStyle/>
          <a:p>
            <a:endParaRPr lang="de-CH"/>
          </a:p>
        </p:txBody>
      </p:sp>
      <p:sp>
        <p:nvSpPr>
          <p:cNvPr id="92167" name="Text Box 6"/>
          <p:cNvSpPr txBox="1">
            <a:spLocks noChangeArrowheads="1"/>
          </p:cNvSpPr>
          <p:nvPr/>
        </p:nvSpPr>
        <p:spPr bwMode="auto">
          <a:xfrm>
            <a:off x="3700463" y="1239838"/>
            <a:ext cx="1244600" cy="304800"/>
          </a:xfrm>
          <a:prstGeom prst="rect">
            <a:avLst/>
          </a:prstGeom>
          <a:noFill/>
          <a:ln w="9525">
            <a:noFill/>
            <a:miter lim="800000"/>
            <a:headEnd/>
            <a:tailEnd/>
          </a:ln>
        </p:spPr>
        <p:txBody>
          <a:bodyPr wrap="none" lIns="90000" tIns="46800" rIns="90000" bIns="46800" anchor="ctr">
            <a:spAutoFit/>
          </a:bodyPr>
          <a:lstStyle/>
          <a:p>
            <a:pPr>
              <a:spcBef>
                <a:spcPct val="50000"/>
              </a:spcBef>
            </a:pPr>
            <a:r>
              <a:rPr lang="en-US" sz="1400" b="1">
                <a:solidFill>
                  <a:srgbClr val="FF0000"/>
                </a:solidFill>
              </a:rPr>
              <a:t>95% = +/- 2 s</a:t>
            </a:r>
          </a:p>
        </p:txBody>
      </p:sp>
      <p:sp>
        <p:nvSpPr>
          <p:cNvPr id="92168" name="Line 7"/>
          <p:cNvSpPr>
            <a:spLocks noChangeShapeType="1"/>
          </p:cNvSpPr>
          <p:nvPr/>
        </p:nvSpPr>
        <p:spPr bwMode="auto">
          <a:xfrm flipV="1">
            <a:off x="2716213" y="1295400"/>
            <a:ext cx="0" cy="304800"/>
          </a:xfrm>
          <a:prstGeom prst="line">
            <a:avLst/>
          </a:prstGeom>
          <a:noFill/>
          <a:ln w="9525">
            <a:solidFill>
              <a:schemeClr val="accent1"/>
            </a:solidFill>
            <a:round/>
            <a:headEnd/>
            <a:tailEnd/>
          </a:ln>
        </p:spPr>
        <p:txBody>
          <a:bodyPr lIns="90000" tIns="46800" rIns="90000" bIns="46800">
            <a:spAutoFit/>
          </a:bodyPr>
          <a:lstStyle/>
          <a:p>
            <a:endParaRPr lang="de-DE"/>
          </a:p>
        </p:txBody>
      </p:sp>
      <p:sp>
        <p:nvSpPr>
          <p:cNvPr id="92169" name="Line 8"/>
          <p:cNvSpPr>
            <a:spLocks noChangeShapeType="1"/>
          </p:cNvSpPr>
          <p:nvPr/>
        </p:nvSpPr>
        <p:spPr bwMode="auto">
          <a:xfrm flipV="1">
            <a:off x="5930900" y="1295400"/>
            <a:ext cx="0" cy="304800"/>
          </a:xfrm>
          <a:prstGeom prst="line">
            <a:avLst/>
          </a:prstGeom>
          <a:noFill/>
          <a:ln w="9525">
            <a:solidFill>
              <a:schemeClr val="accent1"/>
            </a:solidFill>
            <a:round/>
            <a:headEnd/>
            <a:tailEnd/>
          </a:ln>
        </p:spPr>
        <p:txBody>
          <a:bodyPr lIns="90000" tIns="46800" rIns="90000" bIns="46800">
            <a:spAutoFit/>
          </a:bodyPr>
          <a:lstStyle/>
          <a:p>
            <a:endParaRPr lang="de-DE"/>
          </a:p>
        </p:txBody>
      </p:sp>
      <p:sp>
        <p:nvSpPr>
          <p:cNvPr id="92170" name="Line 9"/>
          <p:cNvSpPr>
            <a:spLocks noChangeShapeType="1"/>
          </p:cNvSpPr>
          <p:nvPr/>
        </p:nvSpPr>
        <p:spPr bwMode="auto">
          <a:xfrm>
            <a:off x="5270500" y="1371600"/>
            <a:ext cx="649288" cy="0"/>
          </a:xfrm>
          <a:prstGeom prst="line">
            <a:avLst/>
          </a:prstGeom>
          <a:noFill/>
          <a:ln w="25400">
            <a:solidFill>
              <a:schemeClr val="accent1"/>
            </a:solidFill>
            <a:round/>
            <a:headEnd/>
            <a:tailEnd type="triangle" w="med" len="med"/>
          </a:ln>
        </p:spPr>
        <p:txBody>
          <a:bodyPr lIns="90000" tIns="46800" rIns="90000" bIns="46800">
            <a:spAutoFit/>
          </a:bodyPr>
          <a:lstStyle/>
          <a:p>
            <a:endParaRPr lang="de-DE"/>
          </a:p>
        </p:txBody>
      </p:sp>
      <p:sp>
        <p:nvSpPr>
          <p:cNvPr id="92171" name="Line 10"/>
          <p:cNvSpPr>
            <a:spLocks noChangeShapeType="1"/>
          </p:cNvSpPr>
          <p:nvPr/>
        </p:nvSpPr>
        <p:spPr bwMode="auto">
          <a:xfrm>
            <a:off x="2725738" y="1371600"/>
            <a:ext cx="715962" cy="0"/>
          </a:xfrm>
          <a:prstGeom prst="line">
            <a:avLst/>
          </a:prstGeom>
          <a:noFill/>
          <a:ln w="25400">
            <a:solidFill>
              <a:schemeClr val="accent1"/>
            </a:solidFill>
            <a:round/>
            <a:headEnd type="triangle" w="med" len="med"/>
            <a:tailEnd/>
          </a:ln>
        </p:spPr>
        <p:txBody>
          <a:bodyPr lIns="90000" tIns="46800" rIns="90000" bIns="46800">
            <a:spAutoFit/>
          </a:bodyPr>
          <a:lstStyle/>
          <a:p>
            <a:endParaRPr lang="de-DE"/>
          </a:p>
        </p:txBody>
      </p:sp>
      <p:sp>
        <p:nvSpPr>
          <p:cNvPr id="92172" name="Rectangle 11"/>
          <p:cNvSpPr>
            <a:spLocks noChangeArrowheads="1"/>
          </p:cNvSpPr>
          <p:nvPr/>
        </p:nvSpPr>
        <p:spPr bwMode="auto">
          <a:xfrm>
            <a:off x="2603500" y="1057275"/>
            <a:ext cx="2971800" cy="238125"/>
          </a:xfrm>
          <a:prstGeom prst="rect">
            <a:avLst/>
          </a:prstGeom>
          <a:solidFill>
            <a:schemeClr val="bg1"/>
          </a:solidFill>
          <a:ln w="9525">
            <a:noFill/>
            <a:miter lim="800000"/>
            <a:headEnd/>
            <a:tailEnd/>
          </a:ln>
        </p:spPr>
        <p:txBody>
          <a:bodyPr wrap="none" lIns="90000" tIns="46800" rIns="90000" bIns="46800" anchor="ctr">
            <a:spAutoFit/>
          </a:bodyPr>
          <a:lstStyle/>
          <a:p>
            <a:endParaRPr lang="de-CH"/>
          </a:p>
        </p:txBody>
      </p:sp>
      <p:sp>
        <p:nvSpPr>
          <p:cNvPr id="92173" name="Rectangle 12"/>
          <p:cNvSpPr>
            <a:spLocks noChangeArrowheads="1"/>
          </p:cNvSpPr>
          <p:nvPr/>
        </p:nvSpPr>
        <p:spPr bwMode="auto">
          <a:xfrm>
            <a:off x="622300" y="1752600"/>
            <a:ext cx="381000" cy="1371600"/>
          </a:xfrm>
          <a:prstGeom prst="rect">
            <a:avLst/>
          </a:prstGeom>
          <a:solidFill>
            <a:schemeClr val="bg1"/>
          </a:solidFill>
          <a:ln w="9525">
            <a:noFill/>
            <a:miter lim="800000"/>
            <a:headEnd/>
            <a:tailEnd/>
          </a:ln>
        </p:spPr>
        <p:txBody>
          <a:bodyPr wrap="none" lIns="90000" tIns="46800" rIns="90000" bIns="46800" anchor="ctr">
            <a:spAutoFit/>
          </a:bodyPr>
          <a:lstStyle/>
          <a:p>
            <a:endParaRPr lang="de-CH"/>
          </a:p>
        </p:txBody>
      </p:sp>
      <p:sp>
        <p:nvSpPr>
          <p:cNvPr id="92174" name="Rectangle 13"/>
          <p:cNvSpPr>
            <a:spLocks noChangeArrowheads="1"/>
          </p:cNvSpPr>
          <p:nvPr/>
        </p:nvSpPr>
        <p:spPr bwMode="auto">
          <a:xfrm rot="-5400000">
            <a:off x="331788" y="2271712"/>
            <a:ext cx="1054100" cy="168275"/>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 Observations</a:t>
            </a:r>
            <a:endParaRPr lang="en-US" sz="1100"/>
          </a:p>
        </p:txBody>
      </p:sp>
      <p:grpSp>
        <p:nvGrpSpPr>
          <p:cNvPr id="92175" name="Group 14"/>
          <p:cNvGrpSpPr>
            <a:grpSpLocks/>
          </p:cNvGrpSpPr>
          <p:nvPr/>
        </p:nvGrpSpPr>
        <p:grpSpPr bwMode="auto">
          <a:xfrm>
            <a:off x="827088" y="3873500"/>
            <a:ext cx="8482012" cy="2498725"/>
            <a:chOff x="897" y="2460"/>
            <a:chExt cx="5343" cy="1574"/>
          </a:xfrm>
        </p:grpSpPr>
        <p:grpSp>
          <p:nvGrpSpPr>
            <p:cNvPr id="92199" name="Group 15"/>
            <p:cNvGrpSpPr>
              <a:grpSpLocks/>
            </p:cNvGrpSpPr>
            <p:nvPr/>
          </p:nvGrpSpPr>
          <p:grpSpPr bwMode="auto">
            <a:xfrm>
              <a:off x="897" y="2460"/>
              <a:ext cx="5343" cy="1574"/>
              <a:chOff x="897" y="2460"/>
              <a:chExt cx="5343" cy="1574"/>
            </a:xfrm>
          </p:grpSpPr>
          <p:grpSp>
            <p:nvGrpSpPr>
              <p:cNvPr id="92202" name="Group 16"/>
              <p:cNvGrpSpPr>
                <a:grpSpLocks/>
              </p:cNvGrpSpPr>
              <p:nvPr/>
            </p:nvGrpSpPr>
            <p:grpSpPr bwMode="auto">
              <a:xfrm>
                <a:off x="2111" y="2644"/>
                <a:ext cx="1144" cy="1079"/>
                <a:chOff x="2081" y="2644"/>
                <a:chExt cx="1144" cy="1079"/>
              </a:xfrm>
            </p:grpSpPr>
            <p:grpSp>
              <p:nvGrpSpPr>
                <p:cNvPr id="92293" name="Group 17"/>
                <p:cNvGrpSpPr>
                  <a:grpSpLocks/>
                </p:cNvGrpSpPr>
                <p:nvPr/>
              </p:nvGrpSpPr>
              <p:grpSpPr bwMode="auto">
                <a:xfrm>
                  <a:off x="2081" y="2644"/>
                  <a:ext cx="1144" cy="1079"/>
                  <a:chOff x="2081" y="2644"/>
                  <a:chExt cx="1144" cy="1079"/>
                </a:xfrm>
              </p:grpSpPr>
              <p:sp>
                <p:nvSpPr>
                  <p:cNvPr id="92295" name="Rectangle 18"/>
                  <p:cNvSpPr>
                    <a:spLocks noChangeArrowheads="1"/>
                  </p:cNvSpPr>
                  <p:nvPr/>
                </p:nvSpPr>
                <p:spPr bwMode="auto">
                  <a:xfrm>
                    <a:off x="2081" y="2644"/>
                    <a:ext cx="1144" cy="1079"/>
                  </a:xfrm>
                  <a:prstGeom prst="rect">
                    <a:avLst/>
                  </a:prstGeom>
                  <a:solidFill>
                    <a:srgbClr val="69FFFF"/>
                  </a:solidFill>
                  <a:ln w="9525">
                    <a:noFill/>
                    <a:miter lim="800000"/>
                    <a:headEnd/>
                    <a:tailEnd/>
                  </a:ln>
                </p:spPr>
                <p:txBody>
                  <a:bodyPr/>
                  <a:lstStyle/>
                  <a:p>
                    <a:endParaRPr lang="de-CH"/>
                  </a:p>
                </p:txBody>
              </p:sp>
              <p:sp>
                <p:nvSpPr>
                  <p:cNvPr id="92296" name="Rectangle 19"/>
                  <p:cNvSpPr>
                    <a:spLocks noChangeArrowheads="1"/>
                  </p:cNvSpPr>
                  <p:nvPr/>
                </p:nvSpPr>
                <p:spPr bwMode="auto">
                  <a:xfrm>
                    <a:off x="2081" y="2644"/>
                    <a:ext cx="1144" cy="1079"/>
                  </a:xfrm>
                  <a:prstGeom prst="rect">
                    <a:avLst/>
                  </a:prstGeom>
                  <a:solidFill>
                    <a:srgbClr val="000000"/>
                  </a:solidFill>
                  <a:ln w="9525">
                    <a:noFill/>
                    <a:miter lim="800000"/>
                    <a:headEnd/>
                    <a:tailEnd/>
                  </a:ln>
                </p:spPr>
                <p:txBody>
                  <a:bodyPr/>
                  <a:lstStyle/>
                  <a:p>
                    <a:endParaRPr lang="de-CH"/>
                  </a:p>
                </p:txBody>
              </p:sp>
              <p:sp>
                <p:nvSpPr>
                  <p:cNvPr id="92297" name="Rectangle 20"/>
                  <p:cNvSpPr>
                    <a:spLocks noChangeArrowheads="1"/>
                  </p:cNvSpPr>
                  <p:nvPr/>
                </p:nvSpPr>
                <p:spPr bwMode="auto">
                  <a:xfrm>
                    <a:off x="2081" y="2644"/>
                    <a:ext cx="1144" cy="1079"/>
                  </a:xfrm>
                  <a:prstGeom prst="rect">
                    <a:avLst/>
                  </a:prstGeom>
                  <a:solidFill>
                    <a:srgbClr val="69FFFF"/>
                  </a:solidFill>
                  <a:ln w="9525">
                    <a:noFill/>
                    <a:miter lim="800000"/>
                    <a:headEnd/>
                    <a:tailEnd/>
                  </a:ln>
                </p:spPr>
                <p:txBody>
                  <a:bodyPr/>
                  <a:lstStyle/>
                  <a:p>
                    <a:endParaRPr lang="de-CH"/>
                  </a:p>
                </p:txBody>
              </p:sp>
            </p:grpSp>
            <p:sp>
              <p:nvSpPr>
                <p:cNvPr id="92294" name="Rectangle 21"/>
                <p:cNvSpPr>
                  <a:spLocks noChangeArrowheads="1"/>
                </p:cNvSpPr>
                <p:nvPr/>
              </p:nvSpPr>
              <p:spPr bwMode="auto">
                <a:xfrm>
                  <a:off x="2081" y="2644"/>
                  <a:ext cx="1144" cy="1079"/>
                </a:xfrm>
                <a:prstGeom prst="rect">
                  <a:avLst/>
                </a:prstGeom>
                <a:noFill/>
                <a:ln w="11113">
                  <a:solidFill>
                    <a:srgbClr val="000000"/>
                  </a:solidFill>
                  <a:prstDash val="sysDot"/>
                  <a:miter lim="800000"/>
                  <a:headEnd/>
                  <a:tailEnd/>
                </a:ln>
              </p:spPr>
              <p:txBody>
                <a:bodyPr/>
                <a:lstStyle/>
                <a:p>
                  <a:endParaRPr lang="de-CH"/>
                </a:p>
              </p:txBody>
            </p:sp>
          </p:grpSp>
          <p:sp>
            <p:nvSpPr>
              <p:cNvPr id="92203" name="Rectangle 22"/>
              <p:cNvSpPr>
                <a:spLocks noChangeArrowheads="1"/>
              </p:cNvSpPr>
              <p:nvPr/>
            </p:nvSpPr>
            <p:spPr bwMode="auto">
              <a:xfrm>
                <a:off x="1312" y="2644"/>
                <a:ext cx="3731" cy="1079"/>
              </a:xfrm>
              <a:prstGeom prst="rect">
                <a:avLst/>
              </a:prstGeom>
              <a:noFill/>
              <a:ln w="9525">
                <a:noFill/>
                <a:miter lim="800000"/>
                <a:headEnd/>
                <a:tailEnd/>
              </a:ln>
            </p:spPr>
            <p:txBody>
              <a:bodyPr/>
              <a:lstStyle/>
              <a:p>
                <a:endParaRPr lang="de-CH"/>
              </a:p>
            </p:txBody>
          </p:sp>
          <p:sp>
            <p:nvSpPr>
              <p:cNvPr id="92204" name="Line 23"/>
              <p:cNvSpPr>
                <a:spLocks noChangeShapeType="1"/>
              </p:cNvSpPr>
              <p:nvPr/>
            </p:nvSpPr>
            <p:spPr bwMode="auto">
              <a:xfrm>
                <a:off x="1312" y="3602"/>
                <a:ext cx="3731" cy="1"/>
              </a:xfrm>
              <a:prstGeom prst="line">
                <a:avLst/>
              </a:prstGeom>
              <a:noFill/>
              <a:ln w="0">
                <a:solidFill>
                  <a:srgbClr val="000000"/>
                </a:solidFill>
                <a:round/>
                <a:headEnd/>
                <a:tailEnd/>
              </a:ln>
            </p:spPr>
            <p:txBody>
              <a:bodyPr/>
              <a:lstStyle/>
              <a:p>
                <a:endParaRPr lang="de-DE"/>
              </a:p>
            </p:txBody>
          </p:sp>
          <p:sp>
            <p:nvSpPr>
              <p:cNvPr id="92205" name="Line 24"/>
              <p:cNvSpPr>
                <a:spLocks noChangeShapeType="1"/>
              </p:cNvSpPr>
              <p:nvPr/>
            </p:nvSpPr>
            <p:spPr bwMode="auto">
              <a:xfrm>
                <a:off x="1312" y="3481"/>
                <a:ext cx="3731" cy="1"/>
              </a:xfrm>
              <a:prstGeom prst="line">
                <a:avLst/>
              </a:prstGeom>
              <a:noFill/>
              <a:ln w="0">
                <a:solidFill>
                  <a:srgbClr val="000000"/>
                </a:solidFill>
                <a:round/>
                <a:headEnd/>
                <a:tailEnd/>
              </a:ln>
            </p:spPr>
            <p:txBody>
              <a:bodyPr/>
              <a:lstStyle/>
              <a:p>
                <a:endParaRPr lang="de-DE"/>
              </a:p>
            </p:txBody>
          </p:sp>
          <p:sp>
            <p:nvSpPr>
              <p:cNvPr id="92206" name="Line 25"/>
              <p:cNvSpPr>
                <a:spLocks noChangeShapeType="1"/>
              </p:cNvSpPr>
              <p:nvPr/>
            </p:nvSpPr>
            <p:spPr bwMode="auto">
              <a:xfrm>
                <a:off x="1312" y="3364"/>
                <a:ext cx="3731" cy="1"/>
              </a:xfrm>
              <a:prstGeom prst="line">
                <a:avLst/>
              </a:prstGeom>
              <a:noFill/>
              <a:ln w="0">
                <a:solidFill>
                  <a:srgbClr val="000000"/>
                </a:solidFill>
                <a:round/>
                <a:headEnd/>
                <a:tailEnd/>
              </a:ln>
            </p:spPr>
            <p:txBody>
              <a:bodyPr/>
              <a:lstStyle/>
              <a:p>
                <a:endParaRPr lang="de-DE"/>
              </a:p>
            </p:txBody>
          </p:sp>
          <p:sp>
            <p:nvSpPr>
              <p:cNvPr id="92207" name="Line 26"/>
              <p:cNvSpPr>
                <a:spLocks noChangeShapeType="1"/>
              </p:cNvSpPr>
              <p:nvPr/>
            </p:nvSpPr>
            <p:spPr bwMode="auto">
              <a:xfrm>
                <a:off x="1312" y="3244"/>
                <a:ext cx="3731" cy="1"/>
              </a:xfrm>
              <a:prstGeom prst="line">
                <a:avLst/>
              </a:prstGeom>
              <a:noFill/>
              <a:ln w="0">
                <a:solidFill>
                  <a:srgbClr val="000000"/>
                </a:solidFill>
                <a:round/>
                <a:headEnd/>
                <a:tailEnd/>
              </a:ln>
            </p:spPr>
            <p:txBody>
              <a:bodyPr/>
              <a:lstStyle/>
              <a:p>
                <a:endParaRPr lang="de-DE"/>
              </a:p>
            </p:txBody>
          </p:sp>
          <p:sp>
            <p:nvSpPr>
              <p:cNvPr id="92208" name="Line 27"/>
              <p:cNvSpPr>
                <a:spLocks noChangeShapeType="1"/>
              </p:cNvSpPr>
              <p:nvPr/>
            </p:nvSpPr>
            <p:spPr bwMode="auto">
              <a:xfrm>
                <a:off x="1312" y="3123"/>
                <a:ext cx="3731" cy="1"/>
              </a:xfrm>
              <a:prstGeom prst="line">
                <a:avLst/>
              </a:prstGeom>
              <a:noFill/>
              <a:ln w="0">
                <a:solidFill>
                  <a:srgbClr val="000000"/>
                </a:solidFill>
                <a:round/>
                <a:headEnd/>
                <a:tailEnd/>
              </a:ln>
            </p:spPr>
            <p:txBody>
              <a:bodyPr/>
              <a:lstStyle/>
              <a:p>
                <a:endParaRPr lang="de-DE"/>
              </a:p>
            </p:txBody>
          </p:sp>
          <p:sp>
            <p:nvSpPr>
              <p:cNvPr id="92209" name="Line 28"/>
              <p:cNvSpPr>
                <a:spLocks noChangeShapeType="1"/>
              </p:cNvSpPr>
              <p:nvPr/>
            </p:nvSpPr>
            <p:spPr bwMode="auto">
              <a:xfrm>
                <a:off x="1312" y="3002"/>
                <a:ext cx="3731" cy="1"/>
              </a:xfrm>
              <a:prstGeom prst="line">
                <a:avLst/>
              </a:prstGeom>
              <a:noFill/>
              <a:ln w="0">
                <a:solidFill>
                  <a:srgbClr val="000000"/>
                </a:solidFill>
                <a:round/>
                <a:headEnd/>
                <a:tailEnd/>
              </a:ln>
            </p:spPr>
            <p:txBody>
              <a:bodyPr/>
              <a:lstStyle/>
              <a:p>
                <a:endParaRPr lang="de-DE"/>
              </a:p>
            </p:txBody>
          </p:sp>
          <p:sp>
            <p:nvSpPr>
              <p:cNvPr id="92210" name="Line 29"/>
              <p:cNvSpPr>
                <a:spLocks noChangeShapeType="1"/>
              </p:cNvSpPr>
              <p:nvPr/>
            </p:nvSpPr>
            <p:spPr bwMode="auto">
              <a:xfrm>
                <a:off x="1312" y="2885"/>
                <a:ext cx="3731" cy="1"/>
              </a:xfrm>
              <a:prstGeom prst="line">
                <a:avLst/>
              </a:prstGeom>
              <a:noFill/>
              <a:ln w="0">
                <a:solidFill>
                  <a:srgbClr val="000000"/>
                </a:solidFill>
                <a:round/>
                <a:headEnd/>
                <a:tailEnd/>
              </a:ln>
            </p:spPr>
            <p:txBody>
              <a:bodyPr/>
              <a:lstStyle/>
              <a:p>
                <a:endParaRPr lang="de-DE"/>
              </a:p>
            </p:txBody>
          </p:sp>
          <p:sp>
            <p:nvSpPr>
              <p:cNvPr id="92211" name="Line 30"/>
              <p:cNvSpPr>
                <a:spLocks noChangeShapeType="1"/>
              </p:cNvSpPr>
              <p:nvPr/>
            </p:nvSpPr>
            <p:spPr bwMode="auto">
              <a:xfrm>
                <a:off x="1296" y="2640"/>
                <a:ext cx="3731" cy="1"/>
              </a:xfrm>
              <a:prstGeom prst="line">
                <a:avLst/>
              </a:prstGeom>
              <a:noFill/>
              <a:ln w="0">
                <a:solidFill>
                  <a:srgbClr val="000000"/>
                </a:solidFill>
                <a:round/>
                <a:headEnd/>
                <a:tailEnd/>
              </a:ln>
            </p:spPr>
            <p:txBody>
              <a:bodyPr/>
              <a:lstStyle/>
              <a:p>
                <a:endParaRPr lang="de-DE"/>
              </a:p>
            </p:txBody>
          </p:sp>
          <p:sp>
            <p:nvSpPr>
              <p:cNvPr id="92212" name="Rectangle 31"/>
              <p:cNvSpPr>
                <a:spLocks noChangeArrowheads="1"/>
              </p:cNvSpPr>
              <p:nvPr/>
            </p:nvSpPr>
            <p:spPr bwMode="auto">
              <a:xfrm>
                <a:off x="2033" y="3553"/>
                <a:ext cx="91" cy="170"/>
              </a:xfrm>
              <a:prstGeom prst="rect">
                <a:avLst/>
              </a:prstGeom>
              <a:solidFill>
                <a:srgbClr val="0000FF"/>
              </a:solidFill>
              <a:ln w="11113">
                <a:solidFill>
                  <a:srgbClr val="000000"/>
                </a:solidFill>
                <a:miter lim="800000"/>
                <a:headEnd/>
                <a:tailEnd/>
              </a:ln>
            </p:spPr>
            <p:txBody>
              <a:bodyPr/>
              <a:lstStyle/>
              <a:p>
                <a:endParaRPr lang="de-CH"/>
              </a:p>
            </p:txBody>
          </p:sp>
          <p:sp>
            <p:nvSpPr>
              <p:cNvPr id="92213" name="Rectangle 32"/>
              <p:cNvSpPr>
                <a:spLocks noChangeArrowheads="1"/>
              </p:cNvSpPr>
              <p:nvPr/>
            </p:nvSpPr>
            <p:spPr bwMode="auto">
              <a:xfrm>
                <a:off x="2254" y="3459"/>
                <a:ext cx="91" cy="264"/>
              </a:xfrm>
              <a:prstGeom prst="rect">
                <a:avLst/>
              </a:prstGeom>
              <a:solidFill>
                <a:srgbClr val="0000FF"/>
              </a:solidFill>
              <a:ln w="11113">
                <a:solidFill>
                  <a:srgbClr val="000000"/>
                </a:solidFill>
                <a:miter lim="800000"/>
                <a:headEnd/>
                <a:tailEnd/>
              </a:ln>
            </p:spPr>
            <p:txBody>
              <a:bodyPr/>
              <a:lstStyle/>
              <a:p>
                <a:endParaRPr lang="de-CH"/>
              </a:p>
            </p:txBody>
          </p:sp>
          <p:sp>
            <p:nvSpPr>
              <p:cNvPr id="92214" name="Rectangle 33"/>
              <p:cNvSpPr>
                <a:spLocks noChangeArrowheads="1"/>
              </p:cNvSpPr>
              <p:nvPr/>
            </p:nvSpPr>
            <p:spPr bwMode="auto">
              <a:xfrm>
                <a:off x="2475" y="2949"/>
                <a:ext cx="91" cy="774"/>
              </a:xfrm>
              <a:prstGeom prst="rect">
                <a:avLst/>
              </a:prstGeom>
              <a:solidFill>
                <a:srgbClr val="0000FF"/>
              </a:solidFill>
              <a:ln w="11113">
                <a:solidFill>
                  <a:srgbClr val="000000"/>
                </a:solidFill>
                <a:miter lim="800000"/>
                <a:headEnd/>
                <a:tailEnd/>
              </a:ln>
            </p:spPr>
            <p:txBody>
              <a:bodyPr/>
              <a:lstStyle/>
              <a:p>
                <a:endParaRPr lang="de-CH"/>
              </a:p>
            </p:txBody>
          </p:sp>
          <p:sp>
            <p:nvSpPr>
              <p:cNvPr id="92215" name="Rectangle 34"/>
              <p:cNvSpPr>
                <a:spLocks noChangeArrowheads="1"/>
              </p:cNvSpPr>
              <p:nvPr/>
            </p:nvSpPr>
            <p:spPr bwMode="auto">
              <a:xfrm>
                <a:off x="2696" y="3119"/>
                <a:ext cx="85" cy="604"/>
              </a:xfrm>
              <a:prstGeom prst="rect">
                <a:avLst/>
              </a:prstGeom>
              <a:solidFill>
                <a:srgbClr val="0000FF"/>
              </a:solidFill>
              <a:ln w="11113">
                <a:solidFill>
                  <a:srgbClr val="000000"/>
                </a:solidFill>
                <a:miter lim="800000"/>
                <a:headEnd/>
                <a:tailEnd/>
              </a:ln>
            </p:spPr>
            <p:txBody>
              <a:bodyPr/>
              <a:lstStyle/>
              <a:p>
                <a:endParaRPr lang="de-CH"/>
              </a:p>
            </p:txBody>
          </p:sp>
          <p:sp>
            <p:nvSpPr>
              <p:cNvPr id="92216" name="Rectangle 35"/>
              <p:cNvSpPr>
                <a:spLocks noChangeArrowheads="1"/>
              </p:cNvSpPr>
              <p:nvPr/>
            </p:nvSpPr>
            <p:spPr bwMode="auto">
              <a:xfrm>
                <a:off x="2911" y="2806"/>
                <a:ext cx="91" cy="917"/>
              </a:xfrm>
              <a:prstGeom prst="rect">
                <a:avLst/>
              </a:prstGeom>
              <a:solidFill>
                <a:srgbClr val="0000FF"/>
              </a:solidFill>
              <a:ln w="11113">
                <a:solidFill>
                  <a:srgbClr val="000000"/>
                </a:solidFill>
                <a:miter lim="800000"/>
                <a:headEnd/>
                <a:tailEnd/>
              </a:ln>
            </p:spPr>
            <p:txBody>
              <a:bodyPr/>
              <a:lstStyle/>
              <a:p>
                <a:endParaRPr lang="de-CH"/>
              </a:p>
            </p:txBody>
          </p:sp>
          <p:sp>
            <p:nvSpPr>
              <p:cNvPr id="92217" name="Rectangle 36"/>
              <p:cNvSpPr>
                <a:spLocks noChangeArrowheads="1"/>
              </p:cNvSpPr>
              <p:nvPr/>
            </p:nvSpPr>
            <p:spPr bwMode="auto">
              <a:xfrm>
                <a:off x="3132" y="2851"/>
                <a:ext cx="91" cy="872"/>
              </a:xfrm>
              <a:prstGeom prst="rect">
                <a:avLst/>
              </a:prstGeom>
              <a:solidFill>
                <a:srgbClr val="0000FF"/>
              </a:solidFill>
              <a:ln w="11113">
                <a:solidFill>
                  <a:srgbClr val="000000"/>
                </a:solidFill>
                <a:miter lim="800000"/>
                <a:headEnd/>
                <a:tailEnd/>
              </a:ln>
            </p:spPr>
            <p:txBody>
              <a:bodyPr/>
              <a:lstStyle/>
              <a:p>
                <a:endParaRPr lang="de-CH"/>
              </a:p>
            </p:txBody>
          </p:sp>
          <p:sp>
            <p:nvSpPr>
              <p:cNvPr id="92218" name="Rectangle 37"/>
              <p:cNvSpPr>
                <a:spLocks noChangeArrowheads="1"/>
              </p:cNvSpPr>
              <p:nvPr/>
            </p:nvSpPr>
            <p:spPr bwMode="auto">
              <a:xfrm>
                <a:off x="3353" y="2900"/>
                <a:ext cx="91" cy="823"/>
              </a:xfrm>
              <a:prstGeom prst="rect">
                <a:avLst/>
              </a:prstGeom>
              <a:solidFill>
                <a:srgbClr val="0000FF"/>
              </a:solidFill>
              <a:ln w="11113">
                <a:solidFill>
                  <a:srgbClr val="000000"/>
                </a:solidFill>
                <a:miter lim="800000"/>
                <a:headEnd/>
                <a:tailEnd/>
              </a:ln>
            </p:spPr>
            <p:txBody>
              <a:bodyPr/>
              <a:lstStyle/>
              <a:p>
                <a:endParaRPr lang="de-CH"/>
              </a:p>
            </p:txBody>
          </p:sp>
          <p:sp>
            <p:nvSpPr>
              <p:cNvPr id="92219" name="Rectangle 38"/>
              <p:cNvSpPr>
                <a:spLocks noChangeArrowheads="1"/>
              </p:cNvSpPr>
              <p:nvPr/>
            </p:nvSpPr>
            <p:spPr bwMode="auto">
              <a:xfrm>
                <a:off x="3574" y="2927"/>
                <a:ext cx="84" cy="796"/>
              </a:xfrm>
              <a:prstGeom prst="rect">
                <a:avLst/>
              </a:prstGeom>
              <a:solidFill>
                <a:srgbClr val="0000FF"/>
              </a:solidFill>
              <a:ln w="11113">
                <a:solidFill>
                  <a:srgbClr val="000000"/>
                </a:solidFill>
                <a:miter lim="800000"/>
                <a:headEnd/>
                <a:tailEnd/>
              </a:ln>
            </p:spPr>
            <p:txBody>
              <a:bodyPr/>
              <a:lstStyle/>
              <a:p>
                <a:endParaRPr lang="de-CH"/>
              </a:p>
            </p:txBody>
          </p:sp>
          <p:sp>
            <p:nvSpPr>
              <p:cNvPr id="92220" name="Rectangle 39"/>
              <p:cNvSpPr>
                <a:spLocks noChangeArrowheads="1"/>
              </p:cNvSpPr>
              <p:nvPr/>
            </p:nvSpPr>
            <p:spPr bwMode="auto">
              <a:xfrm>
                <a:off x="3788" y="3142"/>
                <a:ext cx="91" cy="581"/>
              </a:xfrm>
              <a:prstGeom prst="rect">
                <a:avLst/>
              </a:prstGeom>
              <a:solidFill>
                <a:srgbClr val="0000FF"/>
              </a:solidFill>
              <a:ln w="11113">
                <a:solidFill>
                  <a:srgbClr val="000000"/>
                </a:solidFill>
                <a:miter lim="800000"/>
                <a:headEnd/>
                <a:tailEnd/>
              </a:ln>
            </p:spPr>
            <p:txBody>
              <a:bodyPr/>
              <a:lstStyle/>
              <a:p>
                <a:endParaRPr lang="de-CH"/>
              </a:p>
            </p:txBody>
          </p:sp>
          <p:sp>
            <p:nvSpPr>
              <p:cNvPr id="92221" name="Rectangle 40"/>
              <p:cNvSpPr>
                <a:spLocks noChangeArrowheads="1"/>
              </p:cNvSpPr>
              <p:nvPr/>
            </p:nvSpPr>
            <p:spPr bwMode="auto">
              <a:xfrm>
                <a:off x="4009" y="3625"/>
                <a:ext cx="91" cy="98"/>
              </a:xfrm>
              <a:prstGeom prst="rect">
                <a:avLst/>
              </a:prstGeom>
              <a:solidFill>
                <a:srgbClr val="0000FF"/>
              </a:solidFill>
              <a:ln w="11113">
                <a:solidFill>
                  <a:srgbClr val="000000"/>
                </a:solidFill>
                <a:miter lim="800000"/>
                <a:headEnd/>
                <a:tailEnd/>
              </a:ln>
            </p:spPr>
            <p:txBody>
              <a:bodyPr/>
              <a:lstStyle/>
              <a:p>
                <a:endParaRPr lang="de-CH"/>
              </a:p>
            </p:txBody>
          </p:sp>
          <p:sp>
            <p:nvSpPr>
              <p:cNvPr id="92222" name="Rectangle 41"/>
              <p:cNvSpPr>
                <a:spLocks noChangeArrowheads="1"/>
              </p:cNvSpPr>
              <p:nvPr/>
            </p:nvSpPr>
            <p:spPr bwMode="auto">
              <a:xfrm>
                <a:off x="4230" y="3674"/>
                <a:ext cx="91" cy="49"/>
              </a:xfrm>
              <a:prstGeom prst="rect">
                <a:avLst/>
              </a:prstGeom>
              <a:solidFill>
                <a:srgbClr val="0000FF"/>
              </a:solidFill>
              <a:ln w="11113">
                <a:solidFill>
                  <a:srgbClr val="000000"/>
                </a:solidFill>
                <a:miter lim="800000"/>
                <a:headEnd/>
                <a:tailEnd/>
              </a:ln>
            </p:spPr>
            <p:txBody>
              <a:bodyPr/>
              <a:lstStyle/>
              <a:p>
                <a:endParaRPr lang="de-CH"/>
              </a:p>
            </p:txBody>
          </p:sp>
          <p:sp>
            <p:nvSpPr>
              <p:cNvPr id="92223" name="Rectangle 42"/>
              <p:cNvSpPr>
                <a:spLocks noChangeArrowheads="1"/>
              </p:cNvSpPr>
              <p:nvPr/>
            </p:nvSpPr>
            <p:spPr bwMode="auto">
              <a:xfrm>
                <a:off x="4451" y="3674"/>
                <a:ext cx="85" cy="49"/>
              </a:xfrm>
              <a:prstGeom prst="rect">
                <a:avLst/>
              </a:prstGeom>
              <a:solidFill>
                <a:srgbClr val="0000FF"/>
              </a:solidFill>
              <a:ln w="11113">
                <a:solidFill>
                  <a:srgbClr val="000000"/>
                </a:solidFill>
                <a:miter lim="800000"/>
                <a:headEnd/>
                <a:tailEnd/>
              </a:ln>
            </p:spPr>
            <p:txBody>
              <a:bodyPr/>
              <a:lstStyle/>
              <a:p>
                <a:endParaRPr lang="de-CH"/>
              </a:p>
            </p:txBody>
          </p:sp>
          <p:sp>
            <p:nvSpPr>
              <p:cNvPr id="92224" name="Line 43"/>
              <p:cNvSpPr>
                <a:spLocks noChangeShapeType="1"/>
              </p:cNvSpPr>
              <p:nvPr/>
            </p:nvSpPr>
            <p:spPr bwMode="auto">
              <a:xfrm>
                <a:off x="1278" y="2644"/>
                <a:ext cx="1" cy="1079"/>
              </a:xfrm>
              <a:prstGeom prst="line">
                <a:avLst/>
              </a:prstGeom>
              <a:noFill/>
              <a:ln w="0">
                <a:solidFill>
                  <a:srgbClr val="000000"/>
                </a:solidFill>
                <a:round/>
                <a:headEnd/>
                <a:tailEnd/>
              </a:ln>
            </p:spPr>
            <p:txBody>
              <a:bodyPr/>
              <a:lstStyle/>
              <a:p>
                <a:endParaRPr lang="de-DE"/>
              </a:p>
            </p:txBody>
          </p:sp>
          <p:sp>
            <p:nvSpPr>
              <p:cNvPr id="92225" name="Line 44"/>
              <p:cNvSpPr>
                <a:spLocks noChangeShapeType="1"/>
              </p:cNvSpPr>
              <p:nvPr/>
            </p:nvSpPr>
            <p:spPr bwMode="auto">
              <a:xfrm>
                <a:off x="1279" y="3723"/>
                <a:ext cx="33" cy="1"/>
              </a:xfrm>
              <a:prstGeom prst="line">
                <a:avLst/>
              </a:prstGeom>
              <a:noFill/>
              <a:ln w="0">
                <a:solidFill>
                  <a:srgbClr val="000000"/>
                </a:solidFill>
                <a:round/>
                <a:headEnd/>
                <a:tailEnd/>
              </a:ln>
            </p:spPr>
            <p:txBody>
              <a:bodyPr/>
              <a:lstStyle/>
              <a:p>
                <a:endParaRPr lang="de-DE"/>
              </a:p>
            </p:txBody>
          </p:sp>
          <p:sp>
            <p:nvSpPr>
              <p:cNvPr id="92226" name="Line 45"/>
              <p:cNvSpPr>
                <a:spLocks noChangeShapeType="1"/>
              </p:cNvSpPr>
              <p:nvPr/>
            </p:nvSpPr>
            <p:spPr bwMode="auto">
              <a:xfrm>
                <a:off x="1279" y="3602"/>
                <a:ext cx="33" cy="1"/>
              </a:xfrm>
              <a:prstGeom prst="line">
                <a:avLst/>
              </a:prstGeom>
              <a:noFill/>
              <a:ln w="0">
                <a:solidFill>
                  <a:srgbClr val="000000"/>
                </a:solidFill>
                <a:round/>
                <a:headEnd/>
                <a:tailEnd/>
              </a:ln>
            </p:spPr>
            <p:txBody>
              <a:bodyPr/>
              <a:lstStyle/>
              <a:p>
                <a:endParaRPr lang="de-DE"/>
              </a:p>
            </p:txBody>
          </p:sp>
          <p:sp>
            <p:nvSpPr>
              <p:cNvPr id="92227" name="Line 46"/>
              <p:cNvSpPr>
                <a:spLocks noChangeShapeType="1"/>
              </p:cNvSpPr>
              <p:nvPr/>
            </p:nvSpPr>
            <p:spPr bwMode="auto">
              <a:xfrm>
                <a:off x="1279" y="3481"/>
                <a:ext cx="33" cy="1"/>
              </a:xfrm>
              <a:prstGeom prst="line">
                <a:avLst/>
              </a:prstGeom>
              <a:noFill/>
              <a:ln w="0">
                <a:solidFill>
                  <a:srgbClr val="000000"/>
                </a:solidFill>
                <a:round/>
                <a:headEnd/>
                <a:tailEnd/>
              </a:ln>
            </p:spPr>
            <p:txBody>
              <a:bodyPr/>
              <a:lstStyle/>
              <a:p>
                <a:endParaRPr lang="de-DE"/>
              </a:p>
            </p:txBody>
          </p:sp>
          <p:sp>
            <p:nvSpPr>
              <p:cNvPr id="92228" name="Line 47"/>
              <p:cNvSpPr>
                <a:spLocks noChangeShapeType="1"/>
              </p:cNvSpPr>
              <p:nvPr/>
            </p:nvSpPr>
            <p:spPr bwMode="auto">
              <a:xfrm>
                <a:off x="1279" y="3364"/>
                <a:ext cx="33" cy="1"/>
              </a:xfrm>
              <a:prstGeom prst="line">
                <a:avLst/>
              </a:prstGeom>
              <a:noFill/>
              <a:ln w="0">
                <a:solidFill>
                  <a:srgbClr val="000000"/>
                </a:solidFill>
                <a:round/>
                <a:headEnd/>
                <a:tailEnd/>
              </a:ln>
            </p:spPr>
            <p:txBody>
              <a:bodyPr/>
              <a:lstStyle/>
              <a:p>
                <a:endParaRPr lang="de-DE"/>
              </a:p>
            </p:txBody>
          </p:sp>
          <p:sp>
            <p:nvSpPr>
              <p:cNvPr id="92229" name="Line 48"/>
              <p:cNvSpPr>
                <a:spLocks noChangeShapeType="1"/>
              </p:cNvSpPr>
              <p:nvPr/>
            </p:nvSpPr>
            <p:spPr bwMode="auto">
              <a:xfrm>
                <a:off x="1279" y="3244"/>
                <a:ext cx="33" cy="1"/>
              </a:xfrm>
              <a:prstGeom prst="line">
                <a:avLst/>
              </a:prstGeom>
              <a:noFill/>
              <a:ln w="0">
                <a:solidFill>
                  <a:srgbClr val="000000"/>
                </a:solidFill>
                <a:round/>
                <a:headEnd/>
                <a:tailEnd/>
              </a:ln>
            </p:spPr>
            <p:txBody>
              <a:bodyPr/>
              <a:lstStyle/>
              <a:p>
                <a:endParaRPr lang="de-DE"/>
              </a:p>
            </p:txBody>
          </p:sp>
          <p:sp>
            <p:nvSpPr>
              <p:cNvPr id="92230" name="Line 49"/>
              <p:cNvSpPr>
                <a:spLocks noChangeShapeType="1"/>
              </p:cNvSpPr>
              <p:nvPr/>
            </p:nvSpPr>
            <p:spPr bwMode="auto">
              <a:xfrm>
                <a:off x="1279" y="3123"/>
                <a:ext cx="33" cy="1"/>
              </a:xfrm>
              <a:prstGeom prst="line">
                <a:avLst/>
              </a:prstGeom>
              <a:noFill/>
              <a:ln w="0">
                <a:solidFill>
                  <a:srgbClr val="000000"/>
                </a:solidFill>
                <a:round/>
                <a:headEnd/>
                <a:tailEnd/>
              </a:ln>
            </p:spPr>
            <p:txBody>
              <a:bodyPr/>
              <a:lstStyle/>
              <a:p>
                <a:endParaRPr lang="de-DE"/>
              </a:p>
            </p:txBody>
          </p:sp>
          <p:sp>
            <p:nvSpPr>
              <p:cNvPr id="92231" name="Line 50"/>
              <p:cNvSpPr>
                <a:spLocks noChangeShapeType="1"/>
              </p:cNvSpPr>
              <p:nvPr/>
            </p:nvSpPr>
            <p:spPr bwMode="auto">
              <a:xfrm>
                <a:off x="1279" y="3002"/>
                <a:ext cx="33" cy="1"/>
              </a:xfrm>
              <a:prstGeom prst="line">
                <a:avLst/>
              </a:prstGeom>
              <a:noFill/>
              <a:ln w="0">
                <a:solidFill>
                  <a:srgbClr val="000000"/>
                </a:solidFill>
                <a:round/>
                <a:headEnd/>
                <a:tailEnd/>
              </a:ln>
            </p:spPr>
            <p:txBody>
              <a:bodyPr/>
              <a:lstStyle/>
              <a:p>
                <a:endParaRPr lang="de-DE"/>
              </a:p>
            </p:txBody>
          </p:sp>
          <p:sp>
            <p:nvSpPr>
              <p:cNvPr id="92232" name="Line 51"/>
              <p:cNvSpPr>
                <a:spLocks noChangeShapeType="1"/>
              </p:cNvSpPr>
              <p:nvPr/>
            </p:nvSpPr>
            <p:spPr bwMode="auto">
              <a:xfrm>
                <a:off x="1279" y="2885"/>
                <a:ext cx="33" cy="1"/>
              </a:xfrm>
              <a:prstGeom prst="line">
                <a:avLst/>
              </a:prstGeom>
              <a:noFill/>
              <a:ln w="0">
                <a:solidFill>
                  <a:srgbClr val="000000"/>
                </a:solidFill>
                <a:round/>
                <a:headEnd/>
                <a:tailEnd/>
              </a:ln>
            </p:spPr>
            <p:txBody>
              <a:bodyPr/>
              <a:lstStyle/>
              <a:p>
                <a:endParaRPr lang="de-DE"/>
              </a:p>
            </p:txBody>
          </p:sp>
          <p:sp>
            <p:nvSpPr>
              <p:cNvPr id="92233" name="Line 52"/>
              <p:cNvSpPr>
                <a:spLocks noChangeShapeType="1"/>
              </p:cNvSpPr>
              <p:nvPr/>
            </p:nvSpPr>
            <p:spPr bwMode="auto">
              <a:xfrm>
                <a:off x="1279" y="2765"/>
                <a:ext cx="33" cy="1"/>
              </a:xfrm>
              <a:prstGeom prst="line">
                <a:avLst/>
              </a:prstGeom>
              <a:noFill/>
              <a:ln w="0">
                <a:solidFill>
                  <a:srgbClr val="000000"/>
                </a:solidFill>
                <a:round/>
                <a:headEnd/>
                <a:tailEnd/>
              </a:ln>
            </p:spPr>
            <p:txBody>
              <a:bodyPr/>
              <a:lstStyle/>
              <a:p>
                <a:endParaRPr lang="de-DE"/>
              </a:p>
            </p:txBody>
          </p:sp>
          <p:sp>
            <p:nvSpPr>
              <p:cNvPr id="92234" name="Line 53"/>
              <p:cNvSpPr>
                <a:spLocks noChangeShapeType="1"/>
              </p:cNvSpPr>
              <p:nvPr/>
            </p:nvSpPr>
            <p:spPr bwMode="auto">
              <a:xfrm>
                <a:off x="1279" y="2644"/>
                <a:ext cx="33" cy="1"/>
              </a:xfrm>
              <a:prstGeom prst="line">
                <a:avLst/>
              </a:prstGeom>
              <a:noFill/>
              <a:ln w="0">
                <a:solidFill>
                  <a:srgbClr val="000000"/>
                </a:solidFill>
                <a:round/>
                <a:headEnd/>
                <a:tailEnd/>
              </a:ln>
            </p:spPr>
            <p:txBody>
              <a:bodyPr/>
              <a:lstStyle/>
              <a:p>
                <a:endParaRPr lang="de-DE"/>
              </a:p>
            </p:txBody>
          </p:sp>
          <p:sp>
            <p:nvSpPr>
              <p:cNvPr id="92235" name="Line 54"/>
              <p:cNvSpPr>
                <a:spLocks noChangeShapeType="1"/>
              </p:cNvSpPr>
              <p:nvPr/>
            </p:nvSpPr>
            <p:spPr bwMode="auto">
              <a:xfrm>
                <a:off x="1312" y="3723"/>
                <a:ext cx="3731" cy="1"/>
              </a:xfrm>
              <a:prstGeom prst="line">
                <a:avLst/>
              </a:prstGeom>
              <a:noFill/>
              <a:ln w="0">
                <a:solidFill>
                  <a:srgbClr val="000000"/>
                </a:solidFill>
                <a:round/>
                <a:headEnd/>
                <a:tailEnd/>
              </a:ln>
            </p:spPr>
            <p:txBody>
              <a:bodyPr/>
              <a:lstStyle/>
              <a:p>
                <a:endParaRPr lang="de-DE"/>
              </a:p>
            </p:txBody>
          </p:sp>
          <p:sp>
            <p:nvSpPr>
              <p:cNvPr id="92236" name="Line 55"/>
              <p:cNvSpPr>
                <a:spLocks noChangeShapeType="1"/>
              </p:cNvSpPr>
              <p:nvPr/>
            </p:nvSpPr>
            <p:spPr bwMode="auto">
              <a:xfrm flipV="1">
                <a:off x="1312" y="3723"/>
                <a:ext cx="1" cy="19"/>
              </a:xfrm>
              <a:prstGeom prst="line">
                <a:avLst/>
              </a:prstGeom>
              <a:noFill/>
              <a:ln w="0">
                <a:solidFill>
                  <a:srgbClr val="000000"/>
                </a:solidFill>
                <a:round/>
                <a:headEnd/>
                <a:tailEnd/>
              </a:ln>
            </p:spPr>
            <p:txBody>
              <a:bodyPr/>
              <a:lstStyle/>
              <a:p>
                <a:endParaRPr lang="de-DE"/>
              </a:p>
            </p:txBody>
          </p:sp>
          <p:sp>
            <p:nvSpPr>
              <p:cNvPr id="92237" name="Line 56"/>
              <p:cNvSpPr>
                <a:spLocks noChangeShapeType="1"/>
              </p:cNvSpPr>
              <p:nvPr/>
            </p:nvSpPr>
            <p:spPr bwMode="auto">
              <a:xfrm flipV="1">
                <a:off x="1533" y="3723"/>
                <a:ext cx="1" cy="19"/>
              </a:xfrm>
              <a:prstGeom prst="line">
                <a:avLst/>
              </a:prstGeom>
              <a:noFill/>
              <a:ln w="0">
                <a:solidFill>
                  <a:srgbClr val="000000"/>
                </a:solidFill>
                <a:round/>
                <a:headEnd/>
                <a:tailEnd/>
              </a:ln>
            </p:spPr>
            <p:txBody>
              <a:bodyPr/>
              <a:lstStyle/>
              <a:p>
                <a:endParaRPr lang="de-DE"/>
              </a:p>
            </p:txBody>
          </p:sp>
          <p:sp>
            <p:nvSpPr>
              <p:cNvPr id="92238" name="Line 57"/>
              <p:cNvSpPr>
                <a:spLocks noChangeShapeType="1"/>
              </p:cNvSpPr>
              <p:nvPr/>
            </p:nvSpPr>
            <p:spPr bwMode="auto">
              <a:xfrm flipV="1">
                <a:off x="1754" y="3723"/>
                <a:ext cx="1" cy="19"/>
              </a:xfrm>
              <a:prstGeom prst="line">
                <a:avLst/>
              </a:prstGeom>
              <a:noFill/>
              <a:ln w="0">
                <a:solidFill>
                  <a:srgbClr val="000000"/>
                </a:solidFill>
                <a:round/>
                <a:headEnd/>
                <a:tailEnd/>
              </a:ln>
            </p:spPr>
            <p:txBody>
              <a:bodyPr/>
              <a:lstStyle/>
              <a:p>
                <a:endParaRPr lang="de-DE"/>
              </a:p>
            </p:txBody>
          </p:sp>
          <p:sp>
            <p:nvSpPr>
              <p:cNvPr id="92239" name="Line 58"/>
              <p:cNvSpPr>
                <a:spLocks noChangeShapeType="1"/>
              </p:cNvSpPr>
              <p:nvPr/>
            </p:nvSpPr>
            <p:spPr bwMode="auto">
              <a:xfrm flipV="1">
                <a:off x="1968" y="3723"/>
                <a:ext cx="1" cy="19"/>
              </a:xfrm>
              <a:prstGeom prst="line">
                <a:avLst/>
              </a:prstGeom>
              <a:noFill/>
              <a:ln w="0">
                <a:solidFill>
                  <a:srgbClr val="000000"/>
                </a:solidFill>
                <a:round/>
                <a:headEnd/>
                <a:tailEnd/>
              </a:ln>
            </p:spPr>
            <p:txBody>
              <a:bodyPr/>
              <a:lstStyle/>
              <a:p>
                <a:endParaRPr lang="de-DE"/>
              </a:p>
            </p:txBody>
          </p:sp>
          <p:sp>
            <p:nvSpPr>
              <p:cNvPr id="92240" name="Line 59"/>
              <p:cNvSpPr>
                <a:spLocks noChangeShapeType="1"/>
              </p:cNvSpPr>
              <p:nvPr/>
            </p:nvSpPr>
            <p:spPr bwMode="auto">
              <a:xfrm flipV="1">
                <a:off x="2189" y="3723"/>
                <a:ext cx="1" cy="19"/>
              </a:xfrm>
              <a:prstGeom prst="line">
                <a:avLst/>
              </a:prstGeom>
              <a:noFill/>
              <a:ln w="0">
                <a:solidFill>
                  <a:srgbClr val="000000"/>
                </a:solidFill>
                <a:round/>
                <a:headEnd/>
                <a:tailEnd/>
              </a:ln>
            </p:spPr>
            <p:txBody>
              <a:bodyPr/>
              <a:lstStyle/>
              <a:p>
                <a:endParaRPr lang="de-DE"/>
              </a:p>
            </p:txBody>
          </p:sp>
          <p:sp>
            <p:nvSpPr>
              <p:cNvPr id="92241" name="Line 60"/>
              <p:cNvSpPr>
                <a:spLocks noChangeShapeType="1"/>
              </p:cNvSpPr>
              <p:nvPr/>
            </p:nvSpPr>
            <p:spPr bwMode="auto">
              <a:xfrm flipV="1">
                <a:off x="2410" y="3723"/>
                <a:ext cx="1" cy="19"/>
              </a:xfrm>
              <a:prstGeom prst="line">
                <a:avLst/>
              </a:prstGeom>
              <a:noFill/>
              <a:ln w="0">
                <a:solidFill>
                  <a:srgbClr val="000000"/>
                </a:solidFill>
                <a:round/>
                <a:headEnd/>
                <a:tailEnd/>
              </a:ln>
            </p:spPr>
            <p:txBody>
              <a:bodyPr/>
              <a:lstStyle/>
              <a:p>
                <a:endParaRPr lang="de-DE"/>
              </a:p>
            </p:txBody>
          </p:sp>
          <p:sp>
            <p:nvSpPr>
              <p:cNvPr id="92242" name="Line 61"/>
              <p:cNvSpPr>
                <a:spLocks noChangeShapeType="1"/>
              </p:cNvSpPr>
              <p:nvPr/>
            </p:nvSpPr>
            <p:spPr bwMode="auto">
              <a:xfrm flipV="1">
                <a:off x="2631" y="3723"/>
                <a:ext cx="1" cy="19"/>
              </a:xfrm>
              <a:prstGeom prst="line">
                <a:avLst/>
              </a:prstGeom>
              <a:noFill/>
              <a:ln w="0">
                <a:solidFill>
                  <a:srgbClr val="000000"/>
                </a:solidFill>
                <a:round/>
                <a:headEnd/>
                <a:tailEnd/>
              </a:ln>
            </p:spPr>
            <p:txBody>
              <a:bodyPr/>
              <a:lstStyle/>
              <a:p>
                <a:endParaRPr lang="de-DE"/>
              </a:p>
            </p:txBody>
          </p:sp>
          <p:sp>
            <p:nvSpPr>
              <p:cNvPr id="92243" name="Line 62"/>
              <p:cNvSpPr>
                <a:spLocks noChangeShapeType="1"/>
              </p:cNvSpPr>
              <p:nvPr/>
            </p:nvSpPr>
            <p:spPr bwMode="auto">
              <a:xfrm flipV="1">
                <a:off x="2846" y="3723"/>
                <a:ext cx="1" cy="19"/>
              </a:xfrm>
              <a:prstGeom prst="line">
                <a:avLst/>
              </a:prstGeom>
              <a:noFill/>
              <a:ln w="0">
                <a:solidFill>
                  <a:srgbClr val="000000"/>
                </a:solidFill>
                <a:round/>
                <a:headEnd/>
                <a:tailEnd/>
              </a:ln>
            </p:spPr>
            <p:txBody>
              <a:bodyPr/>
              <a:lstStyle/>
              <a:p>
                <a:endParaRPr lang="de-DE"/>
              </a:p>
            </p:txBody>
          </p:sp>
          <p:sp>
            <p:nvSpPr>
              <p:cNvPr id="92244" name="Line 63"/>
              <p:cNvSpPr>
                <a:spLocks noChangeShapeType="1"/>
              </p:cNvSpPr>
              <p:nvPr/>
            </p:nvSpPr>
            <p:spPr bwMode="auto">
              <a:xfrm flipV="1">
                <a:off x="3067" y="3723"/>
                <a:ext cx="1" cy="19"/>
              </a:xfrm>
              <a:prstGeom prst="line">
                <a:avLst/>
              </a:prstGeom>
              <a:noFill/>
              <a:ln w="0">
                <a:solidFill>
                  <a:srgbClr val="000000"/>
                </a:solidFill>
                <a:round/>
                <a:headEnd/>
                <a:tailEnd/>
              </a:ln>
            </p:spPr>
            <p:txBody>
              <a:bodyPr/>
              <a:lstStyle/>
              <a:p>
                <a:endParaRPr lang="de-DE"/>
              </a:p>
            </p:txBody>
          </p:sp>
          <p:sp>
            <p:nvSpPr>
              <p:cNvPr id="92245" name="Line 64"/>
              <p:cNvSpPr>
                <a:spLocks noChangeShapeType="1"/>
              </p:cNvSpPr>
              <p:nvPr/>
            </p:nvSpPr>
            <p:spPr bwMode="auto">
              <a:xfrm flipV="1">
                <a:off x="3288" y="3723"/>
                <a:ext cx="1" cy="19"/>
              </a:xfrm>
              <a:prstGeom prst="line">
                <a:avLst/>
              </a:prstGeom>
              <a:noFill/>
              <a:ln w="0">
                <a:solidFill>
                  <a:srgbClr val="000000"/>
                </a:solidFill>
                <a:round/>
                <a:headEnd/>
                <a:tailEnd/>
              </a:ln>
            </p:spPr>
            <p:txBody>
              <a:bodyPr/>
              <a:lstStyle/>
              <a:p>
                <a:endParaRPr lang="de-DE"/>
              </a:p>
            </p:txBody>
          </p:sp>
          <p:sp>
            <p:nvSpPr>
              <p:cNvPr id="92246" name="Line 65"/>
              <p:cNvSpPr>
                <a:spLocks noChangeShapeType="1"/>
              </p:cNvSpPr>
              <p:nvPr/>
            </p:nvSpPr>
            <p:spPr bwMode="auto">
              <a:xfrm flipV="1">
                <a:off x="3509" y="3723"/>
                <a:ext cx="1" cy="19"/>
              </a:xfrm>
              <a:prstGeom prst="line">
                <a:avLst/>
              </a:prstGeom>
              <a:noFill/>
              <a:ln w="0">
                <a:solidFill>
                  <a:srgbClr val="000000"/>
                </a:solidFill>
                <a:round/>
                <a:headEnd/>
                <a:tailEnd/>
              </a:ln>
            </p:spPr>
            <p:txBody>
              <a:bodyPr/>
              <a:lstStyle/>
              <a:p>
                <a:endParaRPr lang="de-DE"/>
              </a:p>
            </p:txBody>
          </p:sp>
          <p:sp>
            <p:nvSpPr>
              <p:cNvPr id="92247" name="Line 66"/>
              <p:cNvSpPr>
                <a:spLocks noChangeShapeType="1"/>
              </p:cNvSpPr>
              <p:nvPr/>
            </p:nvSpPr>
            <p:spPr bwMode="auto">
              <a:xfrm flipV="1">
                <a:off x="3723" y="3723"/>
                <a:ext cx="1" cy="19"/>
              </a:xfrm>
              <a:prstGeom prst="line">
                <a:avLst/>
              </a:prstGeom>
              <a:noFill/>
              <a:ln w="0">
                <a:solidFill>
                  <a:srgbClr val="000000"/>
                </a:solidFill>
                <a:round/>
                <a:headEnd/>
                <a:tailEnd/>
              </a:ln>
            </p:spPr>
            <p:txBody>
              <a:bodyPr/>
              <a:lstStyle/>
              <a:p>
                <a:endParaRPr lang="de-DE"/>
              </a:p>
            </p:txBody>
          </p:sp>
          <p:sp>
            <p:nvSpPr>
              <p:cNvPr id="92248" name="Line 67"/>
              <p:cNvSpPr>
                <a:spLocks noChangeShapeType="1"/>
              </p:cNvSpPr>
              <p:nvPr/>
            </p:nvSpPr>
            <p:spPr bwMode="auto">
              <a:xfrm flipV="1">
                <a:off x="3944" y="3723"/>
                <a:ext cx="1" cy="19"/>
              </a:xfrm>
              <a:prstGeom prst="line">
                <a:avLst/>
              </a:prstGeom>
              <a:noFill/>
              <a:ln w="0">
                <a:solidFill>
                  <a:srgbClr val="000000"/>
                </a:solidFill>
                <a:round/>
                <a:headEnd/>
                <a:tailEnd/>
              </a:ln>
            </p:spPr>
            <p:txBody>
              <a:bodyPr/>
              <a:lstStyle/>
              <a:p>
                <a:endParaRPr lang="de-DE"/>
              </a:p>
            </p:txBody>
          </p:sp>
          <p:sp>
            <p:nvSpPr>
              <p:cNvPr id="92249" name="Line 68"/>
              <p:cNvSpPr>
                <a:spLocks noChangeShapeType="1"/>
              </p:cNvSpPr>
              <p:nvPr/>
            </p:nvSpPr>
            <p:spPr bwMode="auto">
              <a:xfrm flipV="1">
                <a:off x="4165" y="3723"/>
                <a:ext cx="1" cy="19"/>
              </a:xfrm>
              <a:prstGeom prst="line">
                <a:avLst/>
              </a:prstGeom>
              <a:noFill/>
              <a:ln w="0">
                <a:solidFill>
                  <a:srgbClr val="000000"/>
                </a:solidFill>
                <a:round/>
                <a:headEnd/>
                <a:tailEnd/>
              </a:ln>
            </p:spPr>
            <p:txBody>
              <a:bodyPr/>
              <a:lstStyle/>
              <a:p>
                <a:endParaRPr lang="de-DE"/>
              </a:p>
            </p:txBody>
          </p:sp>
          <p:sp>
            <p:nvSpPr>
              <p:cNvPr id="92250" name="Line 69"/>
              <p:cNvSpPr>
                <a:spLocks noChangeShapeType="1"/>
              </p:cNvSpPr>
              <p:nvPr/>
            </p:nvSpPr>
            <p:spPr bwMode="auto">
              <a:xfrm flipV="1">
                <a:off x="4386" y="3723"/>
                <a:ext cx="1" cy="19"/>
              </a:xfrm>
              <a:prstGeom prst="line">
                <a:avLst/>
              </a:prstGeom>
              <a:noFill/>
              <a:ln w="0">
                <a:solidFill>
                  <a:srgbClr val="000000"/>
                </a:solidFill>
                <a:round/>
                <a:headEnd/>
                <a:tailEnd/>
              </a:ln>
            </p:spPr>
            <p:txBody>
              <a:bodyPr/>
              <a:lstStyle/>
              <a:p>
                <a:endParaRPr lang="de-DE"/>
              </a:p>
            </p:txBody>
          </p:sp>
          <p:sp>
            <p:nvSpPr>
              <p:cNvPr id="92251" name="Line 70"/>
              <p:cNvSpPr>
                <a:spLocks noChangeShapeType="1"/>
              </p:cNvSpPr>
              <p:nvPr/>
            </p:nvSpPr>
            <p:spPr bwMode="auto">
              <a:xfrm flipV="1">
                <a:off x="4601" y="3723"/>
                <a:ext cx="1" cy="19"/>
              </a:xfrm>
              <a:prstGeom prst="line">
                <a:avLst/>
              </a:prstGeom>
              <a:noFill/>
              <a:ln w="0">
                <a:solidFill>
                  <a:srgbClr val="000000"/>
                </a:solidFill>
                <a:round/>
                <a:headEnd/>
                <a:tailEnd/>
              </a:ln>
            </p:spPr>
            <p:txBody>
              <a:bodyPr/>
              <a:lstStyle/>
              <a:p>
                <a:endParaRPr lang="de-DE"/>
              </a:p>
            </p:txBody>
          </p:sp>
          <p:sp>
            <p:nvSpPr>
              <p:cNvPr id="92252" name="Line 71"/>
              <p:cNvSpPr>
                <a:spLocks noChangeShapeType="1"/>
              </p:cNvSpPr>
              <p:nvPr/>
            </p:nvSpPr>
            <p:spPr bwMode="auto">
              <a:xfrm flipV="1">
                <a:off x="4822" y="3723"/>
                <a:ext cx="1" cy="19"/>
              </a:xfrm>
              <a:prstGeom prst="line">
                <a:avLst/>
              </a:prstGeom>
              <a:noFill/>
              <a:ln w="0">
                <a:solidFill>
                  <a:srgbClr val="000000"/>
                </a:solidFill>
                <a:round/>
                <a:headEnd/>
                <a:tailEnd/>
              </a:ln>
            </p:spPr>
            <p:txBody>
              <a:bodyPr/>
              <a:lstStyle/>
              <a:p>
                <a:endParaRPr lang="de-DE"/>
              </a:p>
            </p:txBody>
          </p:sp>
          <p:sp>
            <p:nvSpPr>
              <p:cNvPr id="92253" name="Line 72"/>
              <p:cNvSpPr>
                <a:spLocks noChangeShapeType="1"/>
              </p:cNvSpPr>
              <p:nvPr/>
            </p:nvSpPr>
            <p:spPr bwMode="auto">
              <a:xfrm flipV="1">
                <a:off x="5043" y="3723"/>
                <a:ext cx="1" cy="19"/>
              </a:xfrm>
              <a:prstGeom prst="line">
                <a:avLst/>
              </a:prstGeom>
              <a:noFill/>
              <a:ln w="0">
                <a:solidFill>
                  <a:srgbClr val="000000"/>
                </a:solidFill>
                <a:round/>
                <a:headEnd/>
                <a:tailEnd/>
              </a:ln>
            </p:spPr>
            <p:txBody>
              <a:bodyPr/>
              <a:lstStyle/>
              <a:p>
                <a:endParaRPr lang="de-DE"/>
              </a:p>
            </p:txBody>
          </p:sp>
          <p:sp>
            <p:nvSpPr>
              <p:cNvPr id="92254" name="Rectangle 73"/>
              <p:cNvSpPr>
                <a:spLocks noChangeArrowheads="1"/>
              </p:cNvSpPr>
              <p:nvPr/>
            </p:nvSpPr>
            <p:spPr bwMode="auto">
              <a:xfrm>
                <a:off x="1200" y="3689"/>
                <a:ext cx="49"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0</a:t>
                </a:r>
                <a:endParaRPr lang="en-US" sz="1100"/>
              </a:p>
            </p:txBody>
          </p:sp>
          <p:sp>
            <p:nvSpPr>
              <p:cNvPr id="92255" name="Rectangle 74"/>
              <p:cNvSpPr>
                <a:spLocks noChangeArrowheads="1"/>
              </p:cNvSpPr>
              <p:nvPr/>
            </p:nvSpPr>
            <p:spPr bwMode="auto">
              <a:xfrm>
                <a:off x="1200" y="3568"/>
                <a:ext cx="49"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2</a:t>
                </a:r>
                <a:endParaRPr lang="en-US" sz="1100"/>
              </a:p>
            </p:txBody>
          </p:sp>
          <p:sp>
            <p:nvSpPr>
              <p:cNvPr id="92256" name="Rectangle 75"/>
              <p:cNvSpPr>
                <a:spLocks noChangeArrowheads="1"/>
              </p:cNvSpPr>
              <p:nvPr/>
            </p:nvSpPr>
            <p:spPr bwMode="auto">
              <a:xfrm>
                <a:off x="1200" y="3447"/>
                <a:ext cx="49"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a:t>
                </a:r>
                <a:endParaRPr lang="en-US" sz="1100"/>
              </a:p>
            </p:txBody>
          </p:sp>
          <p:sp>
            <p:nvSpPr>
              <p:cNvPr id="92257" name="Rectangle 76"/>
              <p:cNvSpPr>
                <a:spLocks noChangeArrowheads="1"/>
              </p:cNvSpPr>
              <p:nvPr/>
            </p:nvSpPr>
            <p:spPr bwMode="auto">
              <a:xfrm>
                <a:off x="1200" y="3330"/>
                <a:ext cx="49"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6</a:t>
                </a:r>
                <a:endParaRPr lang="en-US" sz="1100"/>
              </a:p>
            </p:txBody>
          </p:sp>
          <p:sp>
            <p:nvSpPr>
              <p:cNvPr id="92258" name="Rectangle 77"/>
              <p:cNvSpPr>
                <a:spLocks noChangeArrowheads="1"/>
              </p:cNvSpPr>
              <p:nvPr/>
            </p:nvSpPr>
            <p:spPr bwMode="auto">
              <a:xfrm>
                <a:off x="1200" y="3210"/>
                <a:ext cx="49"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8</a:t>
                </a:r>
                <a:endParaRPr lang="en-US" sz="1100"/>
              </a:p>
            </p:txBody>
          </p:sp>
          <p:sp>
            <p:nvSpPr>
              <p:cNvPr id="92259" name="Rectangle 78"/>
              <p:cNvSpPr>
                <a:spLocks noChangeArrowheads="1"/>
              </p:cNvSpPr>
              <p:nvPr/>
            </p:nvSpPr>
            <p:spPr bwMode="auto">
              <a:xfrm>
                <a:off x="1149" y="3089"/>
                <a:ext cx="98"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10</a:t>
                </a:r>
                <a:endParaRPr lang="en-US" sz="1100"/>
              </a:p>
            </p:txBody>
          </p:sp>
          <p:sp>
            <p:nvSpPr>
              <p:cNvPr id="92260" name="Rectangle 79"/>
              <p:cNvSpPr>
                <a:spLocks noChangeArrowheads="1"/>
              </p:cNvSpPr>
              <p:nvPr/>
            </p:nvSpPr>
            <p:spPr bwMode="auto">
              <a:xfrm>
                <a:off x="1149" y="2968"/>
                <a:ext cx="98"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12</a:t>
                </a:r>
                <a:endParaRPr lang="en-US" sz="1100"/>
              </a:p>
            </p:txBody>
          </p:sp>
          <p:sp>
            <p:nvSpPr>
              <p:cNvPr id="92261" name="Rectangle 80"/>
              <p:cNvSpPr>
                <a:spLocks noChangeArrowheads="1"/>
              </p:cNvSpPr>
              <p:nvPr/>
            </p:nvSpPr>
            <p:spPr bwMode="auto">
              <a:xfrm>
                <a:off x="1149" y="2851"/>
                <a:ext cx="98"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14</a:t>
                </a:r>
                <a:endParaRPr lang="en-US" sz="1100"/>
              </a:p>
            </p:txBody>
          </p:sp>
          <p:sp>
            <p:nvSpPr>
              <p:cNvPr id="92262" name="Rectangle 81"/>
              <p:cNvSpPr>
                <a:spLocks noChangeArrowheads="1"/>
              </p:cNvSpPr>
              <p:nvPr/>
            </p:nvSpPr>
            <p:spPr bwMode="auto">
              <a:xfrm>
                <a:off x="1149" y="2731"/>
                <a:ext cx="98"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16</a:t>
                </a:r>
                <a:endParaRPr lang="en-US" sz="1100"/>
              </a:p>
            </p:txBody>
          </p:sp>
          <p:sp>
            <p:nvSpPr>
              <p:cNvPr id="92263" name="Rectangle 82"/>
              <p:cNvSpPr>
                <a:spLocks noChangeArrowheads="1"/>
              </p:cNvSpPr>
              <p:nvPr/>
            </p:nvSpPr>
            <p:spPr bwMode="auto">
              <a:xfrm>
                <a:off x="1149" y="2610"/>
                <a:ext cx="98"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18</a:t>
                </a:r>
                <a:endParaRPr lang="en-US" sz="1100"/>
              </a:p>
            </p:txBody>
          </p:sp>
          <p:sp>
            <p:nvSpPr>
              <p:cNvPr id="92264" name="Rectangle 83"/>
              <p:cNvSpPr>
                <a:spLocks noChangeArrowheads="1"/>
              </p:cNvSpPr>
              <p:nvPr/>
            </p:nvSpPr>
            <p:spPr bwMode="auto">
              <a:xfrm rot="-5400000">
                <a:off x="1323"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36.0</a:t>
                </a:r>
                <a:endParaRPr lang="en-US" sz="1100"/>
              </a:p>
            </p:txBody>
          </p:sp>
          <p:sp>
            <p:nvSpPr>
              <p:cNvPr id="92265" name="Rectangle 84"/>
              <p:cNvSpPr>
                <a:spLocks noChangeArrowheads="1"/>
              </p:cNvSpPr>
              <p:nvPr/>
            </p:nvSpPr>
            <p:spPr bwMode="auto">
              <a:xfrm rot="-5400000">
                <a:off x="1544"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37.0</a:t>
                </a:r>
                <a:endParaRPr lang="en-US" sz="1100"/>
              </a:p>
            </p:txBody>
          </p:sp>
          <p:sp>
            <p:nvSpPr>
              <p:cNvPr id="92266" name="Rectangle 85"/>
              <p:cNvSpPr>
                <a:spLocks noChangeArrowheads="1"/>
              </p:cNvSpPr>
              <p:nvPr/>
            </p:nvSpPr>
            <p:spPr bwMode="auto">
              <a:xfrm rot="-5400000">
                <a:off x="1759"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38.0</a:t>
                </a:r>
                <a:endParaRPr lang="en-US" sz="1100"/>
              </a:p>
            </p:txBody>
          </p:sp>
          <p:sp>
            <p:nvSpPr>
              <p:cNvPr id="92267" name="Rectangle 86"/>
              <p:cNvSpPr>
                <a:spLocks noChangeArrowheads="1"/>
              </p:cNvSpPr>
              <p:nvPr/>
            </p:nvSpPr>
            <p:spPr bwMode="auto">
              <a:xfrm rot="-5400000">
                <a:off x="1980"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39.0</a:t>
                </a:r>
                <a:endParaRPr lang="en-US" sz="1100"/>
              </a:p>
            </p:txBody>
          </p:sp>
          <p:sp>
            <p:nvSpPr>
              <p:cNvPr id="92268" name="Rectangle 87"/>
              <p:cNvSpPr>
                <a:spLocks noChangeArrowheads="1"/>
              </p:cNvSpPr>
              <p:nvPr/>
            </p:nvSpPr>
            <p:spPr bwMode="auto">
              <a:xfrm rot="-5400000">
                <a:off x="2201"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40.0</a:t>
                </a:r>
                <a:endParaRPr lang="en-US" sz="1100"/>
              </a:p>
            </p:txBody>
          </p:sp>
          <p:sp>
            <p:nvSpPr>
              <p:cNvPr id="92269" name="Rectangle 88"/>
              <p:cNvSpPr>
                <a:spLocks noChangeArrowheads="1"/>
              </p:cNvSpPr>
              <p:nvPr/>
            </p:nvSpPr>
            <p:spPr bwMode="auto">
              <a:xfrm rot="-5400000">
                <a:off x="2422"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41.0</a:t>
                </a:r>
                <a:endParaRPr lang="en-US" sz="1100"/>
              </a:p>
            </p:txBody>
          </p:sp>
          <p:sp>
            <p:nvSpPr>
              <p:cNvPr id="92270" name="Rectangle 89"/>
              <p:cNvSpPr>
                <a:spLocks noChangeArrowheads="1"/>
              </p:cNvSpPr>
              <p:nvPr/>
            </p:nvSpPr>
            <p:spPr bwMode="auto">
              <a:xfrm rot="-5400000">
                <a:off x="2636"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42.0</a:t>
                </a:r>
                <a:endParaRPr lang="en-US" sz="1100"/>
              </a:p>
            </p:txBody>
          </p:sp>
          <p:sp>
            <p:nvSpPr>
              <p:cNvPr id="92271" name="Rectangle 90"/>
              <p:cNvSpPr>
                <a:spLocks noChangeArrowheads="1"/>
              </p:cNvSpPr>
              <p:nvPr/>
            </p:nvSpPr>
            <p:spPr bwMode="auto">
              <a:xfrm rot="-5400000">
                <a:off x="2857"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43.0</a:t>
                </a:r>
                <a:endParaRPr lang="en-US" sz="1100"/>
              </a:p>
            </p:txBody>
          </p:sp>
          <p:sp>
            <p:nvSpPr>
              <p:cNvPr id="92272" name="Rectangle 91"/>
              <p:cNvSpPr>
                <a:spLocks noChangeArrowheads="1"/>
              </p:cNvSpPr>
              <p:nvPr/>
            </p:nvSpPr>
            <p:spPr bwMode="auto">
              <a:xfrm rot="-5400000">
                <a:off x="3078"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44.0</a:t>
                </a:r>
                <a:endParaRPr lang="en-US" sz="1100"/>
              </a:p>
            </p:txBody>
          </p:sp>
          <p:sp>
            <p:nvSpPr>
              <p:cNvPr id="92273" name="Rectangle 92"/>
              <p:cNvSpPr>
                <a:spLocks noChangeArrowheads="1"/>
              </p:cNvSpPr>
              <p:nvPr/>
            </p:nvSpPr>
            <p:spPr bwMode="auto">
              <a:xfrm rot="-5400000">
                <a:off x="3299"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45.0</a:t>
                </a:r>
                <a:endParaRPr lang="en-US" sz="1100"/>
              </a:p>
            </p:txBody>
          </p:sp>
          <p:sp>
            <p:nvSpPr>
              <p:cNvPr id="92274" name="Rectangle 93"/>
              <p:cNvSpPr>
                <a:spLocks noChangeArrowheads="1"/>
              </p:cNvSpPr>
              <p:nvPr/>
            </p:nvSpPr>
            <p:spPr bwMode="auto">
              <a:xfrm rot="-5400000">
                <a:off x="3520"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46.0</a:t>
                </a:r>
                <a:endParaRPr lang="en-US" sz="1100"/>
              </a:p>
            </p:txBody>
          </p:sp>
          <p:sp>
            <p:nvSpPr>
              <p:cNvPr id="92275" name="Rectangle 94"/>
              <p:cNvSpPr>
                <a:spLocks noChangeArrowheads="1"/>
              </p:cNvSpPr>
              <p:nvPr/>
            </p:nvSpPr>
            <p:spPr bwMode="auto">
              <a:xfrm rot="-5400000">
                <a:off x="3735" y="3769"/>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47.0</a:t>
                </a:r>
                <a:endParaRPr lang="en-US" sz="1100"/>
              </a:p>
            </p:txBody>
          </p:sp>
          <p:sp>
            <p:nvSpPr>
              <p:cNvPr id="92276" name="Rectangle 95"/>
              <p:cNvSpPr>
                <a:spLocks noChangeArrowheads="1"/>
              </p:cNvSpPr>
              <p:nvPr/>
            </p:nvSpPr>
            <p:spPr bwMode="auto">
              <a:xfrm rot="-5400000">
                <a:off x="3956" y="3770"/>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48.0</a:t>
                </a:r>
                <a:endParaRPr lang="en-US" sz="1100"/>
              </a:p>
            </p:txBody>
          </p:sp>
          <p:sp>
            <p:nvSpPr>
              <p:cNvPr id="92277" name="Rectangle 96"/>
              <p:cNvSpPr>
                <a:spLocks noChangeArrowheads="1"/>
              </p:cNvSpPr>
              <p:nvPr/>
            </p:nvSpPr>
            <p:spPr bwMode="auto">
              <a:xfrm rot="-5400000">
                <a:off x="4177" y="3770"/>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49.0</a:t>
                </a:r>
                <a:endParaRPr lang="en-US" sz="1100"/>
              </a:p>
            </p:txBody>
          </p:sp>
          <p:sp>
            <p:nvSpPr>
              <p:cNvPr id="92278" name="Rectangle 97"/>
              <p:cNvSpPr>
                <a:spLocks noChangeArrowheads="1"/>
              </p:cNvSpPr>
              <p:nvPr/>
            </p:nvSpPr>
            <p:spPr bwMode="auto">
              <a:xfrm rot="-5400000">
                <a:off x="4398" y="3770"/>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50.0</a:t>
                </a:r>
                <a:endParaRPr lang="en-US" sz="1100"/>
              </a:p>
            </p:txBody>
          </p:sp>
          <p:sp>
            <p:nvSpPr>
              <p:cNvPr id="92279" name="Rectangle 98"/>
              <p:cNvSpPr>
                <a:spLocks noChangeArrowheads="1"/>
              </p:cNvSpPr>
              <p:nvPr/>
            </p:nvSpPr>
            <p:spPr bwMode="auto">
              <a:xfrm rot="-5400000">
                <a:off x="4612" y="3770"/>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51.0</a:t>
                </a:r>
                <a:endParaRPr lang="en-US" sz="1100"/>
              </a:p>
            </p:txBody>
          </p:sp>
          <p:sp>
            <p:nvSpPr>
              <p:cNvPr id="92280" name="Rectangle 99"/>
              <p:cNvSpPr>
                <a:spLocks noChangeArrowheads="1"/>
              </p:cNvSpPr>
              <p:nvPr/>
            </p:nvSpPr>
            <p:spPr bwMode="auto">
              <a:xfrm rot="-5400000">
                <a:off x="4833" y="3770"/>
                <a:ext cx="171"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52.0</a:t>
                </a:r>
                <a:endParaRPr lang="en-US" sz="1100"/>
              </a:p>
            </p:txBody>
          </p:sp>
          <p:sp>
            <p:nvSpPr>
              <p:cNvPr id="92281" name="Rectangle 100"/>
              <p:cNvSpPr>
                <a:spLocks noChangeArrowheads="1"/>
              </p:cNvSpPr>
              <p:nvPr/>
            </p:nvSpPr>
            <p:spPr bwMode="auto">
              <a:xfrm>
                <a:off x="2912" y="3957"/>
                <a:ext cx="595" cy="77"/>
              </a:xfrm>
              <a:prstGeom prst="rect">
                <a:avLst/>
              </a:prstGeom>
              <a:noFill/>
              <a:ln w="9525">
                <a:noFill/>
                <a:miter lim="800000"/>
                <a:headEnd/>
                <a:tailEnd/>
              </a:ln>
            </p:spPr>
            <p:txBody>
              <a:bodyPr wrap="none" lIns="0" tIns="0" rIns="0" bIns="0">
                <a:spAutoFit/>
              </a:bodyPr>
              <a:lstStyle/>
              <a:p>
                <a:pPr>
                  <a:spcBef>
                    <a:spcPct val="50000"/>
                  </a:spcBef>
                </a:pPr>
                <a:r>
                  <a:rPr lang="en-US" sz="800" b="1">
                    <a:solidFill>
                      <a:srgbClr val="000000"/>
                    </a:solidFill>
                  </a:rPr>
                  <a:t>28 d strength [MPa]</a:t>
                </a:r>
              </a:p>
            </p:txBody>
          </p:sp>
          <p:sp>
            <p:nvSpPr>
              <p:cNvPr id="92282" name="Rectangle 101"/>
              <p:cNvSpPr>
                <a:spLocks noChangeArrowheads="1"/>
              </p:cNvSpPr>
              <p:nvPr/>
            </p:nvSpPr>
            <p:spPr bwMode="auto">
              <a:xfrm rot="-5400000">
                <a:off x="618" y="3079"/>
                <a:ext cx="664" cy="106"/>
              </a:xfrm>
              <a:prstGeom prst="rect">
                <a:avLst/>
              </a:prstGeom>
              <a:noFill/>
              <a:ln w="9525">
                <a:noFill/>
                <a:miter lim="800000"/>
                <a:headEnd/>
                <a:tailEnd/>
              </a:ln>
            </p:spPr>
            <p:txBody>
              <a:bodyPr wrap="none" lIns="0" tIns="0" rIns="0" bIns="0">
                <a:spAutoFit/>
              </a:bodyPr>
              <a:lstStyle/>
              <a:p>
                <a:pPr>
                  <a:spcBef>
                    <a:spcPct val="50000"/>
                  </a:spcBef>
                </a:pPr>
                <a:r>
                  <a:rPr lang="en-US" sz="1100" b="1">
                    <a:solidFill>
                      <a:srgbClr val="000000"/>
                    </a:solidFill>
                  </a:rPr>
                  <a:t>% Observations</a:t>
                </a:r>
                <a:endParaRPr lang="en-US" sz="1100"/>
              </a:p>
            </p:txBody>
          </p:sp>
          <p:sp>
            <p:nvSpPr>
              <p:cNvPr id="92283" name="Line 102"/>
              <p:cNvSpPr>
                <a:spLocks noChangeShapeType="1"/>
              </p:cNvSpPr>
              <p:nvPr/>
            </p:nvSpPr>
            <p:spPr bwMode="auto">
              <a:xfrm>
                <a:off x="3119" y="2644"/>
                <a:ext cx="1" cy="1083"/>
              </a:xfrm>
              <a:prstGeom prst="line">
                <a:avLst/>
              </a:prstGeom>
              <a:noFill/>
              <a:ln w="31750">
                <a:solidFill>
                  <a:srgbClr val="FF0000"/>
                </a:solidFill>
                <a:round/>
                <a:headEnd/>
                <a:tailEnd/>
              </a:ln>
            </p:spPr>
            <p:txBody>
              <a:bodyPr/>
              <a:lstStyle/>
              <a:p>
                <a:endParaRPr lang="de-DE"/>
              </a:p>
            </p:txBody>
          </p:sp>
          <p:sp>
            <p:nvSpPr>
              <p:cNvPr id="92284" name="Rectangle 103"/>
              <p:cNvSpPr>
                <a:spLocks noChangeArrowheads="1"/>
              </p:cNvSpPr>
              <p:nvPr/>
            </p:nvSpPr>
            <p:spPr bwMode="auto">
              <a:xfrm>
                <a:off x="5040" y="2689"/>
                <a:ext cx="1200" cy="580"/>
              </a:xfrm>
              <a:prstGeom prst="rect">
                <a:avLst/>
              </a:prstGeom>
              <a:solidFill>
                <a:schemeClr val="bg1"/>
              </a:solidFill>
              <a:ln w="9525">
                <a:noFill/>
                <a:miter lim="800000"/>
                <a:headEnd/>
                <a:tailEnd/>
              </a:ln>
            </p:spPr>
            <p:txBody>
              <a:bodyPr lIns="90000" tIns="46800" rIns="90000" bIns="46800" anchor="ctr">
                <a:spAutoFit/>
              </a:bodyPr>
              <a:lstStyle/>
              <a:p>
                <a:pPr>
                  <a:lnSpc>
                    <a:spcPct val="130000"/>
                  </a:lnSpc>
                  <a:tabLst>
                    <a:tab pos="1330325" algn="r"/>
                  </a:tabLst>
                </a:pPr>
                <a:r>
                  <a:rPr lang="en-US" sz="1400" b="1" u="sng"/>
                  <a:t>Holcim target</a:t>
                </a:r>
                <a:endParaRPr lang="en-US" sz="1400" b="1"/>
              </a:p>
              <a:p>
                <a:pPr>
                  <a:lnSpc>
                    <a:spcPct val="130000"/>
                  </a:lnSpc>
                  <a:tabLst>
                    <a:tab pos="1330325" algn="r"/>
                  </a:tabLst>
                </a:pPr>
                <a:r>
                  <a:rPr lang="en-US" sz="1400" b="1"/>
                  <a:t>CoV             3.0 %</a:t>
                </a:r>
              </a:p>
              <a:p>
                <a:pPr>
                  <a:lnSpc>
                    <a:spcPct val="130000"/>
                  </a:lnSpc>
                  <a:tabLst>
                    <a:tab pos="1330325" algn="r"/>
                  </a:tabLst>
                </a:pPr>
                <a:r>
                  <a:rPr lang="en-US" sz="1400" b="1"/>
                  <a:t>Std Dev      1.3 MPa</a:t>
                </a:r>
              </a:p>
            </p:txBody>
          </p:sp>
          <p:sp>
            <p:nvSpPr>
              <p:cNvPr id="92285" name="Rectangle 104"/>
              <p:cNvSpPr>
                <a:spLocks noChangeArrowheads="1"/>
              </p:cNvSpPr>
              <p:nvPr/>
            </p:nvSpPr>
            <p:spPr bwMode="auto">
              <a:xfrm>
                <a:off x="5058" y="2903"/>
                <a:ext cx="1040" cy="192"/>
              </a:xfrm>
              <a:prstGeom prst="rect">
                <a:avLst/>
              </a:prstGeom>
              <a:noFill/>
              <a:ln w="25400">
                <a:solidFill>
                  <a:schemeClr val="accent1"/>
                </a:solidFill>
                <a:miter lim="800000"/>
                <a:headEnd/>
                <a:tailEnd/>
              </a:ln>
            </p:spPr>
            <p:txBody>
              <a:bodyPr wrap="none" lIns="90000" tIns="46800" rIns="90000" bIns="46800" anchor="ctr">
                <a:spAutoFit/>
              </a:bodyPr>
              <a:lstStyle/>
              <a:p>
                <a:endParaRPr lang="de-CH"/>
              </a:p>
            </p:txBody>
          </p:sp>
          <p:sp>
            <p:nvSpPr>
              <p:cNvPr id="92286" name="Line 105"/>
              <p:cNvSpPr>
                <a:spLocks noChangeShapeType="1"/>
              </p:cNvSpPr>
              <p:nvPr/>
            </p:nvSpPr>
            <p:spPr bwMode="auto">
              <a:xfrm>
                <a:off x="1282" y="2766"/>
                <a:ext cx="3731" cy="1"/>
              </a:xfrm>
              <a:prstGeom prst="line">
                <a:avLst/>
              </a:prstGeom>
              <a:noFill/>
              <a:ln w="0">
                <a:solidFill>
                  <a:srgbClr val="000000"/>
                </a:solidFill>
                <a:round/>
                <a:headEnd/>
                <a:tailEnd/>
              </a:ln>
            </p:spPr>
            <p:txBody>
              <a:bodyPr/>
              <a:lstStyle/>
              <a:p>
                <a:endParaRPr lang="de-DE"/>
              </a:p>
            </p:txBody>
          </p:sp>
          <p:grpSp>
            <p:nvGrpSpPr>
              <p:cNvPr id="92287" name="Group 106"/>
              <p:cNvGrpSpPr>
                <a:grpSpLocks/>
              </p:cNvGrpSpPr>
              <p:nvPr/>
            </p:nvGrpSpPr>
            <p:grpSpPr bwMode="auto">
              <a:xfrm>
                <a:off x="2110" y="2460"/>
                <a:ext cx="1142" cy="240"/>
                <a:chOff x="2103" y="2448"/>
                <a:chExt cx="1142" cy="240"/>
              </a:xfrm>
            </p:grpSpPr>
            <p:sp>
              <p:nvSpPr>
                <p:cNvPr id="92288" name="Text Box 107"/>
                <p:cNvSpPr txBox="1">
                  <a:spLocks noChangeArrowheads="1"/>
                </p:cNvSpPr>
                <p:nvPr/>
              </p:nvSpPr>
              <p:spPr bwMode="auto">
                <a:xfrm>
                  <a:off x="2284" y="2448"/>
                  <a:ext cx="784" cy="192"/>
                </a:xfrm>
                <a:prstGeom prst="rect">
                  <a:avLst/>
                </a:prstGeom>
                <a:noFill/>
                <a:ln w="9525">
                  <a:noFill/>
                  <a:miter lim="800000"/>
                  <a:headEnd/>
                  <a:tailEnd/>
                </a:ln>
              </p:spPr>
              <p:txBody>
                <a:bodyPr wrap="none" lIns="90000" tIns="46800" rIns="90000" bIns="46800" anchor="ctr">
                  <a:spAutoFit/>
                </a:bodyPr>
                <a:lstStyle/>
                <a:p>
                  <a:pPr>
                    <a:spcBef>
                      <a:spcPct val="50000"/>
                    </a:spcBef>
                  </a:pPr>
                  <a:r>
                    <a:rPr lang="en-US" sz="1400" b="1">
                      <a:solidFill>
                        <a:srgbClr val="FF0000"/>
                      </a:solidFill>
                    </a:rPr>
                    <a:t>95% = +/- 2 s</a:t>
                  </a:r>
                </a:p>
              </p:txBody>
            </p:sp>
            <p:sp>
              <p:nvSpPr>
                <p:cNvPr id="92289" name="Line 108"/>
                <p:cNvSpPr>
                  <a:spLocks noChangeShapeType="1"/>
                </p:cNvSpPr>
                <p:nvPr/>
              </p:nvSpPr>
              <p:spPr bwMode="auto">
                <a:xfrm flipV="1">
                  <a:off x="2103" y="2496"/>
                  <a:ext cx="0" cy="192"/>
                </a:xfrm>
                <a:prstGeom prst="line">
                  <a:avLst/>
                </a:prstGeom>
                <a:noFill/>
                <a:ln w="9525">
                  <a:solidFill>
                    <a:schemeClr val="accent1"/>
                  </a:solidFill>
                  <a:round/>
                  <a:headEnd/>
                  <a:tailEnd/>
                </a:ln>
              </p:spPr>
              <p:txBody>
                <a:bodyPr lIns="90000" tIns="46800" rIns="90000" bIns="46800">
                  <a:spAutoFit/>
                </a:bodyPr>
                <a:lstStyle/>
                <a:p>
                  <a:endParaRPr lang="de-DE"/>
                </a:p>
              </p:txBody>
            </p:sp>
            <p:sp>
              <p:nvSpPr>
                <p:cNvPr id="92290" name="Line 109"/>
                <p:cNvSpPr>
                  <a:spLocks noChangeShapeType="1"/>
                </p:cNvSpPr>
                <p:nvPr/>
              </p:nvSpPr>
              <p:spPr bwMode="auto">
                <a:xfrm flipV="1">
                  <a:off x="3243" y="2496"/>
                  <a:ext cx="0" cy="192"/>
                </a:xfrm>
                <a:prstGeom prst="line">
                  <a:avLst/>
                </a:prstGeom>
                <a:noFill/>
                <a:ln w="9525">
                  <a:solidFill>
                    <a:schemeClr val="accent1"/>
                  </a:solidFill>
                  <a:round/>
                  <a:headEnd/>
                  <a:tailEnd/>
                </a:ln>
              </p:spPr>
              <p:txBody>
                <a:bodyPr lIns="90000" tIns="46800" rIns="90000" bIns="46800">
                  <a:spAutoFit/>
                </a:bodyPr>
                <a:lstStyle/>
                <a:p>
                  <a:endParaRPr lang="de-DE"/>
                </a:p>
              </p:txBody>
            </p:sp>
            <p:sp>
              <p:nvSpPr>
                <p:cNvPr id="92291" name="Line 110"/>
                <p:cNvSpPr>
                  <a:spLocks noChangeShapeType="1"/>
                </p:cNvSpPr>
                <p:nvPr/>
              </p:nvSpPr>
              <p:spPr bwMode="auto">
                <a:xfrm>
                  <a:off x="3060" y="2544"/>
                  <a:ext cx="185" cy="0"/>
                </a:xfrm>
                <a:prstGeom prst="line">
                  <a:avLst/>
                </a:prstGeom>
                <a:noFill/>
                <a:ln w="25400">
                  <a:solidFill>
                    <a:schemeClr val="accent1"/>
                  </a:solidFill>
                  <a:round/>
                  <a:headEnd/>
                  <a:tailEnd type="triangle" w="med" len="med"/>
                </a:ln>
              </p:spPr>
              <p:txBody>
                <a:bodyPr lIns="90000" tIns="46800" rIns="90000" bIns="46800">
                  <a:spAutoFit/>
                </a:bodyPr>
                <a:lstStyle/>
                <a:p>
                  <a:endParaRPr lang="de-DE"/>
                </a:p>
              </p:txBody>
            </p:sp>
            <p:sp>
              <p:nvSpPr>
                <p:cNvPr id="92292" name="Line 111"/>
                <p:cNvSpPr>
                  <a:spLocks noChangeShapeType="1"/>
                </p:cNvSpPr>
                <p:nvPr/>
              </p:nvSpPr>
              <p:spPr bwMode="auto">
                <a:xfrm>
                  <a:off x="2109" y="2544"/>
                  <a:ext cx="147" cy="0"/>
                </a:xfrm>
                <a:prstGeom prst="line">
                  <a:avLst/>
                </a:prstGeom>
                <a:noFill/>
                <a:ln w="25400">
                  <a:solidFill>
                    <a:schemeClr val="accent1"/>
                  </a:solidFill>
                  <a:round/>
                  <a:headEnd type="triangle" w="med" len="med"/>
                  <a:tailEnd/>
                </a:ln>
              </p:spPr>
              <p:txBody>
                <a:bodyPr lIns="90000" tIns="46800" rIns="90000" bIns="46800">
                  <a:spAutoFit/>
                </a:bodyPr>
                <a:lstStyle/>
                <a:p>
                  <a:endParaRPr lang="de-DE"/>
                </a:p>
              </p:txBody>
            </p:sp>
          </p:grpSp>
        </p:grpSp>
        <p:sp>
          <p:nvSpPr>
            <p:cNvPr id="92200" name="Line 112"/>
            <p:cNvSpPr>
              <a:spLocks noChangeShapeType="1"/>
            </p:cNvSpPr>
            <p:nvPr/>
          </p:nvSpPr>
          <p:spPr bwMode="auto">
            <a:xfrm flipV="1">
              <a:off x="5040" y="2640"/>
              <a:ext cx="0" cy="1104"/>
            </a:xfrm>
            <a:prstGeom prst="line">
              <a:avLst/>
            </a:prstGeom>
            <a:noFill/>
            <a:ln w="6350">
              <a:solidFill>
                <a:schemeClr val="tx1"/>
              </a:solidFill>
              <a:round/>
              <a:headEnd/>
              <a:tailEnd/>
            </a:ln>
          </p:spPr>
          <p:txBody>
            <a:bodyPr lIns="90000" tIns="46800" rIns="90000" bIns="46800">
              <a:spAutoFit/>
            </a:bodyPr>
            <a:lstStyle/>
            <a:p>
              <a:endParaRPr lang="de-DE"/>
            </a:p>
          </p:txBody>
        </p:sp>
        <p:sp>
          <p:nvSpPr>
            <p:cNvPr id="92201" name="Line 113"/>
            <p:cNvSpPr>
              <a:spLocks noChangeShapeType="1"/>
            </p:cNvSpPr>
            <p:nvPr/>
          </p:nvSpPr>
          <p:spPr bwMode="auto">
            <a:xfrm flipH="1">
              <a:off x="4992" y="2769"/>
              <a:ext cx="48" cy="0"/>
            </a:xfrm>
            <a:prstGeom prst="line">
              <a:avLst/>
            </a:prstGeom>
            <a:noFill/>
            <a:ln w="6350">
              <a:solidFill>
                <a:schemeClr val="tx1"/>
              </a:solidFill>
              <a:round/>
              <a:headEnd/>
              <a:tailEnd/>
            </a:ln>
          </p:spPr>
          <p:txBody>
            <a:bodyPr lIns="90000" tIns="46800" rIns="90000" bIns="46800">
              <a:spAutoFit/>
            </a:bodyPr>
            <a:lstStyle/>
            <a:p>
              <a:endParaRPr lang="de-DE"/>
            </a:p>
          </p:txBody>
        </p:sp>
      </p:grpSp>
      <p:grpSp>
        <p:nvGrpSpPr>
          <p:cNvPr id="92176" name="Group 114"/>
          <p:cNvGrpSpPr>
            <a:grpSpLocks/>
          </p:cNvGrpSpPr>
          <p:nvPr/>
        </p:nvGrpSpPr>
        <p:grpSpPr bwMode="auto">
          <a:xfrm>
            <a:off x="1493838" y="4117975"/>
            <a:ext cx="7823200" cy="1776413"/>
            <a:chOff x="1312" y="2644"/>
            <a:chExt cx="4928" cy="1119"/>
          </a:xfrm>
        </p:grpSpPr>
        <p:sp>
          <p:nvSpPr>
            <p:cNvPr id="92180" name="Rectangle 115"/>
            <p:cNvSpPr>
              <a:spLocks noChangeArrowheads="1"/>
            </p:cNvSpPr>
            <p:nvPr/>
          </p:nvSpPr>
          <p:spPr bwMode="auto">
            <a:xfrm>
              <a:off x="1312" y="2644"/>
              <a:ext cx="3731" cy="1079"/>
            </a:xfrm>
            <a:prstGeom prst="rect">
              <a:avLst/>
            </a:prstGeom>
            <a:noFill/>
            <a:ln w="9525">
              <a:noFill/>
              <a:miter lim="800000"/>
              <a:headEnd/>
              <a:tailEnd/>
            </a:ln>
          </p:spPr>
          <p:txBody>
            <a:bodyPr/>
            <a:lstStyle/>
            <a:p>
              <a:endParaRPr lang="de-CH"/>
            </a:p>
          </p:txBody>
        </p:sp>
        <p:grpSp>
          <p:nvGrpSpPr>
            <p:cNvPr id="92181" name="Group 116"/>
            <p:cNvGrpSpPr>
              <a:grpSpLocks/>
            </p:cNvGrpSpPr>
            <p:nvPr/>
          </p:nvGrpSpPr>
          <p:grpSpPr bwMode="auto">
            <a:xfrm>
              <a:off x="2691" y="2688"/>
              <a:ext cx="20" cy="1075"/>
              <a:chOff x="2666" y="2644"/>
              <a:chExt cx="20" cy="1075"/>
            </a:xfrm>
          </p:grpSpPr>
          <p:sp>
            <p:nvSpPr>
              <p:cNvPr id="92185" name="Rectangle 117"/>
              <p:cNvSpPr>
                <a:spLocks noChangeArrowheads="1"/>
              </p:cNvSpPr>
              <p:nvPr/>
            </p:nvSpPr>
            <p:spPr bwMode="auto">
              <a:xfrm>
                <a:off x="2666" y="2644"/>
                <a:ext cx="20" cy="45"/>
              </a:xfrm>
              <a:prstGeom prst="rect">
                <a:avLst/>
              </a:prstGeom>
              <a:solidFill>
                <a:srgbClr val="FF0000"/>
              </a:solidFill>
              <a:ln w="9525">
                <a:noFill/>
                <a:miter lim="800000"/>
                <a:headEnd/>
                <a:tailEnd/>
              </a:ln>
            </p:spPr>
            <p:txBody>
              <a:bodyPr/>
              <a:lstStyle/>
              <a:p>
                <a:endParaRPr lang="de-CH"/>
              </a:p>
            </p:txBody>
          </p:sp>
          <p:sp>
            <p:nvSpPr>
              <p:cNvPr id="92186" name="Rectangle 118"/>
              <p:cNvSpPr>
                <a:spLocks noChangeArrowheads="1"/>
              </p:cNvSpPr>
              <p:nvPr/>
            </p:nvSpPr>
            <p:spPr bwMode="auto">
              <a:xfrm>
                <a:off x="2666" y="2723"/>
                <a:ext cx="20" cy="45"/>
              </a:xfrm>
              <a:prstGeom prst="rect">
                <a:avLst/>
              </a:prstGeom>
              <a:solidFill>
                <a:srgbClr val="FF0000"/>
              </a:solidFill>
              <a:ln w="9525">
                <a:noFill/>
                <a:miter lim="800000"/>
                <a:headEnd/>
                <a:tailEnd/>
              </a:ln>
            </p:spPr>
            <p:txBody>
              <a:bodyPr/>
              <a:lstStyle/>
              <a:p>
                <a:endParaRPr lang="de-CH"/>
              </a:p>
            </p:txBody>
          </p:sp>
          <p:sp>
            <p:nvSpPr>
              <p:cNvPr id="92187" name="Rectangle 119"/>
              <p:cNvSpPr>
                <a:spLocks noChangeArrowheads="1"/>
              </p:cNvSpPr>
              <p:nvPr/>
            </p:nvSpPr>
            <p:spPr bwMode="auto">
              <a:xfrm>
                <a:off x="2666" y="2802"/>
                <a:ext cx="20" cy="46"/>
              </a:xfrm>
              <a:prstGeom prst="rect">
                <a:avLst/>
              </a:prstGeom>
              <a:solidFill>
                <a:srgbClr val="FF0000"/>
              </a:solidFill>
              <a:ln w="9525">
                <a:noFill/>
                <a:miter lim="800000"/>
                <a:headEnd/>
                <a:tailEnd/>
              </a:ln>
            </p:spPr>
            <p:txBody>
              <a:bodyPr/>
              <a:lstStyle/>
              <a:p>
                <a:endParaRPr lang="de-CH"/>
              </a:p>
            </p:txBody>
          </p:sp>
          <p:sp>
            <p:nvSpPr>
              <p:cNvPr id="92188" name="Rectangle 120"/>
              <p:cNvSpPr>
                <a:spLocks noChangeArrowheads="1"/>
              </p:cNvSpPr>
              <p:nvPr/>
            </p:nvSpPr>
            <p:spPr bwMode="auto">
              <a:xfrm>
                <a:off x="2666" y="2881"/>
                <a:ext cx="20" cy="46"/>
              </a:xfrm>
              <a:prstGeom prst="rect">
                <a:avLst/>
              </a:prstGeom>
              <a:solidFill>
                <a:srgbClr val="FF0000"/>
              </a:solidFill>
              <a:ln w="9525">
                <a:noFill/>
                <a:miter lim="800000"/>
                <a:headEnd/>
                <a:tailEnd/>
              </a:ln>
            </p:spPr>
            <p:txBody>
              <a:bodyPr/>
              <a:lstStyle/>
              <a:p>
                <a:endParaRPr lang="de-CH"/>
              </a:p>
            </p:txBody>
          </p:sp>
          <p:sp>
            <p:nvSpPr>
              <p:cNvPr id="92189" name="Rectangle 121"/>
              <p:cNvSpPr>
                <a:spLocks noChangeArrowheads="1"/>
              </p:cNvSpPr>
              <p:nvPr/>
            </p:nvSpPr>
            <p:spPr bwMode="auto">
              <a:xfrm>
                <a:off x="2666" y="2961"/>
                <a:ext cx="20" cy="45"/>
              </a:xfrm>
              <a:prstGeom prst="rect">
                <a:avLst/>
              </a:prstGeom>
              <a:solidFill>
                <a:srgbClr val="FF0000"/>
              </a:solidFill>
              <a:ln w="9525">
                <a:noFill/>
                <a:miter lim="800000"/>
                <a:headEnd/>
                <a:tailEnd/>
              </a:ln>
            </p:spPr>
            <p:txBody>
              <a:bodyPr/>
              <a:lstStyle/>
              <a:p>
                <a:endParaRPr lang="de-CH"/>
              </a:p>
            </p:txBody>
          </p:sp>
          <p:sp>
            <p:nvSpPr>
              <p:cNvPr id="92190" name="Rectangle 122"/>
              <p:cNvSpPr>
                <a:spLocks noChangeArrowheads="1"/>
              </p:cNvSpPr>
              <p:nvPr/>
            </p:nvSpPr>
            <p:spPr bwMode="auto">
              <a:xfrm>
                <a:off x="2666" y="3040"/>
                <a:ext cx="20" cy="45"/>
              </a:xfrm>
              <a:prstGeom prst="rect">
                <a:avLst/>
              </a:prstGeom>
              <a:solidFill>
                <a:srgbClr val="FF0000"/>
              </a:solidFill>
              <a:ln w="9525">
                <a:noFill/>
                <a:miter lim="800000"/>
                <a:headEnd/>
                <a:tailEnd/>
              </a:ln>
            </p:spPr>
            <p:txBody>
              <a:bodyPr/>
              <a:lstStyle/>
              <a:p>
                <a:endParaRPr lang="de-CH"/>
              </a:p>
            </p:txBody>
          </p:sp>
          <p:sp>
            <p:nvSpPr>
              <p:cNvPr id="92191" name="Rectangle 123"/>
              <p:cNvSpPr>
                <a:spLocks noChangeArrowheads="1"/>
              </p:cNvSpPr>
              <p:nvPr/>
            </p:nvSpPr>
            <p:spPr bwMode="auto">
              <a:xfrm>
                <a:off x="2666" y="3119"/>
                <a:ext cx="20" cy="45"/>
              </a:xfrm>
              <a:prstGeom prst="rect">
                <a:avLst/>
              </a:prstGeom>
              <a:solidFill>
                <a:srgbClr val="FF0000"/>
              </a:solidFill>
              <a:ln w="9525">
                <a:noFill/>
                <a:miter lim="800000"/>
                <a:headEnd/>
                <a:tailEnd/>
              </a:ln>
            </p:spPr>
            <p:txBody>
              <a:bodyPr/>
              <a:lstStyle/>
              <a:p>
                <a:endParaRPr lang="de-CH"/>
              </a:p>
            </p:txBody>
          </p:sp>
          <p:sp>
            <p:nvSpPr>
              <p:cNvPr id="92192" name="Rectangle 124"/>
              <p:cNvSpPr>
                <a:spLocks noChangeArrowheads="1"/>
              </p:cNvSpPr>
              <p:nvPr/>
            </p:nvSpPr>
            <p:spPr bwMode="auto">
              <a:xfrm>
                <a:off x="2666" y="3198"/>
                <a:ext cx="20" cy="46"/>
              </a:xfrm>
              <a:prstGeom prst="rect">
                <a:avLst/>
              </a:prstGeom>
              <a:solidFill>
                <a:srgbClr val="FF0000"/>
              </a:solidFill>
              <a:ln w="9525">
                <a:noFill/>
                <a:miter lim="800000"/>
                <a:headEnd/>
                <a:tailEnd/>
              </a:ln>
            </p:spPr>
            <p:txBody>
              <a:bodyPr/>
              <a:lstStyle/>
              <a:p>
                <a:endParaRPr lang="de-CH"/>
              </a:p>
            </p:txBody>
          </p:sp>
          <p:sp>
            <p:nvSpPr>
              <p:cNvPr id="92193" name="Rectangle 125"/>
              <p:cNvSpPr>
                <a:spLocks noChangeArrowheads="1"/>
              </p:cNvSpPr>
              <p:nvPr/>
            </p:nvSpPr>
            <p:spPr bwMode="auto">
              <a:xfrm>
                <a:off x="2666" y="3278"/>
                <a:ext cx="20" cy="45"/>
              </a:xfrm>
              <a:prstGeom prst="rect">
                <a:avLst/>
              </a:prstGeom>
              <a:solidFill>
                <a:srgbClr val="FF0000"/>
              </a:solidFill>
              <a:ln w="9525">
                <a:noFill/>
                <a:miter lim="800000"/>
                <a:headEnd/>
                <a:tailEnd/>
              </a:ln>
            </p:spPr>
            <p:txBody>
              <a:bodyPr/>
              <a:lstStyle/>
              <a:p>
                <a:endParaRPr lang="de-CH"/>
              </a:p>
            </p:txBody>
          </p:sp>
          <p:sp>
            <p:nvSpPr>
              <p:cNvPr id="92194" name="Rectangle 126"/>
              <p:cNvSpPr>
                <a:spLocks noChangeArrowheads="1"/>
              </p:cNvSpPr>
              <p:nvPr/>
            </p:nvSpPr>
            <p:spPr bwMode="auto">
              <a:xfrm>
                <a:off x="2666" y="3357"/>
                <a:ext cx="20" cy="45"/>
              </a:xfrm>
              <a:prstGeom prst="rect">
                <a:avLst/>
              </a:prstGeom>
              <a:solidFill>
                <a:srgbClr val="FF0000"/>
              </a:solidFill>
              <a:ln w="9525">
                <a:noFill/>
                <a:miter lim="800000"/>
                <a:headEnd/>
                <a:tailEnd/>
              </a:ln>
            </p:spPr>
            <p:txBody>
              <a:bodyPr/>
              <a:lstStyle/>
              <a:p>
                <a:endParaRPr lang="de-CH"/>
              </a:p>
            </p:txBody>
          </p:sp>
          <p:sp>
            <p:nvSpPr>
              <p:cNvPr id="92195" name="Rectangle 127"/>
              <p:cNvSpPr>
                <a:spLocks noChangeArrowheads="1"/>
              </p:cNvSpPr>
              <p:nvPr/>
            </p:nvSpPr>
            <p:spPr bwMode="auto">
              <a:xfrm>
                <a:off x="2666" y="3436"/>
                <a:ext cx="20" cy="45"/>
              </a:xfrm>
              <a:prstGeom prst="rect">
                <a:avLst/>
              </a:prstGeom>
              <a:solidFill>
                <a:srgbClr val="FF0000"/>
              </a:solidFill>
              <a:ln w="9525">
                <a:noFill/>
                <a:miter lim="800000"/>
                <a:headEnd/>
                <a:tailEnd/>
              </a:ln>
            </p:spPr>
            <p:txBody>
              <a:bodyPr/>
              <a:lstStyle/>
              <a:p>
                <a:endParaRPr lang="de-CH"/>
              </a:p>
            </p:txBody>
          </p:sp>
          <p:sp>
            <p:nvSpPr>
              <p:cNvPr id="92196" name="Rectangle 128"/>
              <p:cNvSpPr>
                <a:spLocks noChangeArrowheads="1"/>
              </p:cNvSpPr>
              <p:nvPr/>
            </p:nvSpPr>
            <p:spPr bwMode="auto">
              <a:xfrm>
                <a:off x="2666" y="3515"/>
                <a:ext cx="20" cy="46"/>
              </a:xfrm>
              <a:prstGeom prst="rect">
                <a:avLst/>
              </a:prstGeom>
              <a:solidFill>
                <a:srgbClr val="FF0000"/>
              </a:solidFill>
              <a:ln w="9525">
                <a:noFill/>
                <a:miter lim="800000"/>
                <a:headEnd/>
                <a:tailEnd/>
              </a:ln>
            </p:spPr>
            <p:txBody>
              <a:bodyPr/>
              <a:lstStyle/>
              <a:p>
                <a:endParaRPr lang="de-CH"/>
              </a:p>
            </p:txBody>
          </p:sp>
          <p:sp>
            <p:nvSpPr>
              <p:cNvPr id="92197" name="Rectangle 129"/>
              <p:cNvSpPr>
                <a:spLocks noChangeArrowheads="1"/>
              </p:cNvSpPr>
              <p:nvPr/>
            </p:nvSpPr>
            <p:spPr bwMode="auto">
              <a:xfrm>
                <a:off x="2666" y="3595"/>
                <a:ext cx="20" cy="45"/>
              </a:xfrm>
              <a:prstGeom prst="rect">
                <a:avLst/>
              </a:prstGeom>
              <a:solidFill>
                <a:srgbClr val="FF0000"/>
              </a:solidFill>
              <a:ln w="9525">
                <a:noFill/>
                <a:miter lim="800000"/>
                <a:headEnd/>
                <a:tailEnd/>
              </a:ln>
            </p:spPr>
            <p:txBody>
              <a:bodyPr/>
              <a:lstStyle/>
              <a:p>
                <a:endParaRPr lang="de-CH"/>
              </a:p>
            </p:txBody>
          </p:sp>
          <p:sp>
            <p:nvSpPr>
              <p:cNvPr id="92198" name="Rectangle 130"/>
              <p:cNvSpPr>
                <a:spLocks noChangeArrowheads="1"/>
              </p:cNvSpPr>
              <p:nvPr/>
            </p:nvSpPr>
            <p:spPr bwMode="auto">
              <a:xfrm>
                <a:off x="2666" y="3674"/>
                <a:ext cx="20" cy="45"/>
              </a:xfrm>
              <a:prstGeom prst="rect">
                <a:avLst/>
              </a:prstGeom>
              <a:solidFill>
                <a:srgbClr val="FF0000"/>
              </a:solidFill>
              <a:ln w="9525">
                <a:noFill/>
                <a:miter lim="800000"/>
                <a:headEnd/>
                <a:tailEnd/>
              </a:ln>
            </p:spPr>
            <p:txBody>
              <a:bodyPr/>
              <a:lstStyle/>
              <a:p>
                <a:endParaRPr lang="de-CH"/>
              </a:p>
            </p:txBody>
          </p:sp>
        </p:grpSp>
        <p:sp>
          <p:nvSpPr>
            <p:cNvPr id="92182" name="Line 131"/>
            <p:cNvSpPr>
              <a:spLocks noChangeShapeType="1"/>
            </p:cNvSpPr>
            <p:nvPr/>
          </p:nvSpPr>
          <p:spPr bwMode="auto">
            <a:xfrm flipH="1">
              <a:off x="2692" y="2839"/>
              <a:ext cx="416" cy="0"/>
            </a:xfrm>
            <a:prstGeom prst="line">
              <a:avLst/>
            </a:prstGeom>
            <a:noFill/>
            <a:ln w="76200">
              <a:solidFill>
                <a:schemeClr val="accent1"/>
              </a:solidFill>
              <a:round/>
              <a:headEnd/>
              <a:tailEnd type="triangle" w="med" len="sm"/>
            </a:ln>
          </p:spPr>
          <p:txBody>
            <a:bodyPr wrap="none" lIns="90000" tIns="46800" rIns="90000" bIns="46800" anchor="ctr">
              <a:spAutoFit/>
            </a:bodyPr>
            <a:lstStyle/>
            <a:p>
              <a:endParaRPr lang="de-DE"/>
            </a:p>
          </p:txBody>
        </p:sp>
        <p:sp>
          <p:nvSpPr>
            <p:cNvPr id="92183" name="Text Box 132"/>
            <p:cNvSpPr txBox="1">
              <a:spLocks noChangeArrowheads="1"/>
            </p:cNvSpPr>
            <p:nvPr/>
          </p:nvSpPr>
          <p:spPr bwMode="auto">
            <a:xfrm>
              <a:off x="2112" y="2718"/>
              <a:ext cx="546" cy="208"/>
            </a:xfrm>
            <a:prstGeom prst="rect">
              <a:avLst/>
            </a:prstGeom>
            <a:solidFill>
              <a:schemeClr val="bg1"/>
            </a:solidFill>
            <a:ln w="25400">
              <a:solidFill>
                <a:schemeClr val="accent1"/>
              </a:solidFill>
              <a:miter lim="800000"/>
              <a:headEnd/>
              <a:tailEnd/>
            </a:ln>
          </p:spPr>
          <p:txBody>
            <a:bodyPr wrap="none" lIns="90000" tIns="46800" rIns="90000" bIns="46800" anchor="ctr">
              <a:spAutoFit/>
            </a:bodyPr>
            <a:lstStyle/>
            <a:p>
              <a:pPr>
                <a:spcBef>
                  <a:spcPct val="50000"/>
                </a:spcBef>
              </a:pPr>
              <a:r>
                <a:rPr lang="en-US" sz="1400" b="1"/>
                <a:t>– 2 MPa</a:t>
              </a:r>
            </a:p>
          </p:txBody>
        </p:sp>
        <p:sp>
          <p:nvSpPr>
            <p:cNvPr id="92184" name="Rectangle 133"/>
            <p:cNvSpPr>
              <a:spLocks noChangeArrowheads="1"/>
            </p:cNvSpPr>
            <p:nvPr/>
          </p:nvSpPr>
          <p:spPr bwMode="auto">
            <a:xfrm>
              <a:off x="5040" y="3246"/>
              <a:ext cx="1200" cy="192"/>
            </a:xfrm>
            <a:prstGeom prst="rect">
              <a:avLst/>
            </a:prstGeom>
            <a:solidFill>
              <a:schemeClr val="bg1"/>
            </a:solidFill>
            <a:ln w="9525">
              <a:noFill/>
              <a:miter lim="800000"/>
              <a:headEnd/>
              <a:tailEnd/>
            </a:ln>
          </p:spPr>
          <p:txBody>
            <a:bodyPr lIns="90000" tIns="46800" rIns="90000" bIns="46800" anchor="ctr">
              <a:spAutoFit/>
            </a:bodyPr>
            <a:lstStyle/>
            <a:p>
              <a:pPr>
                <a:tabLst>
                  <a:tab pos="1330325" algn="r"/>
                </a:tabLst>
              </a:pPr>
              <a:r>
                <a:rPr lang="en-US" sz="1400" b="1"/>
                <a:t>Average   41.8 MPa</a:t>
              </a:r>
            </a:p>
          </p:txBody>
        </p:sp>
      </p:grpSp>
      <p:sp>
        <p:nvSpPr>
          <p:cNvPr id="92177" name="Rectangle 134"/>
          <p:cNvSpPr>
            <a:spLocks noChangeArrowheads="1"/>
          </p:cNvSpPr>
          <p:nvPr/>
        </p:nvSpPr>
        <p:spPr bwMode="auto">
          <a:xfrm>
            <a:off x="622300" y="3581400"/>
            <a:ext cx="5257800" cy="228600"/>
          </a:xfrm>
          <a:prstGeom prst="rect">
            <a:avLst/>
          </a:prstGeom>
          <a:solidFill>
            <a:schemeClr val="bg1"/>
          </a:solidFill>
          <a:ln w="9525">
            <a:noFill/>
            <a:miter lim="800000"/>
            <a:headEnd/>
            <a:tailEnd/>
          </a:ln>
        </p:spPr>
        <p:txBody>
          <a:bodyPr lIns="90000" tIns="46800" rIns="90000" bIns="46800" anchor="ctr">
            <a:spAutoFit/>
          </a:bodyPr>
          <a:lstStyle/>
          <a:p>
            <a:endParaRPr lang="de-CH"/>
          </a:p>
        </p:txBody>
      </p:sp>
      <p:sp>
        <p:nvSpPr>
          <p:cNvPr id="92178" name="Rectangle 135"/>
          <p:cNvSpPr>
            <a:spLocks noChangeArrowheads="1"/>
          </p:cNvSpPr>
          <p:nvPr/>
        </p:nvSpPr>
        <p:spPr bwMode="auto">
          <a:xfrm>
            <a:off x="3975100" y="3581400"/>
            <a:ext cx="1125538" cy="214313"/>
          </a:xfrm>
          <a:prstGeom prst="rect">
            <a:avLst/>
          </a:prstGeom>
          <a:noFill/>
          <a:ln w="9525">
            <a:noFill/>
            <a:miter lim="800000"/>
            <a:headEnd/>
            <a:tailEnd/>
          </a:ln>
        </p:spPr>
        <p:txBody>
          <a:bodyPr wrap="none" lIns="90000" tIns="46800" rIns="90000" bIns="46800">
            <a:spAutoFit/>
          </a:bodyPr>
          <a:lstStyle/>
          <a:p>
            <a:pPr>
              <a:spcBef>
                <a:spcPct val="50000"/>
              </a:spcBef>
            </a:pPr>
            <a:r>
              <a:rPr lang="en-US" sz="800" b="1">
                <a:solidFill>
                  <a:srgbClr val="000000"/>
                </a:solidFill>
              </a:rPr>
              <a:t>28 d strength [MPa]</a:t>
            </a:r>
          </a:p>
        </p:txBody>
      </p:sp>
      <p:sp>
        <p:nvSpPr>
          <p:cNvPr id="92179" name="Text Box 136"/>
          <p:cNvSpPr txBox="1">
            <a:spLocks noChangeArrowheads="1"/>
          </p:cNvSpPr>
          <p:nvPr/>
        </p:nvSpPr>
        <p:spPr bwMode="auto">
          <a:xfrm>
            <a:off x="7404100" y="1081088"/>
            <a:ext cx="1590675" cy="366712"/>
          </a:xfrm>
          <a:prstGeom prst="rect">
            <a:avLst/>
          </a:prstGeom>
          <a:noFill/>
          <a:ln w="9525">
            <a:noFill/>
            <a:miter lim="800000"/>
            <a:headEnd/>
            <a:tailEnd/>
          </a:ln>
        </p:spPr>
        <p:txBody>
          <a:bodyPr wrap="none" lIns="90000" tIns="46800" rIns="90000" bIns="46800">
            <a:spAutoFit/>
          </a:bodyPr>
          <a:lstStyle/>
          <a:p>
            <a:pPr>
              <a:spcBef>
                <a:spcPct val="50000"/>
              </a:spcBef>
            </a:pPr>
            <a:r>
              <a:rPr lang="en-US" b="1"/>
              <a:t>OPC Type I/II</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8730686-3094-4593-B7DC-92337DFED020}" type="slidenum">
              <a:rPr lang="en-US" sz="800"/>
              <a:pPr algn="r"/>
              <a:t>6</a:t>
            </a:fld>
            <a:endParaRPr lang="en-US" sz="800"/>
          </a:p>
        </p:txBody>
      </p:sp>
      <p:sp>
        <p:nvSpPr>
          <p:cNvPr id="20482" name="Content Placeholder 2"/>
          <p:cNvSpPr>
            <a:spLocks/>
          </p:cNvSpPr>
          <p:nvPr/>
        </p:nvSpPr>
        <p:spPr bwMode="auto">
          <a:xfrm>
            <a:off x="560388" y="1382713"/>
            <a:ext cx="6913562" cy="3883025"/>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Cost effective processing of materials requires:</a:t>
            </a:r>
          </a:p>
          <a:p>
            <a:pPr marL="269875" indent="-269875">
              <a:spcBef>
                <a:spcPts val="1200"/>
              </a:spcBef>
              <a:buClr>
                <a:schemeClr val="accent1"/>
              </a:buClr>
              <a:buFont typeface="Arial" charset="0"/>
              <a:buChar char="•"/>
            </a:pPr>
            <a:endParaRPr lang="en-US" sz="2000" dirty="0"/>
          </a:p>
          <a:p>
            <a:pPr marL="534988" lvl="1" indent="-265113">
              <a:spcBef>
                <a:spcPts val="1200"/>
              </a:spcBef>
              <a:buClr>
                <a:schemeClr val="accent1"/>
              </a:buClr>
              <a:buFont typeface="Arial" charset="0"/>
              <a:buChar char="•"/>
            </a:pPr>
            <a:r>
              <a:rPr lang="en-US" dirty="0"/>
              <a:t>Appropriate targets for relevant material </a:t>
            </a:r>
            <a:br>
              <a:rPr lang="en-US" dirty="0"/>
            </a:br>
            <a:r>
              <a:rPr lang="en-US" dirty="0"/>
              <a:t>properties</a:t>
            </a:r>
          </a:p>
          <a:p>
            <a:pPr marL="534988" lvl="1" indent="-265113">
              <a:spcBef>
                <a:spcPts val="1200"/>
              </a:spcBef>
              <a:buClr>
                <a:schemeClr val="accent1"/>
              </a:buClr>
              <a:buFont typeface="Arial" charset="0"/>
              <a:buChar char="•"/>
            </a:pPr>
            <a:endParaRPr lang="en-US" dirty="0"/>
          </a:p>
          <a:p>
            <a:pPr marL="534988" lvl="1" indent="-265113">
              <a:spcBef>
                <a:spcPts val="1200"/>
              </a:spcBef>
              <a:buClr>
                <a:schemeClr val="accent1"/>
              </a:buClr>
              <a:buFont typeface="Arial" charset="0"/>
              <a:buChar char="•"/>
            </a:pPr>
            <a:r>
              <a:rPr lang="en-US" dirty="0"/>
              <a:t>High uniformity of material properties</a:t>
            </a:r>
          </a:p>
          <a:p>
            <a:pPr marL="534988" lvl="1" indent="-265113">
              <a:spcBef>
                <a:spcPts val="1200"/>
              </a:spcBef>
              <a:buClr>
                <a:schemeClr val="accent1"/>
              </a:buClr>
              <a:buFont typeface="Arial" charset="0"/>
              <a:buChar char="•"/>
            </a:pPr>
            <a:endParaRPr lang="en-US" dirty="0"/>
          </a:p>
          <a:p>
            <a:pPr marL="269875" indent="-269875">
              <a:spcBef>
                <a:spcPts val="1200"/>
              </a:spcBef>
              <a:buClr>
                <a:schemeClr val="accent1"/>
              </a:buClr>
              <a:buFont typeface="Arial" charset="0"/>
              <a:buChar char="•"/>
            </a:pPr>
            <a:r>
              <a:rPr lang="en-US" sz="2000" dirty="0"/>
              <a:t>Deviations from targets and excessive variations lead to higher production costs and final product deficiencies</a:t>
            </a:r>
          </a:p>
          <a:p>
            <a:pPr marL="269875" indent="-269875">
              <a:spcBef>
                <a:spcPts val="1200"/>
              </a:spcBef>
              <a:buClr>
                <a:schemeClr val="accent1"/>
              </a:buClr>
              <a:buFont typeface="Arial" charset="0"/>
              <a:buChar char="•"/>
            </a:pPr>
            <a:endParaRPr lang="en-US" sz="2000" dirty="0"/>
          </a:p>
        </p:txBody>
      </p:sp>
      <p:sp>
        <p:nvSpPr>
          <p:cNvPr id="20483"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Targets and Uniformity: Objectives</a:t>
            </a:r>
          </a:p>
        </p:txBody>
      </p:sp>
      <p:sp>
        <p:nvSpPr>
          <p:cNvPr id="20484" name="Text Box 49"/>
          <p:cNvSpPr txBox="1">
            <a:spLocks noChangeArrowheads="1"/>
          </p:cNvSpPr>
          <p:nvPr/>
        </p:nvSpPr>
        <p:spPr bwMode="auto">
          <a:xfrm>
            <a:off x="1496616" y="5265738"/>
            <a:ext cx="4081462" cy="463846"/>
          </a:xfrm>
          <a:prstGeom prst="rect">
            <a:avLst/>
          </a:prstGeom>
          <a:noFill/>
          <a:ln w="9525">
            <a:noFill/>
            <a:miter lim="800000"/>
            <a:headEnd/>
            <a:tailEnd/>
          </a:ln>
        </p:spPr>
        <p:txBody>
          <a:bodyPr lIns="90000" tIns="46800" rIns="90000" bIns="46800">
            <a:spAutoFit/>
          </a:bodyPr>
          <a:lstStyle/>
          <a:p>
            <a:pPr>
              <a:spcBef>
                <a:spcPct val="50000"/>
              </a:spcBef>
            </a:pPr>
            <a:r>
              <a:rPr lang="en-US" sz="2400" b="1" dirty="0" smtClean="0">
                <a:solidFill>
                  <a:schemeClr val="accent2"/>
                </a:solidFill>
                <a:sym typeface="Wingdings" panose="05000000000000000000" pitchFamily="2" charset="2"/>
              </a:rPr>
              <a:t> </a:t>
            </a:r>
            <a:r>
              <a:rPr lang="en-US" sz="2400" b="1" dirty="0" smtClean="0">
                <a:solidFill>
                  <a:schemeClr val="accent2"/>
                </a:solidFill>
              </a:rPr>
              <a:t>Non-Quality </a:t>
            </a:r>
            <a:r>
              <a:rPr lang="en-US" sz="2400" b="1" dirty="0">
                <a:solidFill>
                  <a:schemeClr val="accent2"/>
                </a:solidFill>
              </a:rPr>
              <a:t>Costs</a:t>
            </a:r>
          </a:p>
        </p:txBody>
      </p:sp>
      <p:grpSp>
        <p:nvGrpSpPr>
          <p:cNvPr id="20485" name="Group 10"/>
          <p:cNvGrpSpPr>
            <a:grpSpLocks/>
          </p:cNvGrpSpPr>
          <p:nvPr/>
        </p:nvGrpSpPr>
        <p:grpSpPr bwMode="auto">
          <a:xfrm>
            <a:off x="8001000" y="1619250"/>
            <a:ext cx="1371600" cy="1295400"/>
            <a:chOff x="1872" y="1104"/>
            <a:chExt cx="1440" cy="1344"/>
          </a:xfrm>
        </p:grpSpPr>
        <p:sp>
          <p:nvSpPr>
            <p:cNvPr id="20521" name="Oval 11"/>
            <p:cNvSpPr>
              <a:spLocks noChangeArrowheads="1"/>
            </p:cNvSpPr>
            <p:nvPr/>
          </p:nvSpPr>
          <p:spPr bwMode="auto">
            <a:xfrm>
              <a:off x="1872" y="1104"/>
              <a:ext cx="1440" cy="1344"/>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22" name="Oval 12"/>
            <p:cNvSpPr>
              <a:spLocks noChangeArrowheads="1"/>
            </p:cNvSpPr>
            <p:nvPr/>
          </p:nvSpPr>
          <p:spPr bwMode="auto">
            <a:xfrm>
              <a:off x="2160" y="1372"/>
              <a:ext cx="864" cy="807"/>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23" name="Oval 13"/>
            <p:cNvSpPr>
              <a:spLocks noChangeArrowheads="1"/>
            </p:cNvSpPr>
            <p:nvPr/>
          </p:nvSpPr>
          <p:spPr bwMode="auto">
            <a:xfrm>
              <a:off x="2304" y="1512"/>
              <a:ext cx="576" cy="528"/>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24" name="Oval 14"/>
            <p:cNvSpPr>
              <a:spLocks noChangeArrowheads="1"/>
            </p:cNvSpPr>
            <p:nvPr/>
          </p:nvSpPr>
          <p:spPr bwMode="auto">
            <a:xfrm>
              <a:off x="2424" y="1622"/>
              <a:ext cx="336" cy="308"/>
            </a:xfrm>
            <a:prstGeom prst="ellipse">
              <a:avLst/>
            </a:prstGeom>
            <a:noFill/>
            <a:ln w="25400">
              <a:solidFill>
                <a:schemeClr val="accent2"/>
              </a:solidFill>
              <a:round/>
              <a:headEnd/>
              <a:tailEnd/>
            </a:ln>
          </p:spPr>
          <p:txBody>
            <a:bodyPr wrap="none" lIns="90000" tIns="46800" rIns="90000" bIns="46800" anchor="ctr"/>
            <a:lstStyle/>
            <a:p>
              <a:endParaRPr lang="de-CH"/>
            </a:p>
          </p:txBody>
        </p:sp>
      </p:grpSp>
      <p:grpSp>
        <p:nvGrpSpPr>
          <p:cNvPr id="20486" name="Group 39"/>
          <p:cNvGrpSpPr>
            <a:grpSpLocks/>
          </p:cNvGrpSpPr>
          <p:nvPr/>
        </p:nvGrpSpPr>
        <p:grpSpPr bwMode="auto">
          <a:xfrm>
            <a:off x="8001000" y="3067050"/>
            <a:ext cx="1371600" cy="1295400"/>
            <a:chOff x="1872" y="1104"/>
            <a:chExt cx="1440" cy="1344"/>
          </a:xfrm>
        </p:grpSpPr>
        <p:sp>
          <p:nvSpPr>
            <p:cNvPr id="20517" name="Oval 40"/>
            <p:cNvSpPr>
              <a:spLocks noChangeArrowheads="1"/>
            </p:cNvSpPr>
            <p:nvPr/>
          </p:nvSpPr>
          <p:spPr bwMode="auto">
            <a:xfrm>
              <a:off x="1872" y="1104"/>
              <a:ext cx="1440" cy="1344"/>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18" name="Oval 41"/>
            <p:cNvSpPr>
              <a:spLocks noChangeArrowheads="1"/>
            </p:cNvSpPr>
            <p:nvPr/>
          </p:nvSpPr>
          <p:spPr bwMode="auto">
            <a:xfrm>
              <a:off x="2160" y="1372"/>
              <a:ext cx="864" cy="807"/>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19" name="Oval 42"/>
            <p:cNvSpPr>
              <a:spLocks noChangeArrowheads="1"/>
            </p:cNvSpPr>
            <p:nvPr/>
          </p:nvSpPr>
          <p:spPr bwMode="auto">
            <a:xfrm>
              <a:off x="2304" y="1512"/>
              <a:ext cx="576" cy="528"/>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20" name="Oval 43"/>
            <p:cNvSpPr>
              <a:spLocks noChangeArrowheads="1"/>
            </p:cNvSpPr>
            <p:nvPr/>
          </p:nvSpPr>
          <p:spPr bwMode="auto">
            <a:xfrm>
              <a:off x="2424" y="1622"/>
              <a:ext cx="336" cy="308"/>
            </a:xfrm>
            <a:prstGeom prst="ellipse">
              <a:avLst/>
            </a:prstGeom>
            <a:noFill/>
            <a:ln w="25400">
              <a:solidFill>
                <a:schemeClr val="accent2"/>
              </a:solidFill>
              <a:round/>
              <a:headEnd/>
              <a:tailEnd/>
            </a:ln>
          </p:spPr>
          <p:txBody>
            <a:bodyPr wrap="none" lIns="90000" tIns="46800" rIns="90000" bIns="46800" anchor="ctr"/>
            <a:lstStyle/>
            <a:p>
              <a:endParaRPr lang="de-CH"/>
            </a:p>
          </p:txBody>
        </p:sp>
      </p:grpSp>
      <p:grpSp>
        <p:nvGrpSpPr>
          <p:cNvPr id="20487" name="Group 44"/>
          <p:cNvGrpSpPr>
            <a:grpSpLocks/>
          </p:cNvGrpSpPr>
          <p:nvPr/>
        </p:nvGrpSpPr>
        <p:grpSpPr bwMode="auto">
          <a:xfrm>
            <a:off x="8001000" y="4514850"/>
            <a:ext cx="1371600" cy="1295400"/>
            <a:chOff x="1872" y="1104"/>
            <a:chExt cx="1440" cy="1344"/>
          </a:xfrm>
        </p:grpSpPr>
        <p:sp>
          <p:nvSpPr>
            <p:cNvPr id="20513" name="Oval 45"/>
            <p:cNvSpPr>
              <a:spLocks noChangeArrowheads="1"/>
            </p:cNvSpPr>
            <p:nvPr/>
          </p:nvSpPr>
          <p:spPr bwMode="auto">
            <a:xfrm>
              <a:off x="1872" y="1104"/>
              <a:ext cx="1440" cy="1344"/>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14" name="Oval 46"/>
            <p:cNvSpPr>
              <a:spLocks noChangeArrowheads="1"/>
            </p:cNvSpPr>
            <p:nvPr/>
          </p:nvSpPr>
          <p:spPr bwMode="auto">
            <a:xfrm>
              <a:off x="2160" y="1372"/>
              <a:ext cx="864" cy="807"/>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15" name="Oval 47"/>
            <p:cNvSpPr>
              <a:spLocks noChangeArrowheads="1"/>
            </p:cNvSpPr>
            <p:nvPr/>
          </p:nvSpPr>
          <p:spPr bwMode="auto">
            <a:xfrm>
              <a:off x="2304" y="1512"/>
              <a:ext cx="576" cy="528"/>
            </a:xfrm>
            <a:prstGeom prst="ellipse">
              <a:avLst/>
            </a:prstGeom>
            <a:noFill/>
            <a:ln w="25400">
              <a:solidFill>
                <a:schemeClr val="accent2"/>
              </a:solidFill>
              <a:round/>
              <a:headEnd/>
              <a:tailEnd/>
            </a:ln>
          </p:spPr>
          <p:txBody>
            <a:bodyPr wrap="none" lIns="90000" tIns="46800" rIns="90000" bIns="46800" anchor="ctr"/>
            <a:lstStyle/>
            <a:p>
              <a:endParaRPr lang="de-CH"/>
            </a:p>
          </p:txBody>
        </p:sp>
        <p:sp>
          <p:nvSpPr>
            <p:cNvPr id="20516" name="Oval 48"/>
            <p:cNvSpPr>
              <a:spLocks noChangeArrowheads="1"/>
            </p:cNvSpPr>
            <p:nvPr/>
          </p:nvSpPr>
          <p:spPr bwMode="auto">
            <a:xfrm>
              <a:off x="2424" y="1622"/>
              <a:ext cx="336" cy="308"/>
            </a:xfrm>
            <a:prstGeom prst="ellipse">
              <a:avLst/>
            </a:prstGeom>
            <a:noFill/>
            <a:ln w="25400">
              <a:solidFill>
                <a:schemeClr val="accent2"/>
              </a:solidFill>
              <a:round/>
              <a:headEnd/>
              <a:tailEnd/>
            </a:ln>
          </p:spPr>
          <p:txBody>
            <a:bodyPr wrap="none" lIns="90000" tIns="46800" rIns="90000" bIns="46800" anchor="ctr"/>
            <a:lstStyle/>
            <a:p>
              <a:endParaRPr lang="de-CH"/>
            </a:p>
          </p:txBody>
        </p:sp>
      </p:grpSp>
      <p:sp>
        <p:nvSpPr>
          <p:cNvPr id="20488" name="Oval 74"/>
          <p:cNvSpPr>
            <a:spLocks noChangeArrowheads="1"/>
          </p:cNvSpPr>
          <p:nvPr/>
        </p:nvSpPr>
        <p:spPr bwMode="auto">
          <a:xfrm>
            <a:off x="8610600" y="2197100"/>
            <a:ext cx="152400" cy="152400"/>
          </a:xfrm>
          <a:prstGeom prst="ellipse">
            <a:avLst/>
          </a:prstGeom>
          <a:solidFill>
            <a:srgbClr val="00FF00"/>
          </a:solidFill>
          <a:ln w="9525">
            <a:noFill/>
            <a:round/>
            <a:headEnd/>
            <a:tailEnd/>
          </a:ln>
        </p:spPr>
        <p:txBody>
          <a:bodyPr wrap="none" lIns="90000" tIns="46800" rIns="90000" bIns="46800" anchor="ctr"/>
          <a:lstStyle/>
          <a:p>
            <a:endParaRPr lang="de-CH"/>
          </a:p>
        </p:txBody>
      </p:sp>
      <p:sp>
        <p:nvSpPr>
          <p:cNvPr id="20489" name="Oval 74"/>
          <p:cNvSpPr>
            <a:spLocks noChangeArrowheads="1"/>
          </p:cNvSpPr>
          <p:nvPr/>
        </p:nvSpPr>
        <p:spPr bwMode="auto">
          <a:xfrm>
            <a:off x="8610600" y="5086350"/>
            <a:ext cx="152400" cy="152400"/>
          </a:xfrm>
          <a:prstGeom prst="ellipse">
            <a:avLst/>
          </a:prstGeom>
          <a:solidFill>
            <a:srgbClr val="00FF00"/>
          </a:solidFill>
          <a:ln w="9525">
            <a:noFill/>
            <a:round/>
            <a:headEnd/>
            <a:tailEnd/>
          </a:ln>
        </p:spPr>
        <p:txBody>
          <a:bodyPr wrap="none" lIns="90000" tIns="46800" rIns="90000" bIns="46800" anchor="ctr"/>
          <a:lstStyle/>
          <a:p>
            <a:endParaRPr lang="de-CH"/>
          </a:p>
        </p:txBody>
      </p:sp>
      <p:sp>
        <p:nvSpPr>
          <p:cNvPr id="20490" name="Oval 75"/>
          <p:cNvSpPr>
            <a:spLocks noChangeArrowheads="1"/>
          </p:cNvSpPr>
          <p:nvPr/>
        </p:nvSpPr>
        <p:spPr bwMode="auto">
          <a:xfrm>
            <a:off x="8618538" y="3648075"/>
            <a:ext cx="152400" cy="152400"/>
          </a:xfrm>
          <a:prstGeom prst="ellipse">
            <a:avLst/>
          </a:prstGeom>
          <a:solidFill>
            <a:srgbClr val="00FF00"/>
          </a:solidFill>
          <a:ln w="9525">
            <a:noFill/>
            <a:round/>
            <a:headEnd/>
            <a:tailEnd/>
          </a:ln>
        </p:spPr>
        <p:txBody>
          <a:bodyPr wrap="none" lIns="90000" tIns="46800" rIns="90000" bIns="46800" anchor="ctr"/>
          <a:lstStyle/>
          <a:p>
            <a:endParaRPr lang="de-CH"/>
          </a:p>
        </p:txBody>
      </p:sp>
      <p:grpSp>
        <p:nvGrpSpPr>
          <p:cNvPr id="20491" name="Group 30"/>
          <p:cNvGrpSpPr>
            <a:grpSpLocks/>
          </p:cNvGrpSpPr>
          <p:nvPr/>
        </p:nvGrpSpPr>
        <p:grpSpPr bwMode="auto">
          <a:xfrm>
            <a:off x="8543925" y="3562350"/>
            <a:ext cx="304800" cy="304800"/>
            <a:chOff x="816" y="2736"/>
            <a:chExt cx="384" cy="336"/>
          </a:xfrm>
        </p:grpSpPr>
        <p:sp>
          <p:nvSpPr>
            <p:cNvPr id="20506" name="Oval 31"/>
            <p:cNvSpPr>
              <a:spLocks noChangeArrowheads="1"/>
            </p:cNvSpPr>
            <p:nvPr/>
          </p:nvSpPr>
          <p:spPr bwMode="auto">
            <a:xfrm>
              <a:off x="960" y="2880"/>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7" name="Oval 32"/>
            <p:cNvSpPr>
              <a:spLocks noChangeArrowheads="1"/>
            </p:cNvSpPr>
            <p:nvPr/>
          </p:nvSpPr>
          <p:spPr bwMode="auto">
            <a:xfrm>
              <a:off x="1104" y="2832"/>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8" name="Oval 33"/>
            <p:cNvSpPr>
              <a:spLocks noChangeArrowheads="1"/>
            </p:cNvSpPr>
            <p:nvPr/>
          </p:nvSpPr>
          <p:spPr bwMode="auto">
            <a:xfrm>
              <a:off x="1008" y="2736"/>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9" name="Oval 34"/>
            <p:cNvSpPr>
              <a:spLocks noChangeArrowheads="1"/>
            </p:cNvSpPr>
            <p:nvPr/>
          </p:nvSpPr>
          <p:spPr bwMode="auto">
            <a:xfrm>
              <a:off x="816" y="2736"/>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10" name="Oval 35"/>
            <p:cNvSpPr>
              <a:spLocks noChangeArrowheads="1"/>
            </p:cNvSpPr>
            <p:nvPr/>
          </p:nvSpPr>
          <p:spPr bwMode="auto">
            <a:xfrm>
              <a:off x="816" y="2880"/>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11" name="Oval 36"/>
            <p:cNvSpPr>
              <a:spLocks noChangeArrowheads="1"/>
            </p:cNvSpPr>
            <p:nvPr/>
          </p:nvSpPr>
          <p:spPr bwMode="auto">
            <a:xfrm>
              <a:off x="1056" y="2976"/>
              <a:ext cx="96" cy="96"/>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12" name="Oval 37"/>
            <p:cNvSpPr>
              <a:spLocks noChangeArrowheads="1"/>
            </p:cNvSpPr>
            <p:nvPr/>
          </p:nvSpPr>
          <p:spPr bwMode="auto">
            <a:xfrm>
              <a:off x="912" y="2976"/>
              <a:ext cx="96" cy="96"/>
            </a:xfrm>
            <a:prstGeom prst="ellipse">
              <a:avLst/>
            </a:prstGeom>
            <a:solidFill>
              <a:schemeClr val="tx2"/>
            </a:solidFill>
            <a:ln w="9525">
              <a:noFill/>
              <a:round/>
              <a:headEnd/>
              <a:tailEnd/>
            </a:ln>
          </p:spPr>
          <p:txBody>
            <a:bodyPr wrap="none" lIns="90000" tIns="46800" rIns="90000" bIns="46800" anchor="ctr"/>
            <a:lstStyle/>
            <a:p>
              <a:endParaRPr lang="de-CH"/>
            </a:p>
          </p:txBody>
        </p:sp>
      </p:grpSp>
      <p:sp>
        <p:nvSpPr>
          <p:cNvPr id="20492" name="Oval 59"/>
          <p:cNvSpPr>
            <a:spLocks noChangeArrowheads="1"/>
          </p:cNvSpPr>
          <p:nvPr/>
        </p:nvSpPr>
        <p:spPr bwMode="auto">
          <a:xfrm>
            <a:off x="8229600" y="48958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3" name="Oval 60"/>
          <p:cNvSpPr>
            <a:spLocks noChangeArrowheads="1"/>
          </p:cNvSpPr>
          <p:nvPr/>
        </p:nvSpPr>
        <p:spPr bwMode="auto">
          <a:xfrm>
            <a:off x="8458200" y="49720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4" name="Oval 61"/>
          <p:cNvSpPr>
            <a:spLocks noChangeArrowheads="1"/>
          </p:cNvSpPr>
          <p:nvPr/>
        </p:nvSpPr>
        <p:spPr bwMode="auto">
          <a:xfrm>
            <a:off x="8382000" y="46561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5" name="Oval 62"/>
          <p:cNvSpPr>
            <a:spLocks noChangeArrowheads="1"/>
          </p:cNvSpPr>
          <p:nvPr/>
        </p:nvSpPr>
        <p:spPr bwMode="auto">
          <a:xfrm>
            <a:off x="7924800" y="45148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6" name="Oval 63"/>
          <p:cNvSpPr>
            <a:spLocks noChangeArrowheads="1"/>
          </p:cNvSpPr>
          <p:nvPr/>
        </p:nvSpPr>
        <p:spPr bwMode="auto">
          <a:xfrm>
            <a:off x="7848600" y="5026025"/>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7" name="Oval 64"/>
          <p:cNvSpPr>
            <a:spLocks noChangeArrowheads="1"/>
          </p:cNvSpPr>
          <p:nvPr/>
        </p:nvSpPr>
        <p:spPr bwMode="auto">
          <a:xfrm>
            <a:off x="8305800" y="52657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8" name="Oval 65"/>
          <p:cNvSpPr>
            <a:spLocks noChangeArrowheads="1"/>
          </p:cNvSpPr>
          <p:nvPr/>
        </p:nvSpPr>
        <p:spPr bwMode="auto">
          <a:xfrm>
            <a:off x="8191500" y="51133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499" name="Oval 67"/>
          <p:cNvSpPr>
            <a:spLocks noChangeArrowheads="1"/>
          </p:cNvSpPr>
          <p:nvPr/>
        </p:nvSpPr>
        <p:spPr bwMode="auto">
          <a:xfrm>
            <a:off x="8382000" y="50482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0" name="Oval 68"/>
          <p:cNvSpPr>
            <a:spLocks noChangeArrowheads="1"/>
          </p:cNvSpPr>
          <p:nvPr/>
        </p:nvSpPr>
        <p:spPr bwMode="auto">
          <a:xfrm>
            <a:off x="8610600" y="51244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1" name="Oval 69"/>
          <p:cNvSpPr>
            <a:spLocks noChangeArrowheads="1"/>
          </p:cNvSpPr>
          <p:nvPr/>
        </p:nvSpPr>
        <p:spPr bwMode="auto">
          <a:xfrm>
            <a:off x="8534400" y="48085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2" name="Oval 70"/>
          <p:cNvSpPr>
            <a:spLocks noChangeArrowheads="1"/>
          </p:cNvSpPr>
          <p:nvPr/>
        </p:nvSpPr>
        <p:spPr bwMode="auto">
          <a:xfrm>
            <a:off x="8077200" y="4667250"/>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3" name="Oval 71"/>
          <p:cNvSpPr>
            <a:spLocks noChangeArrowheads="1"/>
          </p:cNvSpPr>
          <p:nvPr/>
        </p:nvSpPr>
        <p:spPr bwMode="auto">
          <a:xfrm>
            <a:off x="8001000" y="5178425"/>
            <a:ext cx="76200" cy="87313"/>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4" name="Oval 72"/>
          <p:cNvSpPr>
            <a:spLocks noChangeArrowheads="1"/>
          </p:cNvSpPr>
          <p:nvPr/>
        </p:nvSpPr>
        <p:spPr bwMode="auto">
          <a:xfrm>
            <a:off x="8458200" y="54181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0505" name="Oval 73"/>
          <p:cNvSpPr>
            <a:spLocks noChangeArrowheads="1"/>
          </p:cNvSpPr>
          <p:nvPr/>
        </p:nvSpPr>
        <p:spPr bwMode="auto">
          <a:xfrm>
            <a:off x="8343900" y="5265738"/>
            <a:ext cx="76200" cy="87312"/>
          </a:xfrm>
          <a:prstGeom prst="ellipse">
            <a:avLst/>
          </a:prstGeom>
          <a:solidFill>
            <a:schemeClr val="tx2"/>
          </a:solidFill>
          <a:ln w="9525">
            <a:noFill/>
            <a:round/>
            <a:headEnd/>
            <a:tailEnd/>
          </a:ln>
        </p:spPr>
        <p:txBody>
          <a:bodyPr wrap="none" lIns="90000" tIns="46800" rIns="90000" bIns="46800" anchor="ctr"/>
          <a:lstStyle/>
          <a:p>
            <a:endParaRPr lang="de-CH"/>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334F0C7-42C6-44F2-807A-49FE1D0AE5A7}" type="slidenum">
              <a:rPr lang="en-US" sz="800"/>
              <a:pPr algn="r"/>
              <a:t>60</a:t>
            </a:fld>
            <a:endParaRPr lang="en-US" sz="800"/>
          </a:p>
        </p:txBody>
      </p:sp>
      <p:sp>
        <p:nvSpPr>
          <p:cNvPr id="93186" name="Content Placeholder 3"/>
          <p:cNvSpPr>
            <a:spLocks/>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Plant produces Type I/II and Type III from same clinker, cements differ in fineness only. Relevant data from ATR:</a:t>
            </a:r>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p:txBody>
      </p:sp>
      <p:sp>
        <p:nvSpPr>
          <p:cNvPr id="93187" name="Title 4"/>
          <p:cNvSpPr>
            <a:spLocks/>
          </p:cNvSpPr>
          <p:nvPr/>
        </p:nvSpPr>
        <p:spPr bwMode="auto">
          <a:xfrm>
            <a:off x="560388" y="333375"/>
            <a:ext cx="8774112" cy="792163"/>
          </a:xfrm>
          <a:prstGeom prst="rect">
            <a:avLst/>
          </a:prstGeom>
          <a:noFill/>
          <a:ln w="9525">
            <a:noFill/>
            <a:miter lim="800000"/>
            <a:headEnd/>
            <a:tailEnd/>
          </a:ln>
        </p:spPr>
        <p:txBody>
          <a:bodyPr lIns="0" tIns="0" rIns="0" bIns="7200" anchor="b"/>
          <a:lstStyle/>
          <a:p>
            <a:pPr>
              <a:lnSpc>
                <a:spcPct val="95000"/>
              </a:lnSpc>
            </a:pPr>
            <a:r>
              <a:rPr lang="en-US" sz="2400" b="1"/>
              <a:t>Non-Quality Cost: Impact Cement Variability</a:t>
            </a:r>
          </a:p>
        </p:txBody>
      </p:sp>
      <p:graphicFrame>
        <p:nvGraphicFramePr>
          <p:cNvPr id="6" name="Group 101"/>
          <p:cNvGraphicFramePr>
            <a:graphicFrameLocks noGrp="1"/>
          </p:cNvGraphicFramePr>
          <p:nvPr>
            <p:extLst>
              <p:ext uri="{D42A27DB-BD31-4B8C-83A1-F6EECF244321}">
                <p14:modId xmlns:p14="http://schemas.microsoft.com/office/powerpoint/2010/main" val="3043759780"/>
              </p:ext>
            </p:extLst>
          </p:nvPr>
        </p:nvGraphicFramePr>
        <p:xfrm>
          <a:off x="776288" y="2204864"/>
          <a:ext cx="7467600" cy="2108201"/>
        </p:xfrm>
        <a:graphic>
          <a:graphicData uri="http://schemas.openxmlformats.org/drawingml/2006/table">
            <a:tbl>
              <a:tblPr/>
              <a:tblGrid>
                <a:gridCol w="3581400"/>
                <a:gridCol w="1219200"/>
                <a:gridCol w="1295400"/>
                <a:gridCol w="1371600"/>
              </a:tblGrid>
              <a:tr h="4572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2">
                              <a:lumMod val="10000"/>
                            </a:schemeClr>
                          </a:solidFill>
                          <a:effectLst/>
                          <a:latin typeface="Arial" charset="0"/>
                        </a:rPr>
                        <a:t>Type I/II</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2">
                              <a:lumMod val="10000"/>
                            </a:schemeClr>
                          </a:solidFill>
                          <a:effectLst/>
                          <a:latin typeface="Arial" charset="0"/>
                        </a:rPr>
                        <a:t>Type III</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2">
                              <a:lumMod val="10000"/>
                            </a:schemeClr>
                          </a:solidFill>
                          <a:effectLst/>
                          <a:latin typeface="Arial" charset="0"/>
                          <a:sym typeface="Symbol" pitchFamily="18" charset="2"/>
                        </a:rPr>
                        <a:t></a:t>
                      </a:r>
                      <a:endParaRPr kumimoji="0" lang="en-US" sz="1800" b="1" i="0" u="none" strike="noStrike" cap="none" normalizeH="0" baseline="0" dirty="0" smtClean="0">
                        <a:ln>
                          <a:noFill/>
                        </a:ln>
                        <a:solidFill>
                          <a:schemeClr val="bg2">
                            <a:lumMod val="10000"/>
                          </a:schemeClr>
                        </a:solidFill>
                        <a:effectLst/>
                        <a:latin typeface="Arial" charset="0"/>
                      </a:endParaRP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90538">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2">
                              <a:lumMod val="10000"/>
                            </a:schemeClr>
                          </a:solidFill>
                          <a:effectLst/>
                          <a:latin typeface="Arial" charset="0"/>
                        </a:rPr>
                        <a:t>Fineness Blaine             [cm</a:t>
                      </a:r>
                      <a:r>
                        <a:rPr kumimoji="0" lang="en-US" sz="1800" b="1" i="0" u="none" strike="noStrike" cap="none" normalizeH="0" baseline="30000" dirty="0" smtClean="0">
                          <a:ln>
                            <a:noFill/>
                          </a:ln>
                          <a:solidFill>
                            <a:schemeClr val="bg2">
                              <a:lumMod val="10000"/>
                            </a:schemeClr>
                          </a:solidFill>
                          <a:effectLst/>
                          <a:latin typeface="Arial" charset="0"/>
                        </a:rPr>
                        <a:t>2</a:t>
                      </a:r>
                      <a:r>
                        <a:rPr kumimoji="0" lang="en-US" sz="1800" b="1" i="0" u="none" strike="noStrike" cap="none" normalizeH="0" baseline="0" dirty="0" smtClean="0">
                          <a:ln>
                            <a:noFill/>
                          </a:ln>
                          <a:solidFill>
                            <a:schemeClr val="bg2">
                              <a:lumMod val="10000"/>
                            </a:schemeClr>
                          </a:solidFill>
                          <a:effectLst/>
                          <a:latin typeface="Arial" charset="0"/>
                        </a:rPr>
                        <a:t>/g]</a:t>
                      </a: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3825</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5120</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1295</a:t>
                      </a: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2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1" i="0" u="none" strike="noStrike" cap="none" normalizeH="0" baseline="0" dirty="0" smtClean="0">
                          <a:ln>
                            <a:noFill/>
                          </a:ln>
                          <a:solidFill>
                            <a:schemeClr val="bg2">
                              <a:lumMod val="10000"/>
                            </a:schemeClr>
                          </a:solidFill>
                          <a:effectLst/>
                          <a:latin typeface="Arial" charset="0"/>
                        </a:rPr>
                        <a:t>Specific energy cons.   [kWh/t]</a:t>
                      </a: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48.1</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70.9</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22.8</a:t>
                      </a: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lumMod val="10000"/>
                            </a:schemeClr>
                          </a:solidFill>
                          <a:effectLst/>
                          <a:latin typeface="Arial" charset="0"/>
                        </a:rPr>
                        <a:t>28 d strength                  [MPa]</a:t>
                      </a:r>
                    </a:p>
                  </a:txBody>
                  <a:tcPr marL="90000" marR="90000" marT="46801" marB="468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42.5</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50.4</a:t>
                      </a:r>
                    </a:p>
                  </a:txBody>
                  <a:tcPr marL="90000" marR="90000" marT="46801" marB="468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7.9</a:t>
                      </a:r>
                    </a:p>
                  </a:txBody>
                  <a:tcPr marL="90000" marR="90000" marT="46801" marB="468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215" name="Rectangle 35"/>
          <p:cNvSpPr>
            <a:spLocks noChangeArrowheads="1"/>
          </p:cNvSpPr>
          <p:nvPr/>
        </p:nvSpPr>
        <p:spPr bwMode="auto">
          <a:xfrm>
            <a:off x="776288" y="4508500"/>
            <a:ext cx="4133850" cy="923925"/>
          </a:xfrm>
          <a:prstGeom prst="rect">
            <a:avLst/>
          </a:prstGeom>
          <a:noFill/>
          <a:ln w="9525">
            <a:noFill/>
            <a:miter lim="800000"/>
            <a:headEnd/>
            <a:tailEnd/>
          </a:ln>
        </p:spPr>
        <p:txBody>
          <a:bodyPr/>
          <a:lstStyle/>
          <a:p>
            <a:pPr marL="290513" indent="-290513">
              <a:lnSpc>
                <a:spcPct val="90000"/>
              </a:lnSpc>
              <a:buFont typeface="Times" pitchFamily="18" charset="0"/>
              <a:buNone/>
            </a:pPr>
            <a:r>
              <a:rPr lang="en-US" sz="2400">
                <a:sym typeface="Wingdings" pitchFamily="2" charset="2"/>
              </a:rPr>
              <a:t>   </a:t>
            </a:r>
            <a:r>
              <a:rPr lang="en-US" sz="2400"/>
              <a:t>164 Blaine/MPa</a:t>
            </a:r>
          </a:p>
          <a:p>
            <a:pPr marL="290513" indent="-290513">
              <a:lnSpc>
                <a:spcPct val="90000"/>
              </a:lnSpc>
              <a:buFont typeface="Times" pitchFamily="18" charset="0"/>
              <a:buNone/>
            </a:pPr>
            <a:r>
              <a:rPr lang="en-US" sz="2400">
                <a:sym typeface="Wingdings" pitchFamily="2" charset="2"/>
              </a:rPr>
              <a:t></a:t>
            </a:r>
            <a:r>
              <a:rPr lang="en-US" sz="2400"/>
              <a:t>   1.76 kWh/t.100 Blaine</a:t>
            </a:r>
          </a:p>
          <a:p>
            <a:pPr marL="571500" lvl="1" indent="-279400">
              <a:lnSpc>
                <a:spcPct val="90000"/>
              </a:lnSpc>
              <a:buSzPct val="60000"/>
              <a:buFont typeface="Webdings" pitchFamily="18" charset="2"/>
              <a:buChar char="4"/>
            </a:pPr>
            <a:endParaRPr lang="en-US" sz="2400">
              <a:sym typeface="Symbol" pitchFamily="18" charset="2"/>
            </a:endParaRP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6416042-13C0-4774-B9DA-8396634F1219}" type="slidenum">
              <a:rPr lang="en-US" sz="800"/>
              <a:pPr algn="r"/>
              <a:t>61</a:t>
            </a:fld>
            <a:endParaRPr lang="en-US" sz="800"/>
          </a:p>
        </p:txBody>
      </p:sp>
      <p:sp>
        <p:nvSpPr>
          <p:cNvPr id="94210"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Impacts of Cement Uniformity</a:t>
            </a:r>
          </a:p>
        </p:txBody>
      </p:sp>
      <p:grpSp>
        <p:nvGrpSpPr>
          <p:cNvPr id="94211" name="Group 2"/>
          <p:cNvGrpSpPr>
            <a:grpSpLocks/>
          </p:cNvGrpSpPr>
          <p:nvPr/>
        </p:nvGrpSpPr>
        <p:grpSpPr bwMode="auto">
          <a:xfrm>
            <a:off x="849313" y="1844675"/>
            <a:ext cx="7689850" cy="3455988"/>
            <a:chOff x="1152" y="1296"/>
            <a:chExt cx="4296" cy="1896"/>
          </a:xfrm>
        </p:grpSpPr>
        <p:grpSp>
          <p:nvGrpSpPr>
            <p:cNvPr id="94218" name="Group 3"/>
            <p:cNvGrpSpPr>
              <a:grpSpLocks/>
            </p:cNvGrpSpPr>
            <p:nvPr/>
          </p:nvGrpSpPr>
          <p:grpSpPr bwMode="auto">
            <a:xfrm>
              <a:off x="1152" y="1296"/>
              <a:ext cx="4296" cy="1896"/>
              <a:chOff x="960" y="552"/>
              <a:chExt cx="4296" cy="1896"/>
            </a:xfrm>
          </p:grpSpPr>
          <p:pic>
            <p:nvPicPr>
              <p:cNvPr id="94220" name="Picture 4"/>
              <p:cNvPicPr>
                <a:picLocks noChangeAspect="1" noChangeArrowheads="1"/>
              </p:cNvPicPr>
              <p:nvPr/>
            </p:nvPicPr>
            <p:blipFill>
              <a:blip r:embed="rId2"/>
              <a:srcRect/>
              <a:stretch>
                <a:fillRect/>
              </a:stretch>
            </p:blipFill>
            <p:spPr bwMode="auto">
              <a:xfrm>
                <a:off x="960" y="552"/>
                <a:ext cx="4296" cy="1896"/>
              </a:xfrm>
              <a:prstGeom prst="rect">
                <a:avLst/>
              </a:prstGeom>
              <a:noFill/>
              <a:ln w="9525">
                <a:noFill/>
                <a:miter lim="800000"/>
                <a:headEnd/>
                <a:tailEnd/>
              </a:ln>
            </p:spPr>
          </p:pic>
          <p:sp>
            <p:nvSpPr>
              <p:cNvPr id="94221" name="Text Box 5"/>
              <p:cNvSpPr txBox="1">
                <a:spLocks noChangeArrowheads="1"/>
              </p:cNvSpPr>
              <p:nvPr/>
            </p:nvSpPr>
            <p:spPr bwMode="auto">
              <a:xfrm>
                <a:off x="1565" y="936"/>
                <a:ext cx="1602" cy="254"/>
              </a:xfrm>
              <a:prstGeom prst="rect">
                <a:avLst/>
              </a:prstGeom>
              <a:noFill/>
              <a:ln w="25400">
                <a:solidFill>
                  <a:schemeClr val="accent2"/>
                </a:solidFill>
                <a:miter lim="800000"/>
                <a:headEnd/>
                <a:tailEnd/>
              </a:ln>
            </p:spPr>
            <p:txBody>
              <a:bodyPr wrap="none" lIns="90000" tIns="46800" rIns="90000" bIns="46800" anchor="ctr">
                <a:spAutoFit/>
              </a:bodyPr>
              <a:lstStyle/>
              <a:p>
                <a:pPr>
                  <a:spcBef>
                    <a:spcPct val="50000"/>
                  </a:spcBef>
                </a:pPr>
                <a:r>
                  <a:rPr lang="en-US" sz="2400" dirty="0">
                    <a:solidFill>
                      <a:schemeClr val="bg2">
                        <a:lumMod val="10000"/>
                      </a:schemeClr>
                    </a:solidFill>
                  </a:rPr>
                  <a:t>2 MPa </a:t>
                </a:r>
                <a:r>
                  <a:rPr lang="en-US" sz="2400" dirty="0">
                    <a:solidFill>
                      <a:schemeClr val="bg2">
                        <a:lumMod val="10000"/>
                      </a:schemeClr>
                    </a:solidFill>
                    <a:sym typeface="Symbol" pitchFamily="18" charset="2"/>
                  </a:rPr>
                  <a:t> 300 Blaine</a:t>
                </a:r>
                <a:endParaRPr lang="en-US" sz="2400" dirty="0">
                  <a:solidFill>
                    <a:schemeClr val="bg2">
                      <a:lumMod val="10000"/>
                    </a:schemeClr>
                  </a:solidFill>
                </a:endParaRPr>
              </a:p>
            </p:txBody>
          </p:sp>
          <p:sp>
            <p:nvSpPr>
              <p:cNvPr id="94222" name="Text Box 6"/>
              <p:cNvSpPr txBox="1">
                <a:spLocks noChangeArrowheads="1"/>
              </p:cNvSpPr>
              <p:nvPr/>
            </p:nvSpPr>
            <p:spPr bwMode="auto">
              <a:xfrm>
                <a:off x="4004" y="1021"/>
                <a:ext cx="493" cy="185"/>
              </a:xfrm>
              <a:prstGeom prst="rect">
                <a:avLst/>
              </a:prstGeom>
              <a:noFill/>
              <a:ln w="9525">
                <a:noFill/>
                <a:miter lim="800000"/>
                <a:headEnd/>
                <a:tailEnd/>
              </a:ln>
            </p:spPr>
            <p:txBody>
              <a:bodyPr wrap="none" lIns="90000" tIns="46800" rIns="90000" bIns="46800" anchor="ctr">
                <a:spAutoFit/>
              </a:bodyPr>
              <a:lstStyle/>
              <a:p>
                <a:pPr>
                  <a:spcBef>
                    <a:spcPct val="50000"/>
                  </a:spcBef>
                </a:pPr>
                <a:r>
                  <a:rPr lang="en-US" sz="1600" b="1"/>
                  <a:t>Type III</a:t>
                </a:r>
              </a:p>
            </p:txBody>
          </p:sp>
          <p:sp>
            <p:nvSpPr>
              <p:cNvPr id="94223" name="Text Box 7"/>
              <p:cNvSpPr txBox="1">
                <a:spLocks noChangeArrowheads="1"/>
              </p:cNvSpPr>
              <p:nvPr/>
            </p:nvSpPr>
            <p:spPr bwMode="auto">
              <a:xfrm>
                <a:off x="2706" y="1501"/>
                <a:ext cx="429" cy="185"/>
              </a:xfrm>
              <a:prstGeom prst="rect">
                <a:avLst/>
              </a:prstGeom>
              <a:noFill/>
              <a:ln w="9525">
                <a:noFill/>
                <a:miter lim="800000"/>
                <a:headEnd/>
                <a:tailEnd/>
              </a:ln>
            </p:spPr>
            <p:txBody>
              <a:bodyPr wrap="none" lIns="90000" tIns="46800" rIns="90000" bIns="46800" anchor="ctr">
                <a:spAutoFit/>
              </a:bodyPr>
              <a:lstStyle/>
              <a:p>
                <a:pPr>
                  <a:spcBef>
                    <a:spcPct val="50000"/>
                  </a:spcBef>
                </a:pPr>
                <a:r>
                  <a:rPr lang="en-US" sz="1600" b="1"/>
                  <a:t>Type I</a:t>
                </a:r>
              </a:p>
            </p:txBody>
          </p:sp>
        </p:grpSp>
        <p:sp>
          <p:nvSpPr>
            <p:cNvPr id="94219" name="Line 8"/>
            <p:cNvSpPr>
              <a:spLocks noChangeShapeType="1"/>
            </p:cNvSpPr>
            <p:nvPr/>
          </p:nvSpPr>
          <p:spPr bwMode="auto">
            <a:xfrm flipV="1">
              <a:off x="2640" y="1824"/>
              <a:ext cx="2544" cy="864"/>
            </a:xfrm>
            <a:prstGeom prst="line">
              <a:avLst/>
            </a:prstGeom>
            <a:noFill/>
            <a:ln w="25400">
              <a:solidFill>
                <a:schemeClr val="tx2"/>
              </a:solidFill>
              <a:round/>
              <a:headEnd/>
              <a:tailEnd/>
            </a:ln>
          </p:spPr>
          <p:txBody>
            <a:bodyPr lIns="90000" tIns="46800" rIns="90000" bIns="46800" anchor="ctr">
              <a:spAutoFit/>
            </a:bodyPr>
            <a:lstStyle/>
            <a:p>
              <a:endParaRPr lang="de-DE"/>
            </a:p>
          </p:txBody>
        </p:sp>
      </p:grpSp>
      <p:sp>
        <p:nvSpPr>
          <p:cNvPr id="94212" name="Text Box 11"/>
          <p:cNvSpPr txBox="1">
            <a:spLocks noChangeArrowheads="1"/>
          </p:cNvSpPr>
          <p:nvPr/>
        </p:nvSpPr>
        <p:spPr bwMode="auto">
          <a:xfrm>
            <a:off x="2097088" y="1281113"/>
            <a:ext cx="4581525" cy="457200"/>
          </a:xfrm>
          <a:prstGeom prst="rect">
            <a:avLst/>
          </a:prstGeom>
          <a:noFill/>
          <a:ln w="9525">
            <a:noFill/>
            <a:miter lim="800000"/>
            <a:headEnd/>
            <a:tailEnd/>
          </a:ln>
        </p:spPr>
        <p:txBody>
          <a:bodyPr lIns="90000" tIns="46800" rIns="90000" bIns="46800">
            <a:spAutoFit/>
          </a:bodyPr>
          <a:lstStyle/>
          <a:p>
            <a:pPr>
              <a:spcBef>
                <a:spcPct val="50000"/>
              </a:spcBef>
            </a:pPr>
            <a:r>
              <a:rPr lang="en-US" sz="2400">
                <a:solidFill>
                  <a:schemeClr val="accent2"/>
                </a:solidFill>
              </a:rPr>
              <a:t>Example from MPR:</a:t>
            </a:r>
            <a:endParaRPr lang="en-GB" sz="2400">
              <a:solidFill>
                <a:schemeClr val="accent2"/>
              </a:solidFill>
            </a:endParaRPr>
          </a:p>
        </p:txBody>
      </p:sp>
      <p:sp>
        <p:nvSpPr>
          <p:cNvPr id="94216" name="Rectangle 9"/>
          <p:cNvSpPr>
            <a:spLocks noChangeArrowheads="1"/>
          </p:cNvSpPr>
          <p:nvPr/>
        </p:nvSpPr>
        <p:spPr bwMode="auto">
          <a:xfrm>
            <a:off x="2242344" y="5517232"/>
            <a:ext cx="5410200" cy="466725"/>
          </a:xfrm>
          <a:prstGeom prst="rect">
            <a:avLst/>
          </a:prstGeom>
          <a:noFill/>
          <a:ln w="38100">
            <a:solidFill>
              <a:schemeClr val="accent2"/>
            </a:solidFill>
            <a:miter lim="800000"/>
            <a:headEnd/>
            <a:tailEnd/>
          </a:ln>
        </p:spPr>
        <p:txBody>
          <a:bodyPr>
            <a:spAutoFit/>
          </a:bodyPr>
          <a:lstStyle/>
          <a:p>
            <a:pPr marL="290513" indent="-290513">
              <a:buFont typeface="Times" pitchFamily="18" charset="0"/>
              <a:buNone/>
            </a:pPr>
            <a:r>
              <a:rPr lang="en-US" sz="2400" dirty="0">
                <a:solidFill>
                  <a:schemeClr val="bg2">
                    <a:lumMod val="10000"/>
                  </a:schemeClr>
                </a:solidFill>
              </a:rPr>
              <a:t>Estimation:  300 Blaine  </a:t>
            </a:r>
            <a:r>
              <a:rPr lang="en-US" sz="2400" dirty="0">
                <a:solidFill>
                  <a:schemeClr val="bg2">
                    <a:lumMod val="10000"/>
                  </a:schemeClr>
                </a:solidFill>
                <a:latin typeface="Symbol" pitchFamily="18" charset="2"/>
              </a:rPr>
              <a:t>»</a:t>
            </a:r>
            <a:r>
              <a:rPr lang="en-US" sz="2400" dirty="0">
                <a:solidFill>
                  <a:schemeClr val="bg2">
                    <a:lumMod val="10000"/>
                  </a:schemeClr>
                </a:solidFill>
              </a:rPr>
              <a:t>   5.2 kWh/t</a:t>
            </a:r>
          </a:p>
        </p:txBody>
      </p:sp>
      <p:sp>
        <p:nvSpPr>
          <p:cNvPr id="94214" name="AutoShape 13"/>
          <p:cNvSpPr>
            <a:spLocks noChangeArrowheads="1"/>
          </p:cNvSpPr>
          <p:nvPr/>
        </p:nvSpPr>
        <p:spPr bwMode="auto">
          <a:xfrm>
            <a:off x="5867400" y="4000500"/>
            <a:ext cx="685800" cy="666750"/>
          </a:xfrm>
          <a:prstGeom prst="leftArrow">
            <a:avLst>
              <a:gd name="adj1" fmla="val 50000"/>
              <a:gd name="adj2" fmla="val 25714"/>
            </a:avLst>
          </a:prstGeom>
          <a:solidFill>
            <a:srgbClr val="FFFF00"/>
          </a:solidFill>
          <a:ln w="25400">
            <a:solidFill>
              <a:schemeClr val="accent1"/>
            </a:solidFill>
            <a:miter lim="800000"/>
            <a:headEnd/>
            <a:tailEnd/>
          </a:ln>
        </p:spPr>
        <p:txBody>
          <a:bodyPr lIns="90000" tIns="46800" rIns="90000" bIns="46800" anchor="ctr">
            <a:spAutoFit/>
          </a:bodyPr>
          <a:lstStyle/>
          <a:p>
            <a:endParaRPr lang="de-CH"/>
          </a:p>
        </p:txBody>
      </p:sp>
      <p:sp>
        <p:nvSpPr>
          <p:cNvPr id="94215" name="AutoShape 14"/>
          <p:cNvSpPr>
            <a:spLocks noChangeArrowheads="1"/>
          </p:cNvSpPr>
          <p:nvPr/>
        </p:nvSpPr>
        <p:spPr bwMode="auto">
          <a:xfrm>
            <a:off x="2535238" y="3449638"/>
            <a:ext cx="206375" cy="431800"/>
          </a:xfrm>
          <a:prstGeom prst="downArrow">
            <a:avLst>
              <a:gd name="adj1" fmla="val 50000"/>
              <a:gd name="adj2" fmla="val 52308"/>
            </a:avLst>
          </a:prstGeom>
          <a:solidFill>
            <a:srgbClr val="FFFF00"/>
          </a:solidFill>
          <a:ln w="25400">
            <a:solidFill>
              <a:schemeClr val="accent1"/>
            </a:solidFill>
            <a:miter lim="800000"/>
            <a:headEnd/>
            <a:tailEnd/>
          </a:ln>
        </p:spPr>
        <p:txBody>
          <a:bodyPr wrap="none" lIns="90000" tIns="46800" rIns="90000" bIns="46800" anchor="ctr">
            <a:spAutoFit/>
          </a:bodyPr>
          <a:lstStyle/>
          <a:p>
            <a:endParaRPr lang="de-CH"/>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D108C06-2F8E-493C-AE89-289C6687F96A}" type="slidenum">
              <a:rPr lang="en-US" sz="800"/>
              <a:pPr algn="r"/>
              <a:t>62</a:t>
            </a:fld>
            <a:endParaRPr lang="en-US" sz="800"/>
          </a:p>
        </p:txBody>
      </p:sp>
      <p:sp>
        <p:nvSpPr>
          <p:cNvPr id="95234" name="Title 4"/>
          <p:cNvSpPr>
            <a:spLocks/>
          </p:cNvSpPr>
          <p:nvPr/>
        </p:nvSpPr>
        <p:spPr bwMode="auto">
          <a:xfrm>
            <a:off x="560388" y="371475"/>
            <a:ext cx="8774112" cy="792163"/>
          </a:xfrm>
          <a:prstGeom prst="rect">
            <a:avLst/>
          </a:prstGeom>
          <a:noFill/>
          <a:ln w="9525">
            <a:noFill/>
            <a:miter lim="800000"/>
            <a:headEnd/>
            <a:tailEnd/>
          </a:ln>
        </p:spPr>
        <p:txBody>
          <a:bodyPr lIns="0" tIns="0" rIns="0" bIns="7200" anchor="b"/>
          <a:lstStyle/>
          <a:p>
            <a:pPr>
              <a:lnSpc>
                <a:spcPct val="95000"/>
              </a:lnSpc>
            </a:pPr>
            <a:r>
              <a:rPr lang="en-GB" sz="2400" b="1"/>
              <a:t>Better uniformity allows for more flexibility to react to market needs</a:t>
            </a:r>
            <a:endParaRPr lang="en-US" sz="2400" b="1"/>
          </a:p>
        </p:txBody>
      </p:sp>
      <p:sp>
        <p:nvSpPr>
          <p:cNvPr id="95236" name="Rectangle 3"/>
          <p:cNvSpPr>
            <a:spLocks noChangeArrowheads="1"/>
          </p:cNvSpPr>
          <p:nvPr/>
        </p:nvSpPr>
        <p:spPr bwMode="auto">
          <a:xfrm>
            <a:off x="1762125" y="1196975"/>
            <a:ext cx="2654300" cy="274638"/>
          </a:xfrm>
          <a:prstGeom prst="rect">
            <a:avLst/>
          </a:prstGeom>
          <a:noFill/>
          <a:ln w="9525">
            <a:noFill/>
            <a:miter lim="800000"/>
            <a:headEnd/>
            <a:tailEnd/>
          </a:ln>
        </p:spPr>
        <p:txBody>
          <a:bodyPr wrap="none" lIns="0" tIns="0" rIns="0" bIns="0">
            <a:spAutoFit/>
          </a:bodyPr>
          <a:lstStyle/>
          <a:p>
            <a:r>
              <a:rPr lang="en-GB" b="1"/>
              <a:t>28 Days Strength in Mpa</a:t>
            </a:r>
            <a:endParaRPr lang="en-GB"/>
          </a:p>
        </p:txBody>
      </p:sp>
      <p:sp>
        <p:nvSpPr>
          <p:cNvPr id="95237" name="Rectangle 4"/>
          <p:cNvSpPr>
            <a:spLocks noChangeArrowheads="1"/>
          </p:cNvSpPr>
          <p:nvPr/>
        </p:nvSpPr>
        <p:spPr bwMode="auto">
          <a:xfrm>
            <a:off x="1450975" y="1600200"/>
            <a:ext cx="184150" cy="198438"/>
          </a:xfrm>
          <a:prstGeom prst="rect">
            <a:avLst/>
          </a:prstGeom>
          <a:noFill/>
          <a:ln w="9525">
            <a:noFill/>
            <a:miter lim="800000"/>
            <a:headEnd/>
            <a:tailEnd/>
          </a:ln>
        </p:spPr>
        <p:txBody>
          <a:bodyPr wrap="none" lIns="0" tIns="0" rIns="0" bIns="0">
            <a:spAutoFit/>
          </a:bodyPr>
          <a:lstStyle/>
          <a:p>
            <a:r>
              <a:rPr lang="en-GB" sz="1300" b="1"/>
              <a:t>65</a:t>
            </a:r>
            <a:endParaRPr lang="en-GB" sz="2800"/>
          </a:p>
        </p:txBody>
      </p:sp>
      <p:sp>
        <p:nvSpPr>
          <p:cNvPr id="95238" name="Rectangle 5"/>
          <p:cNvSpPr>
            <a:spLocks noChangeArrowheads="1"/>
          </p:cNvSpPr>
          <p:nvPr/>
        </p:nvSpPr>
        <p:spPr bwMode="auto">
          <a:xfrm>
            <a:off x="1281113" y="2005013"/>
            <a:ext cx="322262" cy="198437"/>
          </a:xfrm>
          <a:prstGeom prst="rect">
            <a:avLst/>
          </a:prstGeom>
          <a:noFill/>
          <a:ln w="9525">
            <a:noFill/>
            <a:miter lim="800000"/>
            <a:headEnd/>
            <a:tailEnd/>
          </a:ln>
        </p:spPr>
        <p:txBody>
          <a:bodyPr wrap="none" lIns="0" tIns="0" rIns="0" bIns="0">
            <a:spAutoFit/>
          </a:bodyPr>
          <a:lstStyle/>
          <a:p>
            <a:r>
              <a:rPr lang="en-GB" sz="1300" b="1"/>
              <a:t>62.5</a:t>
            </a:r>
            <a:endParaRPr lang="en-GB" sz="2800"/>
          </a:p>
        </p:txBody>
      </p:sp>
      <p:sp>
        <p:nvSpPr>
          <p:cNvPr id="95239" name="Rectangle 6"/>
          <p:cNvSpPr>
            <a:spLocks noChangeArrowheads="1"/>
          </p:cNvSpPr>
          <p:nvPr/>
        </p:nvSpPr>
        <p:spPr bwMode="auto">
          <a:xfrm>
            <a:off x="5394325" y="1797050"/>
            <a:ext cx="2349500" cy="274638"/>
          </a:xfrm>
          <a:prstGeom prst="rect">
            <a:avLst/>
          </a:prstGeom>
          <a:noFill/>
          <a:ln w="9525">
            <a:noFill/>
            <a:miter lim="800000"/>
            <a:headEnd/>
            <a:tailEnd/>
          </a:ln>
        </p:spPr>
        <p:txBody>
          <a:bodyPr wrap="none" lIns="0" tIns="0" rIns="0" bIns="0">
            <a:spAutoFit/>
          </a:bodyPr>
          <a:lstStyle/>
          <a:p>
            <a:r>
              <a:rPr lang="en-GB" b="1"/>
              <a:t>Conformity Range for</a:t>
            </a:r>
            <a:endParaRPr lang="en-GB"/>
          </a:p>
        </p:txBody>
      </p:sp>
      <p:sp>
        <p:nvSpPr>
          <p:cNvPr id="95240" name="Rectangle 7"/>
          <p:cNvSpPr>
            <a:spLocks noChangeArrowheads="1"/>
          </p:cNvSpPr>
          <p:nvPr/>
        </p:nvSpPr>
        <p:spPr bwMode="auto">
          <a:xfrm>
            <a:off x="1450975" y="2409825"/>
            <a:ext cx="184150" cy="198438"/>
          </a:xfrm>
          <a:prstGeom prst="rect">
            <a:avLst/>
          </a:prstGeom>
          <a:noFill/>
          <a:ln w="9525">
            <a:noFill/>
            <a:miter lim="800000"/>
            <a:headEnd/>
            <a:tailEnd/>
          </a:ln>
        </p:spPr>
        <p:txBody>
          <a:bodyPr wrap="none" lIns="0" tIns="0" rIns="0" bIns="0">
            <a:spAutoFit/>
          </a:bodyPr>
          <a:lstStyle/>
          <a:p>
            <a:r>
              <a:rPr lang="en-GB" sz="1300" b="1"/>
              <a:t>60</a:t>
            </a:r>
            <a:endParaRPr lang="en-GB" sz="2800"/>
          </a:p>
        </p:txBody>
      </p:sp>
      <p:sp>
        <p:nvSpPr>
          <p:cNvPr id="95241" name="Rectangle 8"/>
          <p:cNvSpPr>
            <a:spLocks noChangeArrowheads="1"/>
          </p:cNvSpPr>
          <p:nvPr/>
        </p:nvSpPr>
        <p:spPr bwMode="auto">
          <a:xfrm>
            <a:off x="5486400" y="2171700"/>
            <a:ext cx="1905000" cy="274638"/>
          </a:xfrm>
          <a:prstGeom prst="rect">
            <a:avLst/>
          </a:prstGeom>
          <a:noFill/>
          <a:ln w="9525">
            <a:noFill/>
            <a:miter lim="800000"/>
            <a:headEnd/>
            <a:tailEnd/>
          </a:ln>
        </p:spPr>
        <p:txBody>
          <a:bodyPr wrap="none" lIns="0" tIns="0" rIns="0" bIns="0">
            <a:spAutoFit/>
          </a:bodyPr>
          <a:lstStyle/>
          <a:p>
            <a:r>
              <a:rPr lang="en-GB" b="1"/>
              <a:t>Average Strength</a:t>
            </a:r>
            <a:endParaRPr lang="en-GB"/>
          </a:p>
        </p:txBody>
      </p:sp>
      <p:sp>
        <p:nvSpPr>
          <p:cNvPr id="95242" name="Rectangle 9"/>
          <p:cNvSpPr>
            <a:spLocks noChangeArrowheads="1"/>
          </p:cNvSpPr>
          <p:nvPr/>
        </p:nvSpPr>
        <p:spPr bwMode="auto">
          <a:xfrm>
            <a:off x="1450975" y="3216275"/>
            <a:ext cx="184150" cy="198438"/>
          </a:xfrm>
          <a:prstGeom prst="rect">
            <a:avLst/>
          </a:prstGeom>
          <a:noFill/>
          <a:ln w="9525">
            <a:noFill/>
            <a:miter lim="800000"/>
            <a:headEnd/>
            <a:tailEnd/>
          </a:ln>
        </p:spPr>
        <p:txBody>
          <a:bodyPr wrap="none" lIns="0" tIns="0" rIns="0" bIns="0">
            <a:spAutoFit/>
          </a:bodyPr>
          <a:lstStyle/>
          <a:p>
            <a:r>
              <a:rPr lang="en-GB" sz="1300" b="1"/>
              <a:t>55</a:t>
            </a:r>
            <a:endParaRPr lang="en-GB" sz="2800"/>
          </a:p>
        </p:txBody>
      </p:sp>
      <p:sp>
        <p:nvSpPr>
          <p:cNvPr id="95243" name="Rectangle 10"/>
          <p:cNvSpPr>
            <a:spLocks noChangeArrowheads="1"/>
          </p:cNvSpPr>
          <p:nvPr/>
        </p:nvSpPr>
        <p:spPr bwMode="auto">
          <a:xfrm>
            <a:off x="2413000" y="3149600"/>
            <a:ext cx="2522538" cy="244475"/>
          </a:xfrm>
          <a:prstGeom prst="rect">
            <a:avLst/>
          </a:prstGeom>
          <a:noFill/>
          <a:ln w="9525">
            <a:noFill/>
            <a:miter lim="800000"/>
            <a:headEnd/>
            <a:tailEnd/>
          </a:ln>
        </p:spPr>
        <p:txBody>
          <a:bodyPr wrap="none" lIns="0" tIns="0" rIns="0" bIns="0">
            <a:spAutoFit/>
          </a:bodyPr>
          <a:lstStyle/>
          <a:p>
            <a:r>
              <a:rPr lang="en-GB" sz="1600" b="1"/>
              <a:t>Better Quality / Cost Ratio</a:t>
            </a:r>
            <a:endParaRPr lang="en-GB" sz="1600"/>
          </a:p>
        </p:txBody>
      </p:sp>
      <p:sp>
        <p:nvSpPr>
          <p:cNvPr id="95244" name="Rectangle 11"/>
          <p:cNvSpPr>
            <a:spLocks noChangeArrowheads="1"/>
          </p:cNvSpPr>
          <p:nvPr/>
        </p:nvSpPr>
        <p:spPr bwMode="auto">
          <a:xfrm>
            <a:off x="2227263" y="3659188"/>
            <a:ext cx="3460750" cy="244475"/>
          </a:xfrm>
          <a:prstGeom prst="rect">
            <a:avLst/>
          </a:prstGeom>
          <a:noFill/>
          <a:ln w="9525">
            <a:noFill/>
            <a:miter lim="800000"/>
            <a:headEnd/>
            <a:tailEnd/>
          </a:ln>
        </p:spPr>
        <p:txBody>
          <a:bodyPr wrap="none" lIns="0" tIns="0" rIns="0" bIns="0">
            <a:spAutoFit/>
          </a:bodyPr>
          <a:lstStyle/>
          <a:p>
            <a:r>
              <a:rPr lang="en-GB" sz="1600" b="1"/>
              <a:t>Flexibility in Product Diversification</a:t>
            </a:r>
            <a:endParaRPr lang="en-GB" sz="1600"/>
          </a:p>
        </p:txBody>
      </p:sp>
      <p:sp>
        <p:nvSpPr>
          <p:cNvPr id="95245" name="Rectangle 12"/>
          <p:cNvSpPr>
            <a:spLocks noChangeArrowheads="1"/>
          </p:cNvSpPr>
          <p:nvPr/>
        </p:nvSpPr>
        <p:spPr bwMode="auto">
          <a:xfrm>
            <a:off x="1450975" y="4022725"/>
            <a:ext cx="184150" cy="198438"/>
          </a:xfrm>
          <a:prstGeom prst="rect">
            <a:avLst/>
          </a:prstGeom>
          <a:noFill/>
          <a:ln w="9525">
            <a:noFill/>
            <a:miter lim="800000"/>
            <a:headEnd/>
            <a:tailEnd/>
          </a:ln>
        </p:spPr>
        <p:txBody>
          <a:bodyPr wrap="none" lIns="0" tIns="0" rIns="0" bIns="0">
            <a:spAutoFit/>
          </a:bodyPr>
          <a:lstStyle/>
          <a:p>
            <a:r>
              <a:rPr lang="en-GB" sz="1300" b="1"/>
              <a:t>50</a:t>
            </a:r>
            <a:endParaRPr lang="en-GB" sz="2800"/>
          </a:p>
        </p:txBody>
      </p:sp>
      <p:sp>
        <p:nvSpPr>
          <p:cNvPr id="95246" name="Rectangle 13"/>
          <p:cNvSpPr>
            <a:spLocks noChangeArrowheads="1"/>
          </p:cNvSpPr>
          <p:nvPr/>
        </p:nvSpPr>
        <p:spPr bwMode="auto">
          <a:xfrm>
            <a:off x="2227263" y="3975100"/>
            <a:ext cx="2270125" cy="244475"/>
          </a:xfrm>
          <a:prstGeom prst="rect">
            <a:avLst/>
          </a:prstGeom>
          <a:noFill/>
          <a:ln w="9525">
            <a:noFill/>
            <a:miter lim="800000"/>
            <a:headEnd/>
            <a:tailEnd/>
          </a:ln>
        </p:spPr>
        <p:txBody>
          <a:bodyPr wrap="none" lIns="0" tIns="0" rIns="0" bIns="0">
            <a:spAutoFit/>
          </a:bodyPr>
          <a:lstStyle/>
          <a:p>
            <a:r>
              <a:rPr lang="en-GB" sz="1600" b="1"/>
              <a:t>Better Competitiveness</a:t>
            </a:r>
            <a:endParaRPr lang="en-GB" sz="1600"/>
          </a:p>
        </p:txBody>
      </p:sp>
      <p:sp>
        <p:nvSpPr>
          <p:cNvPr id="95247" name="Rectangle 14"/>
          <p:cNvSpPr>
            <a:spLocks noChangeArrowheads="1"/>
          </p:cNvSpPr>
          <p:nvPr/>
        </p:nvSpPr>
        <p:spPr bwMode="auto">
          <a:xfrm>
            <a:off x="1450975" y="4829175"/>
            <a:ext cx="184150" cy="198438"/>
          </a:xfrm>
          <a:prstGeom prst="rect">
            <a:avLst/>
          </a:prstGeom>
          <a:noFill/>
          <a:ln w="9525">
            <a:noFill/>
            <a:miter lim="800000"/>
            <a:headEnd/>
            <a:tailEnd/>
          </a:ln>
        </p:spPr>
        <p:txBody>
          <a:bodyPr wrap="none" lIns="0" tIns="0" rIns="0" bIns="0">
            <a:spAutoFit/>
          </a:bodyPr>
          <a:lstStyle/>
          <a:p>
            <a:r>
              <a:rPr lang="en-GB" sz="1300" b="1"/>
              <a:t>45</a:t>
            </a:r>
            <a:endParaRPr lang="en-GB" sz="2800"/>
          </a:p>
        </p:txBody>
      </p:sp>
      <p:sp>
        <p:nvSpPr>
          <p:cNvPr id="95248" name="Rectangle 15"/>
          <p:cNvSpPr>
            <a:spLocks noChangeArrowheads="1"/>
          </p:cNvSpPr>
          <p:nvPr/>
        </p:nvSpPr>
        <p:spPr bwMode="auto">
          <a:xfrm>
            <a:off x="1281113" y="5233988"/>
            <a:ext cx="322262" cy="198437"/>
          </a:xfrm>
          <a:prstGeom prst="rect">
            <a:avLst/>
          </a:prstGeom>
          <a:noFill/>
          <a:ln w="9525">
            <a:noFill/>
            <a:miter lim="800000"/>
            <a:headEnd/>
            <a:tailEnd/>
          </a:ln>
        </p:spPr>
        <p:txBody>
          <a:bodyPr wrap="none" lIns="0" tIns="0" rIns="0" bIns="0">
            <a:spAutoFit/>
          </a:bodyPr>
          <a:lstStyle/>
          <a:p>
            <a:r>
              <a:rPr lang="en-GB" sz="1300" b="1"/>
              <a:t>42.5</a:t>
            </a:r>
            <a:endParaRPr lang="en-GB" sz="2800"/>
          </a:p>
        </p:txBody>
      </p:sp>
      <p:sp>
        <p:nvSpPr>
          <p:cNvPr id="95249" name="Rectangle 16"/>
          <p:cNvSpPr>
            <a:spLocks noChangeArrowheads="1"/>
          </p:cNvSpPr>
          <p:nvPr/>
        </p:nvSpPr>
        <p:spPr bwMode="auto">
          <a:xfrm>
            <a:off x="1450975" y="5635625"/>
            <a:ext cx="184150" cy="198438"/>
          </a:xfrm>
          <a:prstGeom prst="rect">
            <a:avLst/>
          </a:prstGeom>
          <a:noFill/>
          <a:ln w="9525">
            <a:noFill/>
            <a:miter lim="800000"/>
            <a:headEnd/>
            <a:tailEnd/>
          </a:ln>
        </p:spPr>
        <p:txBody>
          <a:bodyPr wrap="none" lIns="0" tIns="0" rIns="0" bIns="0">
            <a:spAutoFit/>
          </a:bodyPr>
          <a:lstStyle/>
          <a:p>
            <a:r>
              <a:rPr lang="en-GB" sz="1300" b="1"/>
              <a:t>40</a:t>
            </a:r>
            <a:endParaRPr lang="en-GB" sz="2800"/>
          </a:p>
        </p:txBody>
      </p:sp>
      <p:sp>
        <p:nvSpPr>
          <p:cNvPr id="95250" name="Rectangle 17"/>
          <p:cNvSpPr>
            <a:spLocks noChangeArrowheads="1"/>
          </p:cNvSpPr>
          <p:nvPr/>
        </p:nvSpPr>
        <p:spPr bwMode="auto">
          <a:xfrm>
            <a:off x="2544763" y="5935663"/>
            <a:ext cx="92075" cy="198437"/>
          </a:xfrm>
          <a:prstGeom prst="rect">
            <a:avLst/>
          </a:prstGeom>
          <a:noFill/>
          <a:ln w="9525">
            <a:noFill/>
            <a:miter lim="800000"/>
            <a:headEnd/>
            <a:tailEnd/>
          </a:ln>
        </p:spPr>
        <p:txBody>
          <a:bodyPr wrap="none" lIns="0" tIns="0" rIns="0" bIns="0">
            <a:spAutoFit/>
          </a:bodyPr>
          <a:lstStyle/>
          <a:p>
            <a:r>
              <a:rPr lang="en-GB" sz="1300" b="1"/>
              <a:t>1</a:t>
            </a:r>
            <a:endParaRPr lang="en-GB" sz="2800"/>
          </a:p>
        </p:txBody>
      </p:sp>
      <p:sp>
        <p:nvSpPr>
          <p:cNvPr id="95251" name="Rectangle 18"/>
          <p:cNvSpPr>
            <a:spLocks noChangeArrowheads="1"/>
          </p:cNvSpPr>
          <p:nvPr/>
        </p:nvSpPr>
        <p:spPr bwMode="auto">
          <a:xfrm>
            <a:off x="3527425" y="5935663"/>
            <a:ext cx="92075" cy="198437"/>
          </a:xfrm>
          <a:prstGeom prst="rect">
            <a:avLst/>
          </a:prstGeom>
          <a:noFill/>
          <a:ln w="9525">
            <a:noFill/>
            <a:miter lim="800000"/>
            <a:headEnd/>
            <a:tailEnd/>
          </a:ln>
        </p:spPr>
        <p:txBody>
          <a:bodyPr wrap="none" lIns="0" tIns="0" rIns="0" bIns="0">
            <a:spAutoFit/>
          </a:bodyPr>
          <a:lstStyle/>
          <a:p>
            <a:r>
              <a:rPr lang="en-GB" sz="1300" b="1"/>
              <a:t>2</a:t>
            </a:r>
            <a:endParaRPr lang="en-GB" sz="2800"/>
          </a:p>
        </p:txBody>
      </p:sp>
      <p:sp>
        <p:nvSpPr>
          <p:cNvPr id="95252" name="Rectangle 19"/>
          <p:cNvSpPr>
            <a:spLocks noChangeArrowheads="1"/>
          </p:cNvSpPr>
          <p:nvPr/>
        </p:nvSpPr>
        <p:spPr bwMode="auto">
          <a:xfrm>
            <a:off x="4505325" y="5935663"/>
            <a:ext cx="90488" cy="198437"/>
          </a:xfrm>
          <a:prstGeom prst="rect">
            <a:avLst/>
          </a:prstGeom>
          <a:noFill/>
          <a:ln w="9525">
            <a:noFill/>
            <a:miter lim="800000"/>
            <a:headEnd/>
            <a:tailEnd/>
          </a:ln>
        </p:spPr>
        <p:txBody>
          <a:bodyPr wrap="none" lIns="0" tIns="0" rIns="0" bIns="0">
            <a:spAutoFit/>
          </a:bodyPr>
          <a:lstStyle/>
          <a:p>
            <a:r>
              <a:rPr lang="en-GB" sz="1300" b="1"/>
              <a:t>3</a:t>
            </a:r>
            <a:endParaRPr lang="en-GB" sz="2800"/>
          </a:p>
        </p:txBody>
      </p:sp>
      <p:sp>
        <p:nvSpPr>
          <p:cNvPr id="95253" name="Rectangle 20"/>
          <p:cNvSpPr>
            <a:spLocks noChangeArrowheads="1"/>
          </p:cNvSpPr>
          <p:nvPr/>
        </p:nvSpPr>
        <p:spPr bwMode="auto">
          <a:xfrm>
            <a:off x="5487988" y="5935663"/>
            <a:ext cx="92075" cy="198437"/>
          </a:xfrm>
          <a:prstGeom prst="rect">
            <a:avLst/>
          </a:prstGeom>
          <a:noFill/>
          <a:ln w="9525">
            <a:noFill/>
            <a:miter lim="800000"/>
            <a:headEnd/>
            <a:tailEnd/>
          </a:ln>
        </p:spPr>
        <p:txBody>
          <a:bodyPr wrap="none" lIns="0" tIns="0" rIns="0" bIns="0">
            <a:spAutoFit/>
          </a:bodyPr>
          <a:lstStyle/>
          <a:p>
            <a:r>
              <a:rPr lang="en-GB" sz="1300" b="1"/>
              <a:t>4</a:t>
            </a:r>
            <a:endParaRPr lang="en-GB" sz="2800"/>
          </a:p>
        </p:txBody>
      </p:sp>
      <p:sp>
        <p:nvSpPr>
          <p:cNvPr id="95254" name="Rectangle 21"/>
          <p:cNvSpPr>
            <a:spLocks noChangeArrowheads="1"/>
          </p:cNvSpPr>
          <p:nvPr/>
        </p:nvSpPr>
        <p:spPr bwMode="auto">
          <a:xfrm>
            <a:off x="6469063" y="5935663"/>
            <a:ext cx="92075" cy="198437"/>
          </a:xfrm>
          <a:prstGeom prst="rect">
            <a:avLst/>
          </a:prstGeom>
          <a:noFill/>
          <a:ln w="9525">
            <a:noFill/>
            <a:miter lim="800000"/>
            <a:headEnd/>
            <a:tailEnd/>
          </a:ln>
        </p:spPr>
        <p:txBody>
          <a:bodyPr wrap="none" lIns="0" tIns="0" rIns="0" bIns="0">
            <a:spAutoFit/>
          </a:bodyPr>
          <a:lstStyle/>
          <a:p>
            <a:r>
              <a:rPr lang="en-GB" sz="1300" b="1"/>
              <a:t>5</a:t>
            </a:r>
            <a:endParaRPr lang="en-GB" sz="2800"/>
          </a:p>
        </p:txBody>
      </p:sp>
      <p:sp>
        <p:nvSpPr>
          <p:cNvPr id="95255" name="Rectangle 22"/>
          <p:cNvSpPr>
            <a:spLocks noChangeArrowheads="1"/>
          </p:cNvSpPr>
          <p:nvPr/>
        </p:nvSpPr>
        <p:spPr bwMode="auto">
          <a:xfrm>
            <a:off x="7448550" y="5935663"/>
            <a:ext cx="92075" cy="198437"/>
          </a:xfrm>
          <a:prstGeom prst="rect">
            <a:avLst/>
          </a:prstGeom>
          <a:noFill/>
          <a:ln w="9525">
            <a:noFill/>
            <a:miter lim="800000"/>
            <a:headEnd/>
            <a:tailEnd/>
          </a:ln>
        </p:spPr>
        <p:txBody>
          <a:bodyPr wrap="none" lIns="0" tIns="0" rIns="0" bIns="0">
            <a:spAutoFit/>
          </a:bodyPr>
          <a:lstStyle/>
          <a:p>
            <a:r>
              <a:rPr lang="en-GB" sz="1300" b="1"/>
              <a:t>6</a:t>
            </a:r>
            <a:endParaRPr lang="en-GB" sz="2800"/>
          </a:p>
        </p:txBody>
      </p:sp>
      <p:sp>
        <p:nvSpPr>
          <p:cNvPr id="95256" name="Rectangle 23"/>
          <p:cNvSpPr>
            <a:spLocks noChangeArrowheads="1"/>
          </p:cNvSpPr>
          <p:nvPr/>
        </p:nvSpPr>
        <p:spPr bwMode="auto">
          <a:xfrm>
            <a:off x="8431213" y="5935663"/>
            <a:ext cx="92075" cy="198437"/>
          </a:xfrm>
          <a:prstGeom prst="rect">
            <a:avLst/>
          </a:prstGeom>
          <a:noFill/>
          <a:ln w="9525">
            <a:noFill/>
            <a:miter lim="800000"/>
            <a:headEnd/>
            <a:tailEnd/>
          </a:ln>
        </p:spPr>
        <p:txBody>
          <a:bodyPr wrap="none" lIns="0" tIns="0" rIns="0" bIns="0">
            <a:spAutoFit/>
          </a:bodyPr>
          <a:lstStyle/>
          <a:p>
            <a:r>
              <a:rPr lang="en-GB" sz="1300" b="1"/>
              <a:t>7</a:t>
            </a:r>
            <a:endParaRPr lang="en-GB" sz="2800"/>
          </a:p>
        </p:txBody>
      </p:sp>
      <p:sp>
        <p:nvSpPr>
          <p:cNvPr id="95257" name="Rectangle 24"/>
          <p:cNvSpPr>
            <a:spLocks noChangeArrowheads="1"/>
          </p:cNvSpPr>
          <p:nvPr/>
        </p:nvSpPr>
        <p:spPr bwMode="auto">
          <a:xfrm>
            <a:off x="3344863" y="6172200"/>
            <a:ext cx="2868612" cy="274638"/>
          </a:xfrm>
          <a:prstGeom prst="rect">
            <a:avLst/>
          </a:prstGeom>
          <a:noFill/>
          <a:ln w="9525">
            <a:noFill/>
            <a:miter lim="800000"/>
            <a:headEnd/>
            <a:tailEnd/>
          </a:ln>
        </p:spPr>
        <p:txBody>
          <a:bodyPr wrap="none" lIns="0" tIns="0" rIns="0" bIns="0">
            <a:spAutoFit/>
          </a:bodyPr>
          <a:lstStyle/>
          <a:p>
            <a:r>
              <a:rPr lang="en-GB" b="1"/>
              <a:t>Standard Deviation in Mpa</a:t>
            </a:r>
            <a:endParaRPr lang="en-GB"/>
          </a:p>
        </p:txBody>
      </p:sp>
      <p:sp>
        <p:nvSpPr>
          <p:cNvPr id="95258" name="Rectangle 25"/>
          <p:cNvSpPr>
            <a:spLocks noChangeArrowheads="1"/>
          </p:cNvSpPr>
          <p:nvPr/>
        </p:nvSpPr>
        <p:spPr bwMode="auto">
          <a:xfrm>
            <a:off x="1698625" y="1477963"/>
            <a:ext cx="30163" cy="4464050"/>
          </a:xfrm>
          <a:prstGeom prst="rect">
            <a:avLst/>
          </a:prstGeom>
          <a:solidFill>
            <a:srgbClr val="000000"/>
          </a:solidFill>
          <a:ln w="9525">
            <a:noFill/>
            <a:miter lim="800000"/>
            <a:headEnd/>
            <a:tailEnd/>
          </a:ln>
        </p:spPr>
        <p:txBody>
          <a:bodyPr/>
          <a:lstStyle/>
          <a:p>
            <a:endParaRPr lang="de-CH"/>
          </a:p>
        </p:txBody>
      </p:sp>
      <p:sp>
        <p:nvSpPr>
          <p:cNvPr id="95259" name="Rectangle 26"/>
          <p:cNvSpPr>
            <a:spLocks noChangeArrowheads="1"/>
          </p:cNvSpPr>
          <p:nvPr/>
        </p:nvSpPr>
        <p:spPr bwMode="auto">
          <a:xfrm>
            <a:off x="8564563" y="1504950"/>
            <a:ext cx="31750" cy="4437063"/>
          </a:xfrm>
          <a:prstGeom prst="rect">
            <a:avLst/>
          </a:prstGeom>
          <a:solidFill>
            <a:srgbClr val="000000"/>
          </a:solidFill>
          <a:ln w="9525">
            <a:noFill/>
            <a:miter lim="800000"/>
            <a:headEnd/>
            <a:tailEnd/>
          </a:ln>
        </p:spPr>
        <p:txBody>
          <a:bodyPr/>
          <a:lstStyle/>
          <a:p>
            <a:endParaRPr lang="de-CH"/>
          </a:p>
        </p:txBody>
      </p:sp>
      <p:sp>
        <p:nvSpPr>
          <p:cNvPr id="95260" name="Rectangle 27"/>
          <p:cNvSpPr>
            <a:spLocks noChangeArrowheads="1"/>
          </p:cNvSpPr>
          <p:nvPr/>
        </p:nvSpPr>
        <p:spPr bwMode="auto">
          <a:xfrm>
            <a:off x="1728788" y="1477963"/>
            <a:ext cx="6867525" cy="26987"/>
          </a:xfrm>
          <a:prstGeom prst="rect">
            <a:avLst/>
          </a:prstGeom>
          <a:solidFill>
            <a:srgbClr val="000000"/>
          </a:solidFill>
          <a:ln w="9525">
            <a:noFill/>
            <a:miter lim="800000"/>
            <a:headEnd/>
            <a:tailEnd/>
          </a:ln>
        </p:spPr>
        <p:txBody>
          <a:bodyPr/>
          <a:lstStyle/>
          <a:p>
            <a:endParaRPr lang="de-CH"/>
          </a:p>
        </p:txBody>
      </p:sp>
      <p:sp>
        <p:nvSpPr>
          <p:cNvPr id="95261" name="Rectangle 28"/>
          <p:cNvSpPr>
            <a:spLocks noChangeArrowheads="1"/>
          </p:cNvSpPr>
          <p:nvPr/>
        </p:nvSpPr>
        <p:spPr bwMode="auto">
          <a:xfrm>
            <a:off x="1728788" y="5916613"/>
            <a:ext cx="6867525" cy="25400"/>
          </a:xfrm>
          <a:prstGeom prst="rect">
            <a:avLst/>
          </a:prstGeom>
          <a:solidFill>
            <a:srgbClr val="000000"/>
          </a:solidFill>
          <a:ln w="9525">
            <a:noFill/>
            <a:miter lim="800000"/>
            <a:headEnd/>
            <a:tailEnd/>
          </a:ln>
        </p:spPr>
        <p:txBody>
          <a:bodyPr/>
          <a:lstStyle/>
          <a:p>
            <a:endParaRPr lang="de-CH"/>
          </a:p>
        </p:txBody>
      </p:sp>
      <p:sp>
        <p:nvSpPr>
          <p:cNvPr id="95262" name="Freeform 29"/>
          <p:cNvSpPr>
            <a:spLocks/>
          </p:cNvSpPr>
          <p:nvPr/>
        </p:nvSpPr>
        <p:spPr bwMode="auto">
          <a:xfrm>
            <a:off x="1687513" y="2090738"/>
            <a:ext cx="6213475" cy="1444625"/>
          </a:xfrm>
          <a:custGeom>
            <a:avLst/>
            <a:gdLst>
              <a:gd name="T0" fmla="*/ 2147483647 w 3202"/>
              <a:gd name="T1" fmla="*/ 0 h 924"/>
              <a:gd name="T2" fmla="*/ 0 w 3202"/>
              <a:gd name="T3" fmla="*/ 2147483647 h 924"/>
              <a:gd name="T4" fmla="*/ 2147483647 w 3202"/>
              <a:gd name="T5" fmla="*/ 2147483647 h 924"/>
              <a:gd name="T6" fmla="*/ 2147483647 w 3202"/>
              <a:gd name="T7" fmla="*/ 2147483647 h 924"/>
              <a:gd name="T8" fmla="*/ 2147483647 w 3202"/>
              <a:gd name="T9" fmla="*/ 0 h 924"/>
              <a:gd name="T10" fmla="*/ 0 60000 65536"/>
              <a:gd name="T11" fmla="*/ 0 60000 65536"/>
              <a:gd name="T12" fmla="*/ 0 60000 65536"/>
              <a:gd name="T13" fmla="*/ 0 60000 65536"/>
              <a:gd name="T14" fmla="*/ 0 60000 65536"/>
              <a:gd name="T15" fmla="*/ 0 w 3202"/>
              <a:gd name="T16" fmla="*/ 0 h 924"/>
              <a:gd name="T17" fmla="*/ 3202 w 3202"/>
              <a:gd name="T18" fmla="*/ 924 h 924"/>
            </a:gdLst>
            <a:ahLst/>
            <a:cxnLst>
              <a:cxn ang="T10">
                <a:pos x="T0" y="T1"/>
              </a:cxn>
              <a:cxn ang="T11">
                <a:pos x="T2" y="T3"/>
              </a:cxn>
              <a:cxn ang="T12">
                <a:pos x="T4" y="T5"/>
              </a:cxn>
              <a:cxn ang="T13">
                <a:pos x="T6" y="T7"/>
              </a:cxn>
              <a:cxn ang="T14">
                <a:pos x="T8" y="T9"/>
              </a:cxn>
            </a:cxnLst>
            <a:rect l="T15" t="T16" r="T17" b="T18"/>
            <a:pathLst>
              <a:path w="3202" h="924">
                <a:moveTo>
                  <a:pt x="6" y="0"/>
                </a:moveTo>
                <a:lnTo>
                  <a:pt x="0" y="19"/>
                </a:lnTo>
                <a:lnTo>
                  <a:pt x="3197" y="924"/>
                </a:lnTo>
                <a:lnTo>
                  <a:pt x="3202" y="906"/>
                </a:lnTo>
                <a:lnTo>
                  <a:pt x="6" y="0"/>
                </a:lnTo>
                <a:close/>
              </a:path>
            </a:pathLst>
          </a:custGeom>
          <a:solidFill>
            <a:srgbClr val="000000"/>
          </a:solidFill>
          <a:ln w="9525">
            <a:noFill/>
            <a:round/>
            <a:headEnd/>
            <a:tailEnd/>
          </a:ln>
        </p:spPr>
        <p:txBody>
          <a:bodyPr/>
          <a:lstStyle/>
          <a:p>
            <a:endParaRPr lang="de-DE"/>
          </a:p>
        </p:txBody>
      </p:sp>
      <p:sp>
        <p:nvSpPr>
          <p:cNvPr id="95263" name="Freeform 30"/>
          <p:cNvSpPr>
            <a:spLocks/>
          </p:cNvSpPr>
          <p:nvPr/>
        </p:nvSpPr>
        <p:spPr bwMode="auto">
          <a:xfrm>
            <a:off x="1698625" y="3524250"/>
            <a:ext cx="6164263" cy="1858963"/>
          </a:xfrm>
          <a:custGeom>
            <a:avLst/>
            <a:gdLst>
              <a:gd name="T0" fmla="*/ 0 w 3176"/>
              <a:gd name="T1" fmla="*/ 2147483647 h 1188"/>
              <a:gd name="T2" fmla="*/ 2147483647 w 3176"/>
              <a:gd name="T3" fmla="*/ 2147483647 h 1188"/>
              <a:gd name="T4" fmla="*/ 2147483647 w 3176"/>
              <a:gd name="T5" fmla="*/ 2147483647 h 1188"/>
              <a:gd name="T6" fmla="*/ 2147483647 w 3176"/>
              <a:gd name="T7" fmla="*/ 0 h 1188"/>
              <a:gd name="T8" fmla="*/ 0 w 3176"/>
              <a:gd name="T9" fmla="*/ 2147483647 h 1188"/>
              <a:gd name="T10" fmla="*/ 0 60000 65536"/>
              <a:gd name="T11" fmla="*/ 0 60000 65536"/>
              <a:gd name="T12" fmla="*/ 0 60000 65536"/>
              <a:gd name="T13" fmla="*/ 0 60000 65536"/>
              <a:gd name="T14" fmla="*/ 0 60000 65536"/>
              <a:gd name="T15" fmla="*/ 0 w 3176"/>
              <a:gd name="T16" fmla="*/ 0 h 1188"/>
              <a:gd name="T17" fmla="*/ 3176 w 3176"/>
              <a:gd name="T18" fmla="*/ 1188 h 1188"/>
            </a:gdLst>
            <a:ahLst/>
            <a:cxnLst>
              <a:cxn ang="T10">
                <a:pos x="T0" y="T1"/>
              </a:cxn>
              <a:cxn ang="T11">
                <a:pos x="T2" y="T3"/>
              </a:cxn>
              <a:cxn ang="T12">
                <a:pos x="T4" y="T5"/>
              </a:cxn>
              <a:cxn ang="T13">
                <a:pos x="T6" y="T7"/>
              </a:cxn>
              <a:cxn ang="T14">
                <a:pos x="T8" y="T9"/>
              </a:cxn>
            </a:cxnLst>
            <a:rect l="T15" t="T16" r="T17" b="T18"/>
            <a:pathLst>
              <a:path w="3176" h="1188">
                <a:moveTo>
                  <a:pt x="0" y="1169"/>
                </a:moveTo>
                <a:lnTo>
                  <a:pt x="7" y="1188"/>
                </a:lnTo>
                <a:lnTo>
                  <a:pt x="3176" y="18"/>
                </a:lnTo>
                <a:lnTo>
                  <a:pt x="3170" y="0"/>
                </a:lnTo>
                <a:lnTo>
                  <a:pt x="0" y="1169"/>
                </a:lnTo>
                <a:close/>
              </a:path>
            </a:pathLst>
          </a:custGeom>
          <a:solidFill>
            <a:srgbClr val="0000FF"/>
          </a:solidFill>
          <a:ln w="9525">
            <a:noFill/>
            <a:round/>
            <a:headEnd/>
            <a:tailEnd/>
          </a:ln>
        </p:spPr>
        <p:txBody>
          <a:bodyPr/>
          <a:lstStyle/>
          <a:p>
            <a:endParaRPr lang="de-DE"/>
          </a:p>
        </p:txBody>
      </p:sp>
      <p:sp>
        <p:nvSpPr>
          <p:cNvPr id="95264" name="Freeform 31"/>
          <p:cNvSpPr>
            <a:spLocks/>
          </p:cNvSpPr>
          <p:nvPr/>
        </p:nvSpPr>
        <p:spPr bwMode="auto">
          <a:xfrm>
            <a:off x="1687513" y="2090738"/>
            <a:ext cx="6213475" cy="1444625"/>
          </a:xfrm>
          <a:custGeom>
            <a:avLst/>
            <a:gdLst>
              <a:gd name="T0" fmla="*/ 2147483647 w 3202"/>
              <a:gd name="T1" fmla="*/ 0 h 924"/>
              <a:gd name="T2" fmla="*/ 0 w 3202"/>
              <a:gd name="T3" fmla="*/ 2147483647 h 924"/>
              <a:gd name="T4" fmla="*/ 2147483647 w 3202"/>
              <a:gd name="T5" fmla="*/ 2147483647 h 924"/>
              <a:gd name="T6" fmla="*/ 2147483647 w 3202"/>
              <a:gd name="T7" fmla="*/ 2147483647 h 924"/>
              <a:gd name="T8" fmla="*/ 2147483647 w 3202"/>
              <a:gd name="T9" fmla="*/ 0 h 924"/>
              <a:gd name="T10" fmla="*/ 0 60000 65536"/>
              <a:gd name="T11" fmla="*/ 0 60000 65536"/>
              <a:gd name="T12" fmla="*/ 0 60000 65536"/>
              <a:gd name="T13" fmla="*/ 0 60000 65536"/>
              <a:gd name="T14" fmla="*/ 0 60000 65536"/>
              <a:gd name="T15" fmla="*/ 0 w 3202"/>
              <a:gd name="T16" fmla="*/ 0 h 924"/>
              <a:gd name="T17" fmla="*/ 3202 w 3202"/>
              <a:gd name="T18" fmla="*/ 924 h 924"/>
            </a:gdLst>
            <a:ahLst/>
            <a:cxnLst>
              <a:cxn ang="T10">
                <a:pos x="T0" y="T1"/>
              </a:cxn>
              <a:cxn ang="T11">
                <a:pos x="T2" y="T3"/>
              </a:cxn>
              <a:cxn ang="T12">
                <a:pos x="T4" y="T5"/>
              </a:cxn>
              <a:cxn ang="T13">
                <a:pos x="T6" y="T7"/>
              </a:cxn>
              <a:cxn ang="T14">
                <a:pos x="T8" y="T9"/>
              </a:cxn>
            </a:cxnLst>
            <a:rect l="T15" t="T16" r="T17" b="T18"/>
            <a:pathLst>
              <a:path w="3202" h="924">
                <a:moveTo>
                  <a:pt x="6" y="0"/>
                </a:moveTo>
                <a:lnTo>
                  <a:pt x="0" y="19"/>
                </a:lnTo>
                <a:lnTo>
                  <a:pt x="3197" y="924"/>
                </a:lnTo>
                <a:lnTo>
                  <a:pt x="3202" y="906"/>
                </a:lnTo>
                <a:lnTo>
                  <a:pt x="6" y="0"/>
                </a:lnTo>
                <a:close/>
              </a:path>
            </a:pathLst>
          </a:custGeom>
          <a:solidFill>
            <a:srgbClr val="0000FF"/>
          </a:solidFill>
          <a:ln w="9525">
            <a:noFill/>
            <a:round/>
            <a:headEnd/>
            <a:tailEnd/>
          </a:ln>
        </p:spPr>
        <p:txBody>
          <a:bodyPr/>
          <a:lstStyle/>
          <a:p>
            <a:endParaRPr lang="de-DE"/>
          </a:p>
        </p:txBody>
      </p:sp>
      <p:grpSp>
        <p:nvGrpSpPr>
          <p:cNvPr id="95265" name="Group 32"/>
          <p:cNvGrpSpPr>
            <a:grpSpLocks/>
          </p:cNvGrpSpPr>
          <p:nvPr/>
        </p:nvGrpSpPr>
        <p:grpSpPr bwMode="auto">
          <a:xfrm>
            <a:off x="1876425" y="3413125"/>
            <a:ext cx="4905375" cy="158750"/>
            <a:chOff x="1870" y="2022"/>
            <a:chExt cx="2527" cy="101"/>
          </a:xfrm>
        </p:grpSpPr>
        <p:sp>
          <p:nvSpPr>
            <p:cNvPr id="95267" name="Rectangle 33"/>
            <p:cNvSpPr>
              <a:spLocks noChangeArrowheads="1"/>
            </p:cNvSpPr>
            <p:nvPr/>
          </p:nvSpPr>
          <p:spPr bwMode="auto">
            <a:xfrm>
              <a:off x="1968" y="2063"/>
              <a:ext cx="2429" cy="20"/>
            </a:xfrm>
            <a:prstGeom prst="rect">
              <a:avLst/>
            </a:prstGeom>
            <a:solidFill>
              <a:srgbClr val="0000FF"/>
            </a:solidFill>
            <a:ln w="9525">
              <a:noFill/>
              <a:miter lim="800000"/>
              <a:headEnd/>
              <a:tailEnd/>
            </a:ln>
          </p:spPr>
          <p:txBody>
            <a:bodyPr/>
            <a:lstStyle/>
            <a:p>
              <a:endParaRPr lang="de-CH"/>
            </a:p>
          </p:txBody>
        </p:sp>
        <p:sp>
          <p:nvSpPr>
            <p:cNvPr id="95268" name="Freeform 34"/>
            <p:cNvSpPr>
              <a:spLocks/>
            </p:cNvSpPr>
            <p:nvPr/>
          </p:nvSpPr>
          <p:spPr bwMode="auto">
            <a:xfrm>
              <a:off x="1870" y="2022"/>
              <a:ext cx="101" cy="101"/>
            </a:xfrm>
            <a:custGeom>
              <a:avLst/>
              <a:gdLst>
                <a:gd name="T0" fmla="*/ 101 w 101"/>
                <a:gd name="T1" fmla="*/ 0 h 101"/>
                <a:gd name="T2" fmla="*/ 0 w 101"/>
                <a:gd name="T3" fmla="*/ 51 h 101"/>
                <a:gd name="T4" fmla="*/ 101 w 101"/>
                <a:gd name="T5" fmla="*/ 101 h 101"/>
                <a:gd name="T6" fmla="*/ 101 w 101"/>
                <a:gd name="T7" fmla="*/ 0 h 101"/>
                <a:gd name="T8" fmla="*/ 0 60000 65536"/>
                <a:gd name="T9" fmla="*/ 0 60000 65536"/>
                <a:gd name="T10" fmla="*/ 0 60000 65536"/>
                <a:gd name="T11" fmla="*/ 0 60000 65536"/>
                <a:gd name="T12" fmla="*/ 0 w 101"/>
                <a:gd name="T13" fmla="*/ 0 h 101"/>
                <a:gd name="T14" fmla="*/ 101 w 101"/>
                <a:gd name="T15" fmla="*/ 101 h 101"/>
              </a:gdLst>
              <a:ahLst/>
              <a:cxnLst>
                <a:cxn ang="T8">
                  <a:pos x="T0" y="T1"/>
                </a:cxn>
                <a:cxn ang="T9">
                  <a:pos x="T2" y="T3"/>
                </a:cxn>
                <a:cxn ang="T10">
                  <a:pos x="T4" y="T5"/>
                </a:cxn>
                <a:cxn ang="T11">
                  <a:pos x="T6" y="T7"/>
                </a:cxn>
              </a:cxnLst>
              <a:rect l="T12" t="T13" r="T14" b="T15"/>
              <a:pathLst>
                <a:path w="101" h="101">
                  <a:moveTo>
                    <a:pt x="101" y="0"/>
                  </a:moveTo>
                  <a:lnTo>
                    <a:pt x="0" y="51"/>
                  </a:lnTo>
                  <a:lnTo>
                    <a:pt x="101" y="101"/>
                  </a:lnTo>
                  <a:lnTo>
                    <a:pt x="101" y="0"/>
                  </a:lnTo>
                  <a:close/>
                </a:path>
              </a:pathLst>
            </a:custGeom>
            <a:solidFill>
              <a:srgbClr val="0000FF"/>
            </a:solidFill>
            <a:ln w="9525">
              <a:noFill/>
              <a:round/>
              <a:headEnd/>
              <a:tailEnd/>
            </a:ln>
          </p:spPr>
          <p:txBody>
            <a:bodyPr/>
            <a:lstStyle/>
            <a:p>
              <a:endParaRPr lang="de-DE"/>
            </a:p>
          </p:txBody>
        </p:sp>
      </p:grpSp>
      <p:sp>
        <p:nvSpPr>
          <p:cNvPr id="95266" name="AutoShape 35"/>
          <p:cNvSpPr>
            <a:spLocks noChangeArrowheads="1"/>
          </p:cNvSpPr>
          <p:nvPr/>
        </p:nvSpPr>
        <p:spPr bwMode="auto">
          <a:xfrm rot="8985042">
            <a:off x="2690813" y="1952625"/>
            <a:ext cx="2609850" cy="676275"/>
          </a:xfrm>
          <a:prstGeom prst="curvedUpArrow">
            <a:avLst>
              <a:gd name="adj1" fmla="val 77183"/>
              <a:gd name="adj2" fmla="val 154366"/>
              <a:gd name="adj3" fmla="val 33333"/>
            </a:avLst>
          </a:prstGeom>
          <a:solidFill>
            <a:schemeClr val="accent1"/>
          </a:solidFill>
          <a:ln w="9525">
            <a:solidFill>
              <a:schemeClr val="accent1"/>
            </a:solidFill>
            <a:miter lim="800000"/>
            <a:headEnd/>
            <a:tailEnd/>
          </a:ln>
        </p:spPr>
        <p:txBody>
          <a:bodyPr rot="10800000" wrap="none" anchor="ctr"/>
          <a:lstStyle/>
          <a:p>
            <a:endParaRPr lang="de-CH"/>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93518B3-788E-4A25-9FAB-D26A9AA6D13C}" type="slidenum">
              <a:rPr lang="en-US" sz="800"/>
              <a:pPr algn="r"/>
              <a:t>63</a:t>
            </a:fld>
            <a:endParaRPr lang="en-US" sz="800"/>
          </a:p>
        </p:txBody>
      </p:sp>
      <p:sp>
        <p:nvSpPr>
          <p:cNvPr id="96258"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Costs related to outside storage of clinker</a:t>
            </a:r>
          </a:p>
        </p:txBody>
      </p:sp>
      <p:pic>
        <p:nvPicPr>
          <p:cNvPr id="96259" name="Picture 4"/>
          <p:cNvPicPr>
            <a:picLocks noChangeAspect="1" noChangeArrowheads="1"/>
          </p:cNvPicPr>
          <p:nvPr/>
        </p:nvPicPr>
        <p:blipFill>
          <a:blip r:embed="rId2"/>
          <a:srcRect/>
          <a:stretch>
            <a:fillRect/>
          </a:stretch>
        </p:blipFill>
        <p:spPr bwMode="auto">
          <a:xfrm>
            <a:off x="560388" y="1281113"/>
            <a:ext cx="6624637" cy="4967287"/>
          </a:xfrm>
          <a:prstGeom prst="rect">
            <a:avLst/>
          </a:prstGeom>
          <a:noFill/>
          <a:ln w="9525">
            <a:noFill/>
            <a:miter lim="800000"/>
            <a:headEnd/>
            <a:tailEnd/>
          </a:ln>
        </p:spPr>
      </p:pic>
      <p:sp>
        <p:nvSpPr>
          <p:cNvPr id="7" name="Text Box 5"/>
          <p:cNvSpPr txBox="1">
            <a:spLocks noChangeArrowheads="1"/>
          </p:cNvSpPr>
          <p:nvPr/>
        </p:nvSpPr>
        <p:spPr bwMode="auto">
          <a:xfrm>
            <a:off x="2570312" y="1273319"/>
            <a:ext cx="6764188" cy="923330"/>
          </a:xfrm>
          <a:prstGeom prst="rect">
            <a:avLst/>
          </a:prstGeom>
          <a:solidFill>
            <a:schemeClr val="bg1"/>
          </a:solidFill>
          <a:ln w="9525">
            <a:solidFill>
              <a:schemeClr val="tx1"/>
            </a:solidFill>
            <a:miter lim="800000"/>
            <a:headEnd/>
            <a:tailEnd/>
          </a:ln>
          <a:effectLst>
            <a:prstShdw prst="shdw17" dist="17961" dir="2700000">
              <a:schemeClr val="tx1">
                <a:gamma/>
                <a:shade val="60000"/>
                <a:invGamma/>
              </a:schemeClr>
            </a:prstShdw>
          </a:effectLst>
        </p:spPr>
        <p:txBody>
          <a:bodyPr wrap="square">
            <a:spAutoFit/>
          </a:bodyPr>
          <a:lstStyle/>
          <a:p>
            <a:pPr>
              <a:buFontTx/>
              <a:buChar char="•"/>
              <a:defRPr/>
            </a:pPr>
            <a:r>
              <a:rPr lang="en-US" dirty="0"/>
              <a:t> Costs of additional handling</a:t>
            </a:r>
          </a:p>
          <a:p>
            <a:pPr>
              <a:buFontTx/>
              <a:buChar char="•"/>
              <a:defRPr/>
            </a:pPr>
            <a:r>
              <a:rPr lang="en-US" dirty="0"/>
              <a:t> </a:t>
            </a:r>
            <a:r>
              <a:rPr lang="en-US" dirty="0" smtClean="0"/>
              <a:t>Pre-hydration </a:t>
            </a:r>
            <a:r>
              <a:rPr lang="en-US" dirty="0"/>
              <a:t>of clinker: Loss of reactivity, harder to grind.</a:t>
            </a:r>
          </a:p>
          <a:p>
            <a:pPr>
              <a:defRPr/>
            </a:pPr>
            <a:r>
              <a:rPr lang="en-US" b="1" dirty="0">
                <a:sym typeface="Wingdings" pitchFamily="2" charset="2"/>
              </a:rPr>
              <a:t> </a:t>
            </a:r>
            <a:r>
              <a:rPr lang="en-US" b="1" dirty="0"/>
              <a:t>Increase of specific grinding energy, higher clinker factor</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59E505B-E3BC-46FC-8FAC-98355C9C66FD}" type="slidenum">
              <a:rPr lang="en-US" sz="800"/>
              <a:pPr algn="r"/>
              <a:t>64</a:t>
            </a:fld>
            <a:endParaRPr lang="en-US" sz="800"/>
          </a:p>
        </p:txBody>
      </p:sp>
      <p:sp>
        <p:nvSpPr>
          <p:cNvPr id="97282" name="Content Placeholder 3"/>
          <p:cNvSpPr>
            <a:spLocks/>
          </p:cNvSpPr>
          <p:nvPr/>
        </p:nvSpPr>
        <p:spPr bwMode="auto">
          <a:xfrm>
            <a:off x="560388" y="1352550"/>
            <a:ext cx="8785225" cy="5113338"/>
          </a:xfrm>
          <a:prstGeom prst="rect">
            <a:avLst/>
          </a:prstGeom>
          <a:noFill/>
          <a:ln w="9525">
            <a:noFill/>
            <a:miter lim="800000"/>
            <a:headEnd/>
            <a:tailEnd/>
          </a:ln>
        </p:spPr>
        <p:txBody>
          <a:bodyPr lIns="0" tIns="0" rIns="0" bIns="0"/>
          <a:lstStyle/>
          <a:p>
            <a:pPr marL="290513" indent="-290513">
              <a:spcBef>
                <a:spcPts val="1200"/>
              </a:spcBef>
              <a:spcAft>
                <a:spcPct val="10000"/>
              </a:spcAft>
              <a:buClr>
                <a:schemeClr val="accent1"/>
              </a:buClr>
              <a:buFont typeface="Times" pitchFamily="18" charset="0"/>
              <a:buChar char="•"/>
            </a:pPr>
            <a:r>
              <a:rPr lang="en-US" sz="2000" dirty="0"/>
              <a:t>Situation</a:t>
            </a:r>
          </a:p>
          <a:p>
            <a:pPr marL="571500" lvl="1" indent="-279400">
              <a:spcBef>
                <a:spcPts val="1200"/>
              </a:spcBef>
              <a:spcAft>
                <a:spcPct val="10000"/>
              </a:spcAft>
              <a:buClr>
                <a:schemeClr val="accent1"/>
              </a:buClr>
              <a:buFont typeface="Webdings" pitchFamily="18" charset="2"/>
              <a:buChar char="4"/>
            </a:pPr>
            <a:r>
              <a:rPr lang="en-US" dirty="0"/>
              <a:t>Plant A stocks 50’000 t clinker outside during the rainy season because of low cement demand. Moisture contents increases to 5 %. Clinker needs to be crushed. </a:t>
            </a:r>
          </a:p>
          <a:p>
            <a:pPr marL="571500" lvl="1" indent="-279400">
              <a:spcBef>
                <a:spcPts val="1200"/>
              </a:spcBef>
              <a:spcAft>
                <a:spcPct val="10000"/>
              </a:spcAft>
              <a:buClr>
                <a:schemeClr val="accent1"/>
              </a:buClr>
              <a:buFont typeface="Webdings" pitchFamily="18" charset="2"/>
              <a:buChar char="4"/>
            </a:pPr>
            <a:r>
              <a:rPr lang="en-US" dirty="0"/>
              <a:t>Plant B is located in a dry climate. Outdoor clinker is not hydrated; nevertheless, costs arise due to double handling and need to grind to higher </a:t>
            </a:r>
            <a:r>
              <a:rPr lang="en-US" dirty="0" smtClean="0"/>
              <a:t>Blaine.</a:t>
            </a:r>
          </a:p>
          <a:p>
            <a:pPr marL="1028700" lvl="2" indent="-279400">
              <a:spcBef>
                <a:spcPts val="1200"/>
              </a:spcBef>
              <a:spcAft>
                <a:spcPct val="10000"/>
              </a:spcAft>
              <a:buClr>
                <a:schemeClr val="accent1"/>
              </a:buClr>
              <a:buFont typeface="Webdings" pitchFamily="18" charset="2"/>
              <a:buChar char="4"/>
            </a:pPr>
            <a:r>
              <a:rPr lang="en-US" dirty="0"/>
              <a:t>(example from Report MA 94/3190/E)</a:t>
            </a:r>
          </a:p>
          <a:p>
            <a:pPr marL="571500" lvl="1" indent="-279400">
              <a:spcBef>
                <a:spcPts val="1200"/>
              </a:spcBef>
              <a:spcAft>
                <a:spcPct val="10000"/>
              </a:spcAft>
              <a:buClr>
                <a:schemeClr val="accent1"/>
              </a:buClr>
              <a:buFont typeface="Webdings" pitchFamily="18" charset="2"/>
              <a:buChar char="4"/>
            </a:pPr>
            <a:endParaRPr lang="en-US" dirty="0"/>
          </a:p>
          <a:p>
            <a:pPr marL="290513" indent="-290513">
              <a:spcBef>
                <a:spcPts val="1200"/>
              </a:spcBef>
              <a:buClr>
                <a:schemeClr val="accent1"/>
              </a:buClr>
              <a:buFont typeface="Arial" charset="0"/>
              <a:buChar char="•"/>
            </a:pPr>
            <a:endParaRPr lang="en-US" sz="2000" dirty="0"/>
          </a:p>
        </p:txBody>
      </p:sp>
      <p:sp>
        <p:nvSpPr>
          <p:cNvPr id="97283"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Costs related to outside storage of clinker: Example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DCA7D54-8510-4768-88F1-D6BDC8F8A94A}" type="slidenum">
              <a:rPr lang="en-US" sz="800"/>
              <a:pPr algn="r"/>
              <a:t>65</a:t>
            </a:fld>
            <a:endParaRPr lang="en-US" sz="800"/>
          </a:p>
        </p:txBody>
      </p:sp>
      <p:sp>
        <p:nvSpPr>
          <p:cNvPr id="98306" name="Title 4"/>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a:lnSpc>
                <a:spcPct val="95000"/>
              </a:lnSpc>
            </a:pPr>
            <a:r>
              <a:rPr lang="en-GB" sz="2400" b="1"/>
              <a:t>Costs Associated with Outdoor Stored Clinker</a:t>
            </a:r>
            <a:endParaRPr lang="en-US" sz="2400" b="1"/>
          </a:p>
        </p:txBody>
      </p:sp>
      <p:pic>
        <p:nvPicPr>
          <p:cNvPr id="98307" name="Picture 3"/>
          <p:cNvPicPr>
            <a:picLocks noChangeAspect="1" noChangeArrowheads="1"/>
          </p:cNvPicPr>
          <p:nvPr/>
        </p:nvPicPr>
        <p:blipFill>
          <a:blip r:embed="rId2"/>
          <a:srcRect/>
          <a:stretch>
            <a:fillRect/>
          </a:stretch>
        </p:blipFill>
        <p:spPr bwMode="auto">
          <a:xfrm>
            <a:off x="704850" y="1211263"/>
            <a:ext cx="7924800" cy="5132387"/>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a:t>How to improve </a:t>
            </a:r>
            <a:r>
              <a:rPr lang="en-US" dirty="0" smtClean="0"/>
              <a:t>uniformity</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66</a:t>
            </a:fld>
            <a:endParaRPr lang="en-US" dirty="0"/>
          </a:p>
        </p:txBody>
      </p:sp>
    </p:spTree>
    <p:extLst>
      <p:ext uri="{BB962C8B-B14F-4D97-AF65-F5344CB8AC3E}">
        <p14:creationId xmlns:p14="http://schemas.microsoft.com/office/powerpoint/2010/main" val="29337450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14CB39F-2F8C-4193-817D-4AF2E9E8F875}" type="slidenum">
              <a:rPr lang="en-US" sz="800"/>
              <a:pPr algn="r"/>
              <a:t>67</a:t>
            </a:fld>
            <a:endParaRPr lang="en-US" sz="800"/>
          </a:p>
        </p:txBody>
      </p:sp>
      <p:sp>
        <p:nvSpPr>
          <p:cNvPr id="100354"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Clinker and Cement uniformity is the result of all steps of manufacturing</a:t>
            </a:r>
          </a:p>
        </p:txBody>
      </p:sp>
      <p:sp>
        <p:nvSpPr>
          <p:cNvPr id="100355" name="Rectangle 2"/>
          <p:cNvSpPr>
            <a:spLocks noChangeArrowheads="1"/>
          </p:cNvSpPr>
          <p:nvPr/>
        </p:nvSpPr>
        <p:spPr bwMode="auto">
          <a:xfrm>
            <a:off x="3584575" y="5186363"/>
            <a:ext cx="2946400" cy="1219200"/>
          </a:xfrm>
          <a:prstGeom prst="rect">
            <a:avLst/>
          </a:prstGeom>
          <a:solidFill>
            <a:srgbClr val="FFFF00"/>
          </a:solidFill>
          <a:ln w="9525">
            <a:solidFill>
              <a:schemeClr val="tx1"/>
            </a:solidFill>
            <a:miter lim="800000"/>
            <a:headEnd/>
            <a:tailEnd/>
          </a:ln>
        </p:spPr>
        <p:txBody>
          <a:bodyPr wrap="none" anchor="ctr"/>
          <a:lstStyle/>
          <a:p>
            <a:pPr algn="ctr"/>
            <a:r>
              <a:rPr lang="en-GB" sz="2400" b="1">
                <a:solidFill>
                  <a:schemeClr val="accent2"/>
                </a:solidFill>
              </a:rPr>
              <a:t>RAW MILL /</a:t>
            </a:r>
          </a:p>
          <a:p>
            <a:pPr algn="ctr"/>
            <a:r>
              <a:rPr lang="en-GB" sz="2400" b="1">
                <a:solidFill>
                  <a:schemeClr val="accent2"/>
                </a:solidFill>
              </a:rPr>
              <a:t>HOMOGENIZATION</a:t>
            </a:r>
            <a:endParaRPr lang="en-GB" sz="2400">
              <a:latin typeface="Times New Roman" pitchFamily="18" charset="0"/>
            </a:endParaRPr>
          </a:p>
        </p:txBody>
      </p:sp>
      <p:sp>
        <p:nvSpPr>
          <p:cNvPr id="100356" name="Rectangle 3"/>
          <p:cNvSpPr>
            <a:spLocks noChangeArrowheads="1"/>
          </p:cNvSpPr>
          <p:nvPr/>
        </p:nvSpPr>
        <p:spPr bwMode="auto">
          <a:xfrm>
            <a:off x="417513" y="3590925"/>
            <a:ext cx="2590800" cy="1219200"/>
          </a:xfrm>
          <a:prstGeom prst="rect">
            <a:avLst/>
          </a:prstGeom>
          <a:solidFill>
            <a:srgbClr val="FFFF00"/>
          </a:solidFill>
          <a:ln w="9525">
            <a:solidFill>
              <a:schemeClr val="tx1"/>
            </a:solidFill>
            <a:miter lim="800000"/>
            <a:headEnd/>
            <a:tailEnd/>
          </a:ln>
        </p:spPr>
        <p:txBody>
          <a:bodyPr wrap="none" anchor="ctr"/>
          <a:lstStyle/>
          <a:p>
            <a:pPr algn="ctr"/>
            <a:r>
              <a:rPr lang="en-GB" sz="2400" b="1">
                <a:solidFill>
                  <a:schemeClr val="accent2"/>
                </a:solidFill>
              </a:rPr>
              <a:t>PREBLENDING </a:t>
            </a:r>
            <a:endParaRPr lang="en-GB" sz="2400">
              <a:latin typeface="Times New Roman" pitchFamily="18" charset="0"/>
            </a:endParaRPr>
          </a:p>
        </p:txBody>
      </p:sp>
      <p:sp>
        <p:nvSpPr>
          <p:cNvPr id="100357" name="Rectangle 4"/>
          <p:cNvSpPr>
            <a:spLocks noChangeArrowheads="1"/>
          </p:cNvSpPr>
          <p:nvPr/>
        </p:nvSpPr>
        <p:spPr bwMode="auto">
          <a:xfrm>
            <a:off x="6969125" y="3657600"/>
            <a:ext cx="2667000" cy="1219200"/>
          </a:xfrm>
          <a:prstGeom prst="rect">
            <a:avLst/>
          </a:prstGeom>
          <a:solidFill>
            <a:srgbClr val="FFFF00"/>
          </a:solidFill>
          <a:ln w="9525">
            <a:solidFill>
              <a:schemeClr val="tx1"/>
            </a:solidFill>
            <a:miter lim="800000"/>
            <a:headEnd/>
            <a:tailEnd/>
          </a:ln>
        </p:spPr>
        <p:txBody>
          <a:bodyPr wrap="none" anchor="ctr"/>
          <a:lstStyle/>
          <a:p>
            <a:pPr algn="ctr"/>
            <a:r>
              <a:rPr lang="en-GB" sz="2400" b="1">
                <a:solidFill>
                  <a:schemeClr val="accent2"/>
                </a:solidFill>
              </a:rPr>
              <a:t>CLINKER </a:t>
            </a:r>
          </a:p>
          <a:p>
            <a:pPr algn="ctr"/>
            <a:r>
              <a:rPr lang="en-GB" sz="2400" b="1">
                <a:solidFill>
                  <a:schemeClr val="accent2"/>
                </a:solidFill>
              </a:rPr>
              <a:t>BURNING</a:t>
            </a:r>
            <a:endParaRPr lang="en-GB" sz="2400">
              <a:latin typeface="Times New Roman" pitchFamily="18" charset="0"/>
            </a:endParaRPr>
          </a:p>
        </p:txBody>
      </p:sp>
      <p:sp>
        <p:nvSpPr>
          <p:cNvPr id="100358" name="Rectangle 5"/>
          <p:cNvSpPr>
            <a:spLocks noChangeArrowheads="1"/>
          </p:cNvSpPr>
          <p:nvPr/>
        </p:nvSpPr>
        <p:spPr bwMode="auto">
          <a:xfrm>
            <a:off x="776288" y="1430338"/>
            <a:ext cx="2667000" cy="1219200"/>
          </a:xfrm>
          <a:prstGeom prst="rect">
            <a:avLst/>
          </a:prstGeom>
          <a:solidFill>
            <a:srgbClr val="FFFF00"/>
          </a:solidFill>
          <a:ln w="9525">
            <a:solidFill>
              <a:schemeClr val="tx1"/>
            </a:solidFill>
            <a:miter lim="800000"/>
            <a:headEnd/>
            <a:tailEnd/>
          </a:ln>
        </p:spPr>
        <p:txBody>
          <a:bodyPr wrap="none" anchor="ctr"/>
          <a:lstStyle/>
          <a:p>
            <a:pPr algn="ctr"/>
            <a:r>
              <a:rPr lang="en-GB" sz="2400" b="1">
                <a:solidFill>
                  <a:schemeClr val="accent2"/>
                </a:solidFill>
              </a:rPr>
              <a:t>QUARRY </a:t>
            </a:r>
            <a:endParaRPr lang="en-GB" sz="2400">
              <a:latin typeface="Times New Roman" pitchFamily="18" charset="0"/>
            </a:endParaRPr>
          </a:p>
        </p:txBody>
      </p:sp>
      <p:sp>
        <p:nvSpPr>
          <p:cNvPr id="100359" name="Oval 6"/>
          <p:cNvSpPr>
            <a:spLocks noChangeArrowheads="1"/>
          </p:cNvSpPr>
          <p:nvPr/>
        </p:nvSpPr>
        <p:spPr bwMode="auto">
          <a:xfrm>
            <a:off x="3440113" y="1801322"/>
            <a:ext cx="3241675" cy="3249008"/>
          </a:xfrm>
          <a:prstGeom prst="ellipse">
            <a:avLst/>
          </a:prstGeom>
          <a:solidFill>
            <a:srgbClr val="0066FF"/>
          </a:solidFill>
          <a:ln w="9525">
            <a:noFill/>
            <a:round/>
            <a:headEnd/>
            <a:tailEnd/>
          </a:ln>
        </p:spPr>
        <p:txBody>
          <a:bodyPr lIns="90000" tIns="46800" rIns="90000" bIns="46800" anchor="ctr">
            <a:spAutoFit/>
          </a:bodyPr>
          <a:lstStyle/>
          <a:p>
            <a:endParaRPr lang="en-GB" sz="2400" b="1" dirty="0">
              <a:solidFill>
                <a:schemeClr val="bg1"/>
              </a:solidFill>
            </a:endParaRPr>
          </a:p>
          <a:p>
            <a:endParaRPr lang="en-GB" sz="2400" b="1" dirty="0">
              <a:solidFill>
                <a:schemeClr val="bg1"/>
              </a:solidFill>
            </a:endParaRPr>
          </a:p>
          <a:p>
            <a:pPr algn="ctr"/>
            <a:r>
              <a:rPr lang="en-GB" sz="2400" b="1" dirty="0">
                <a:solidFill>
                  <a:schemeClr val="bg1"/>
                </a:solidFill>
              </a:rPr>
              <a:t>CLINKER/</a:t>
            </a:r>
            <a:br>
              <a:rPr lang="en-GB" sz="2400" b="1" dirty="0">
                <a:solidFill>
                  <a:schemeClr val="bg1"/>
                </a:solidFill>
              </a:rPr>
            </a:br>
            <a:r>
              <a:rPr lang="en-GB" sz="2400" b="1" dirty="0">
                <a:solidFill>
                  <a:schemeClr val="bg1"/>
                </a:solidFill>
              </a:rPr>
              <a:t>CEMENT</a:t>
            </a:r>
          </a:p>
          <a:p>
            <a:endParaRPr lang="en-GB" sz="2400" b="1" dirty="0">
              <a:solidFill>
                <a:schemeClr val="bg1"/>
              </a:solidFill>
            </a:endParaRPr>
          </a:p>
          <a:p>
            <a:endParaRPr lang="en-GB" sz="2400" b="1" dirty="0">
              <a:solidFill>
                <a:schemeClr val="bg1"/>
              </a:solidFill>
            </a:endParaRPr>
          </a:p>
        </p:txBody>
      </p:sp>
      <p:sp>
        <p:nvSpPr>
          <p:cNvPr id="100360" name="Rectangle 8"/>
          <p:cNvSpPr>
            <a:spLocks noChangeArrowheads="1"/>
          </p:cNvSpPr>
          <p:nvPr/>
        </p:nvSpPr>
        <p:spPr bwMode="auto">
          <a:xfrm>
            <a:off x="560388" y="1676400"/>
            <a:ext cx="8839200" cy="4419600"/>
          </a:xfrm>
          <a:prstGeom prst="rect">
            <a:avLst/>
          </a:prstGeom>
          <a:noFill/>
          <a:ln w="9525">
            <a:noFill/>
            <a:miter lim="800000"/>
            <a:headEnd/>
            <a:tailEnd/>
          </a:ln>
        </p:spPr>
        <p:txBody>
          <a:bodyPr wrap="none" anchor="ctr"/>
          <a:lstStyle/>
          <a:p>
            <a:endParaRPr lang="en-US"/>
          </a:p>
        </p:txBody>
      </p:sp>
      <p:sp>
        <p:nvSpPr>
          <p:cNvPr id="100361" name="Rectangle 9"/>
          <p:cNvSpPr>
            <a:spLocks noChangeArrowheads="1"/>
          </p:cNvSpPr>
          <p:nvPr/>
        </p:nvSpPr>
        <p:spPr bwMode="auto">
          <a:xfrm>
            <a:off x="6753225" y="1354138"/>
            <a:ext cx="2514600" cy="1219200"/>
          </a:xfrm>
          <a:prstGeom prst="rect">
            <a:avLst/>
          </a:prstGeom>
          <a:solidFill>
            <a:srgbClr val="FFFF00"/>
          </a:solidFill>
          <a:ln w="9525">
            <a:solidFill>
              <a:schemeClr val="tx1"/>
            </a:solidFill>
            <a:miter lim="800000"/>
            <a:headEnd/>
            <a:tailEnd/>
          </a:ln>
        </p:spPr>
        <p:txBody>
          <a:bodyPr wrap="none" anchor="ctr"/>
          <a:lstStyle/>
          <a:p>
            <a:pPr algn="ctr"/>
            <a:r>
              <a:rPr lang="en-GB" sz="2400" b="1">
                <a:solidFill>
                  <a:schemeClr val="accent2"/>
                </a:solidFill>
              </a:rPr>
              <a:t>CEMENT </a:t>
            </a:r>
          </a:p>
          <a:p>
            <a:pPr algn="ctr"/>
            <a:r>
              <a:rPr lang="en-GB" sz="2400" b="1">
                <a:solidFill>
                  <a:schemeClr val="accent2"/>
                </a:solidFill>
              </a:rPr>
              <a:t>GRINDING</a:t>
            </a:r>
            <a:endParaRPr lang="en-GB" sz="2400">
              <a:latin typeface="Times New Roman" pitchFamily="18" charset="0"/>
            </a:endParaRP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6B967D5-28BB-487C-9FEB-92975848EAB4}" type="slidenum">
              <a:rPr lang="en-US" sz="800"/>
              <a:pPr algn="r"/>
              <a:t>68</a:t>
            </a:fld>
            <a:endParaRPr lang="en-US" sz="800"/>
          </a:p>
        </p:txBody>
      </p:sp>
      <p:sp>
        <p:nvSpPr>
          <p:cNvPr id="101378"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GB" sz="2400" b="1"/>
              <a:t>Measures to Improve Uniformity</a:t>
            </a:r>
            <a:endParaRPr lang="en-US" sz="2400" b="1"/>
          </a:p>
        </p:txBody>
      </p:sp>
      <p:graphicFrame>
        <p:nvGraphicFramePr>
          <p:cNvPr id="6" name="Group 4"/>
          <p:cNvGraphicFramePr>
            <a:graphicFrameLocks noGrp="1"/>
          </p:cNvGraphicFramePr>
          <p:nvPr>
            <p:extLst>
              <p:ext uri="{D42A27DB-BD31-4B8C-83A1-F6EECF244321}">
                <p14:modId xmlns:p14="http://schemas.microsoft.com/office/powerpoint/2010/main" val="777500439"/>
              </p:ext>
            </p:extLst>
          </p:nvPr>
        </p:nvGraphicFramePr>
        <p:xfrm>
          <a:off x="776288" y="1389063"/>
          <a:ext cx="8534400" cy="3708400"/>
        </p:xfrm>
        <a:graphic>
          <a:graphicData uri="http://schemas.openxmlformats.org/drawingml/2006/table">
            <a:tbl>
              <a:tblPr/>
              <a:tblGrid>
                <a:gridCol w="1600200"/>
                <a:gridCol w="3276600"/>
                <a:gridCol w="3657600"/>
              </a:tblGrid>
              <a:tr h="73342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Quality Control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Process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Quarrying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Storage/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Preblending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Raw meal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Homogeni-zation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6A0223C-D881-4D82-A548-5F4935126F55}" type="slidenum">
              <a:rPr lang="en-US" sz="800"/>
              <a:pPr algn="r"/>
              <a:t>69</a:t>
            </a:fld>
            <a:endParaRPr lang="en-US" sz="800"/>
          </a:p>
        </p:txBody>
      </p:sp>
      <p:sp>
        <p:nvSpPr>
          <p:cNvPr id="102402"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GB" sz="2400" b="1"/>
              <a:t>Measures to Improve Uniformity</a:t>
            </a:r>
            <a:endParaRPr lang="en-US" sz="2400" b="1"/>
          </a:p>
        </p:txBody>
      </p:sp>
      <p:graphicFrame>
        <p:nvGraphicFramePr>
          <p:cNvPr id="6" name="Group 4"/>
          <p:cNvGraphicFramePr>
            <a:graphicFrameLocks noGrp="1"/>
          </p:cNvGraphicFramePr>
          <p:nvPr>
            <p:extLst>
              <p:ext uri="{D42A27DB-BD31-4B8C-83A1-F6EECF244321}">
                <p14:modId xmlns:p14="http://schemas.microsoft.com/office/powerpoint/2010/main" val="3667796725"/>
              </p:ext>
            </p:extLst>
          </p:nvPr>
        </p:nvGraphicFramePr>
        <p:xfrm>
          <a:off x="704850" y="1209675"/>
          <a:ext cx="8534400" cy="5172076"/>
        </p:xfrm>
        <a:graphic>
          <a:graphicData uri="http://schemas.openxmlformats.org/drawingml/2006/table">
            <a:tbl>
              <a:tblPr/>
              <a:tblGrid>
                <a:gridCol w="1600200"/>
                <a:gridCol w="3276600"/>
                <a:gridCol w="3657600"/>
              </a:tblGrid>
              <a:tr h="73342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Quality Control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Process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Quarrying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Blast drill hole analysis</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bg2">
                              <a:lumMod val="10000"/>
                            </a:schemeClr>
                          </a:solidFill>
                          <a:effectLst/>
                          <a:latin typeface="Arial" charset="0"/>
                        </a:rPr>
                        <a:t>QuarryMaster</a:t>
                      </a:r>
                      <a:endParaRPr kumimoji="0" lang="en-US"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Selective quarrying</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470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Storage/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Preblending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Bulk Material Analyzer (PGNAA)</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bg2">
                              <a:lumMod val="10000"/>
                            </a:schemeClr>
                          </a:solidFill>
                          <a:effectLst/>
                          <a:latin typeface="Arial" charset="0"/>
                        </a:rPr>
                        <a:t>Preblending</a:t>
                      </a:r>
                      <a:r>
                        <a:rPr kumimoji="0" lang="en-US" sz="1800" b="0" i="0" u="none" strike="noStrike" cap="none" normalizeH="0" baseline="0" dirty="0" smtClean="0">
                          <a:ln>
                            <a:noFill/>
                          </a:ln>
                          <a:solidFill>
                            <a:schemeClr val="bg2">
                              <a:lumMod val="10000"/>
                            </a:schemeClr>
                          </a:solidFill>
                          <a:effectLst/>
                          <a:latin typeface="Arial" charset="0"/>
                        </a:rPr>
                        <a:t> beds</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Optimization end cones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176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Raw meal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Frequent raw meal control</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On-line control by</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PGNAA ahead of mill</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On-site XRF- system</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Central lab automation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Upgrade feed systems</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Modify dust handling</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28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Homogeni-zation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Frequent kiln feed control</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Autom. kiln feed control </a:t>
                      </a:r>
                      <a:br>
                        <a:rPr kumimoji="0" lang="en-US" sz="1800" b="0" i="0" u="none" strike="noStrike" cap="none" normalizeH="0" baseline="0" smtClean="0">
                          <a:ln>
                            <a:noFill/>
                          </a:ln>
                          <a:solidFill>
                            <a:schemeClr val="bg2">
                              <a:lumMod val="10000"/>
                            </a:schemeClr>
                          </a:solidFill>
                          <a:effectLst/>
                          <a:latin typeface="Arial" charset="0"/>
                        </a:rPr>
                      </a:br>
                      <a:r>
                        <a:rPr kumimoji="0" lang="en-US" sz="1800" b="0" i="0" u="none" strike="noStrike" cap="none" normalizeH="0" baseline="0" smtClean="0">
                          <a:ln>
                            <a:noFill/>
                          </a:ln>
                          <a:solidFill>
                            <a:schemeClr val="bg2">
                              <a:lumMod val="10000"/>
                            </a:schemeClr>
                          </a:solidFill>
                          <a:effectLst/>
                          <a:latin typeface="Arial" charset="0"/>
                        </a:rPr>
                        <a:t>(central lab automation)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Kiln dust handling (compound vs direct operation)</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Maintenance of blending silos</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Silo operation</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5D5C418-3E56-4C8E-A104-ADA380EBF728}" type="slidenum">
              <a:rPr lang="en-US" sz="800"/>
              <a:pPr algn="r"/>
              <a:t>7</a:t>
            </a:fld>
            <a:endParaRPr lang="en-US" sz="800"/>
          </a:p>
        </p:txBody>
      </p:sp>
      <p:sp>
        <p:nvSpPr>
          <p:cNvPr id="21506"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Relevant material properties</a:t>
            </a:r>
          </a:p>
        </p:txBody>
      </p:sp>
      <p:graphicFrame>
        <p:nvGraphicFramePr>
          <p:cNvPr id="6" name="Group 3"/>
          <p:cNvGraphicFramePr>
            <a:graphicFrameLocks noGrp="1"/>
          </p:cNvGraphicFramePr>
          <p:nvPr>
            <p:extLst>
              <p:ext uri="{D42A27DB-BD31-4B8C-83A1-F6EECF244321}">
                <p14:modId xmlns:p14="http://schemas.microsoft.com/office/powerpoint/2010/main" val="2840195287"/>
              </p:ext>
            </p:extLst>
          </p:nvPr>
        </p:nvGraphicFramePr>
        <p:xfrm>
          <a:off x="1066800" y="1300163"/>
          <a:ext cx="8534400" cy="4672014"/>
        </p:xfrm>
        <a:graphic>
          <a:graphicData uri="http://schemas.openxmlformats.org/drawingml/2006/table">
            <a:tbl>
              <a:tblPr/>
              <a:tblGrid>
                <a:gridCol w="1600200"/>
                <a:gridCol w="1752600"/>
                <a:gridCol w="5181600"/>
              </a:tblGrid>
              <a:tr h="733425">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Material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0" fontAlgn="base" latinLnBrk="0" hangingPunct="0">
                        <a:lnSpc>
                          <a:spcPct val="8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Relevant materials properties</a:t>
                      </a:r>
                    </a:p>
                    <a:p>
                      <a:pPr marL="0" marR="0" lvl="0" indent="0" algn="ctr" defTabSz="914400" rtl="0" eaLnBrk="0" fontAlgn="base" latinLnBrk="0" hangingPunct="0">
                        <a:lnSpc>
                          <a:spcPct val="80000"/>
                        </a:lnSpc>
                        <a:spcBef>
                          <a:spcPct val="0"/>
                        </a:spcBef>
                        <a:spcAft>
                          <a:spcPct val="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for process and quality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r>
              <a:tr h="13128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Quarrying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Raw components</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Major elements: SiO</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 Al</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r>
                        <a:rPr kumimoji="0" lang="en-US" sz="1800" b="0" i="0" u="none" strike="noStrike" cap="none" normalizeH="0" baseline="0" dirty="0" smtClean="0">
                          <a:ln>
                            <a:noFill/>
                          </a:ln>
                          <a:solidFill>
                            <a:schemeClr val="tx1">
                              <a:lumMod val="50000"/>
                            </a:schemeClr>
                          </a:solidFill>
                          <a:effectLst/>
                          <a:latin typeface="Arial" charset="0"/>
                          <a:cs typeface="Arial" charset="0"/>
                        </a:rPr>
                        <a:t>, Fe</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r>
                        <a:rPr kumimoji="0" lang="en-US" sz="1800" b="0" i="0" u="none" strike="noStrike" cap="none" normalizeH="0" baseline="0" dirty="0" smtClean="0">
                          <a:ln>
                            <a:noFill/>
                          </a:ln>
                          <a:solidFill>
                            <a:schemeClr val="tx1">
                              <a:lumMod val="50000"/>
                            </a:schemeClr>
                          </a:solidFill>
                          <a:effectLst/>
                          <a:latin typeface="Arial" charset="0"/>
                          <a:cs typeface="Arial" charset="0"/>
                        </a:rPr>
                        <a:t>, </a:t>
                      </a:r>
                      <a:r>
                        <a:rPr kumimoji="0" lang="en-US" sz="1800" b="0" i="0" u="none" strike="noStrike" cap="none" normalizeH="0" baseline="0" dirty="0" err="1" smtClean="0">
                          <a:ln>
                            <a:noFill/>
                          </a:ln>
                          <a:solidFill>
                            <a:schemeClr val="tx1">
                              <a:lumMod val="50000"/>
                            </a:schemeClr>
                          </a:solidFill>
                          <a:effectLst/>
                          <a:latin typeface="Arial" charset="0"/>
                          <a:cs typeface="Arial" charset="0"/>
                        </a:rPr>
                        <a:t>CaO</a:t>
                      </a: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rgbClr val="FF0000"/>
                          </a:solidFill>
                          <a:effectLst/>
                          <a:latin typeface="Arial" charset="0"/>
                          <a:cs typeface="Arial" charset="0"/>
                        </a:rPr>
                        <a:t>Minor elements: </a:t>
                      </a:r>
                      <a:r>
                        <a:rPr kumimoji="0" lang="en-US" sz="1800" b="0" i="0" u="none" strike="noStrike" cap="none" normalizeH="0" baseline="0" dirty="0" err="1" smtClean="0">
                          <a:ln>
                            <a:noFill/>
                          </a:ln>
                          <a:solidFill>
                            <a:srgbClr val="FF0000"/>
                          </a:solidFill>
                          <a:effectLst/>
                          <a:latin typeface="Arial" charset="0"/>
                          <a:cs typeface="Arial" charset="0"/>
                        </a:rPr>
                        <a:t>alk</a:t>
                      </a:r>
                      <a:r>
                        <a:rPr kumimoji="0" lang="en-US" sz="1800" b="0" i="0" u="none" strike="noStrike" cap="none" normalizeH="0" baseline="0" dirty="0" smtClean="0">
                          <a:ln>
                            <a:noFill/>
                          </a:ln>
                          <a:solidFill>
                            <a:srgbClr val="FF0000"/>
                          </a:solidFill>
                          <a:effectLst/>
                          <a:latin typeface="Arial" charset="0"/>
                          <a:cs typeface="Arial" charset="0"/>
                        </a:rPr>
                        <a:t>., SO</a:t>
                      </a:r>
                      <a:r>
                        <a:rPr kumimoji="0" lang="en-US" sz="1800" b="0" i="0" u="none" strike="noStrike" cap="none" normalizeH="0" baseline="-25000" dirty="0" smtClean="0">
                          <a:ln>
                            <a:noFill/>
                          </a:ln>
                          <a:solidFill>
                            <a:srgbClr val="FF0000"/>
                          </a:solidFill>
                          <a:effectLst/>
                          <a:latin typeface="Arial" charset="0"/>
                          <a:cs typeface="Arial" charset="0"/>
                        </a:rPr>
                        <a:t>3</a:t>
                      </a:r>
                      <a:r>
                        <a:rPr kumimoji="0" lang="en-US" sz="1800" b="0" i="0" u="none" strike="noStrike" cap="none" normalizeH="0" baseline="0" dirty="0" smtClean="0">
                          <a:ln>
                            <a:noFill/>
                          </a:ln>
                          <a:solidFill>
                            <a:srgbClr val="FF0000"/>
                          </a:solidFill>
                          <a:effectLst/>
                          <a:latin typeface="Arial" charset="0"/>
                          <a:cs typeface="Arial" charset="0"/>
                        </a:rPr>
                        <a:t>, Cl, </a:t>
                      </a:r>
                      <a:r>
                        <a:rPr kumimoji="0" lang="en-US" sz="1800" b="0" i="0" u="none" strike="noStrike" cap="none" normalizeH="0" baseline="0" dirty="0" err="1" smtClean="0">
                          <a:ln>
                            <a:noFill/>
                          </a:ln>
                          <a:solidFill>
                            <a:srgbClr val="FF0000"/>
                          </a:solidFill>
                          <a:effectLst/>
                          <a:latin typeface="Arial" charset="0"/>
                          <a:cs typeface="Arial" charset="0"/>
                        </a:rPr>
                        <a:t>MgO</a:t>
                      </a:r>
                      <a:r>
                        <a:rPr kumimoji="0" lang="en-US" sz="1800" b="0" i="0" u="none" strike="noStrike" cap="none" normalizeH="0" baseline="0" dirty="0" smtClean="0">
                          <a:ln>
                            <a:noFill/>
                          </a:ln>
                          <a:solidFill>
                            <a:srgbClr val="FF0000"/>
                          </a:solidFill>
                          <a:effectLst/>
                          <a:latin typeface="Arial" charset="0"/>
                          <a:cs typeface="Arial" charset="0"/>
                        </a:rPr>
                        <a:t>, TOC</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rgbClr val="FF0000"/>
                          </a:solidFill>
                          <a:effectLst/>
                          <a:latin typeface="Arial" charset="0"/>
                          <a:cs typeface="Arial" charset="0"/>
                        </a:rPr>
                        <a:t>Mineralogical composition: quartz</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Moisture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28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Storage/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tx1">
                              <a:lumMod val="50000"/>
                            </a:schemeClr>
                          </a:solidFill>
                          <a:effectLst/>
                          <a:latin typeface="Arial" charset="0"/>
                          <a:cs typeface="Arial" charset="0"/>
                        </a:rPr>
                        <a:t>Preblending</a:t>
                      </a: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Components, blended components</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Major elements: SiO</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 Al</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r>
                        <a:rPr kumimoji="0" lang="en-US" sz="1800" b="0" i="0" u="none" strike="noStrike" cap="none" normalizeH="0" baseline="0" dirty="0" smtClean="0">
                          <a:ln>
                            <a:noFill/>
                          </a:ln>
                          <a:solidFill>
                            <a:schemeClr val="tx1">
                              <a:lumMod val="50000"/>
                            </a:schemeClr>
                          </a:solidFill>
                          <a:effectLst/>
                          <a:latin typeface="Arial" charset="0"/>
                          <a:cs typeface="Arial" charset="0"/>
                        </a:rPr>
                        <a:t>, Fe</a:t>
                      </a:r>
                      <a:r>
                        <a:rPr kumimoji="0" lang="en-US" sz="1800" b="0" i="0" u="none" strike="noStrike" cap="none" normalizeH="0" baseline="-25000" dirty="0" smtClean="0">
                          <a:ln>
                            <a:noFill/>
                          </a:ln>
                          <a:solidFill>
                            <a:schemeClr val="tx1">
                              <a:lumMod val="50000"/>
                            </a:schemeClr>
                          </a:solidFill>
                          <a:effectLst/>
                          <a:latin typeface="Arial" charset="0"/>
                          <a:cs typeface="Arial" charset="0"/>
                        </a:rPr>
                        <a:t>2</a:t>
                      </a:r>
                      <a:r>
                        <a:rPr kumimoji="0" lang="en-US" sz="1800" b="0" i="0" u="none" strike="noStrike" cap="none" normalizeH="0" baseline="0" dirty="0" smtClean="0">
                          <a:ln>
                            <a:noFill/>
                          </a:ln>
                          <a:solidFill>
                            <a:schemeClr val="tx1">
                              <a:lumMod val="50000"/>
                            </a:schemeClr>
                          </a:solidFill>
                          <a:effectLst/>
                          <a:latin typeface="Arial" charset="0"/>
                          <a:cs typeface="Arial" charset="0"/>
                        </a:rPr>
                        <a:t>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r>
                        <a:rPr kumimoji="0" lang="en-US" sz="1800" b="0" i="0" u="none" strike="noStrike" cap="none" normalizeH="0" baseline="0" dirty="0" smtClean="0">
                          <a:ln>
                            <a:noFill/>
                          </a:ln>
                          <a:solidFill>
                            <a:schemeClr val="tx1">
                              <a:lumMod val="50000"/>
                            </a:schemeClr>
                          </a:solidFill>
                          <a:effectLst/>
                          <a:latin typeface="Arial" charset="0"/>
                          <a:cs typeface="Arial" charset="0"/>
                        </a:rPr>
                        <a:t>, </a:t>
                      </a:r>
                      <a:r>
                        <a:rPr kumimoji="0" lang="en-US" sz="1800" b="0" i="0" u="none" strike="noStrike" cap="none" normalizeH="0" baseline="0" dirty="0" err="1" smtClean="0">
                          <a:ln>
                            <a:noFill/>
                          </a:ln>
                          <a:solidFill>
                            <a:schemeClr val="tx1">
                              <a:lumMod val="50000"/>
                            </a:schemeClr>
                          </a:solidFill>
                          <a:effectLst/>
                          <a:latin typeface="Arial" charset="0"/>
                          <a:cs typeface="Arial" charset="0"/>
                        </a:rPr>
                        <a:t>CaO</a:t>
                      </a: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Minor elements: alkalis, SO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r>
                        <a:rPr kumimoji="0" lang="en-US" sz="1800" b="0" i="0" u="none" strike="noStrike" cap="none" normalizeH="0" baseline="0" dirty="0" smtClean="0">
                          <a:ln>
                            <a:noFill/>
                          </a:ln>
                          <a:solidFill>
                            <a:schemeClr val="tx1">
                              <a:lumMod val="50000"/>
                            </a:schemeClr>
                          </a:solidFill>
                          <a:effectLst/>
                          <a:latin typeface="Arial" charset="0"/>
                          <a:cs typeface="Arial" charset="0"/>
                        </a:rPr>
                        <a:t>, Cl, </a:t>
                      </a:r>
                      <a:r>
                        <a:rPr kumimoji="0" lang="en-US" sz="1800" b="0" i="0" u="none" strike="noStrike" cap="none" normalizeH="0" baseline="0" dirty="0" err="1" smtClean="0">
                          <a:ln>
                            <a:noFill/>
                          </a:ln>
                          <a:solidFill>
                            <a:schemeClr val="tx1">
                              <a:lumMod val="50000"/>
                            </a:schemeClr>
                          </a:solidFill>
                          <a:effectLst/>
                          <a:latin typeface="Arial" charset="0"/>
                          <a:cs typeface="Arial" charset="0"/>
                        </a:rPr>
                        <a:t>MgO</a:t>
                      </a: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Mineralogical composition: quartz</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tx1">
                              <a:lumMod val="50000"/>
                            </a:schemeClr>
                          </a:solidFill>
                          <a:effectLst/>
                          <a:latin typeface="Arial" charset="0"/>
                          <a:cs typeface="Arial" charset="0"/>
                        </a:rPr>
                        <a:t>Granulometry</a:t>
                      </a:r>
                      <a:endParaRPr kumimoji="0" lang="en-US" sz="1800" b="0" i="0" u="none" strike="noStrike" cap="none" normalizeH="0" baseline="0" dirty="0" smtClean="0">
                        <a:ln>
                          <a:noFill/>
                        </a:ln>
                        <a:solidFill>
                          <a:schemeClr val="tx1">
                            <a:lumMod val="50000"/>
                          </a:schemeClr>
                        </a:solidFill>
                        <a:effectLst/>
                        <a:latin typeface="Arial" charset="0"/>
                        <a:cs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1286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tx1">
                              <a:lumMod val="50000"/>
                            </a:schemeClr>
                          </a:solidFill>
                          <a:effectLst/>
                          <a:latin typeface="Arial" charset="0"/>
                          <a:cs typeface="Arial" charset="0"/>
                        </a:rPr>
                        <a:t>Raw meal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Raw meal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Major elements: LS, SR, AR (alkali)</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2"/>
                          </a:solidFill>
                          <a:effectLst/>
                          <a:latin typeface="Arial" charset="0"/>
                          <a:cs typeface="Arial" charset="0"/>
                        </a:rPr>
                        <a:t>Minor elements: </a:t>
                      </a:r>
                      <a:r>
                        <a:rPr kumimoji="0" lang="en-US" sz="1800" b="0" i="0" u="none" strike="noStrike" cap="none" normalizeH="0" baseline="0" dirty="0" err="1" smtClean="0">
                          <a:ln>
                            <a:noFill/>
                          </a:ln>
                          <a:solidFill>
                            <a:schemeClr val="tx2"/>
                          </a:solidFill>
                          <a:effectLst/>
                          <a:latin typeface="Arial" charset="0"/>
                          <a:cs typeface="Arial" charset="0"/>
                        </a:rPr>
                        <a:t>alk</a:t>
                      </a:r>
                      <a:r>
                        <a:rPr kumimoji="0" lang="en-US" sz="1800" b="0" i="0" u="none" strike="noStrike" cap="none" normalizeH="0" baseline="0" dirty="0" smtClean="0">
                          <a:ln>
                            <a:noFill/>
                          </a:ln>
                          <a:solidFill>
                            <a:schemeClr val="tx2"/>
                          </a:solidFill>
                          <a:effectLst/>
                          <a:latin typeface="Arial" charset="0"/>
                          <a:cs typeface="Arial" charset="0"/>
                        </a:rPr>
                        <a:t>., SO</a:t>
                      </a:r>
                      <a:r>
                        <a:rPr kumimoji="0" lang="en-US" sz="1800" b="0" i="0" u="none" strike="noStrike" cap="none" normalizeH="0" baseline="-25000" dirty="0" smtClean="0">
                          <a:ln>
                            <a:noFill/>
                          </a:ln>
                          <a:solidFill>
                            <a:schemeClr val="tx2"/>
                          </a:solidFill>
                          <a:effectLst/>
                          <a:latin typeface="Arial" charset="0"/>
                          <a:cs typeface="Arial" charset="0"/>
                        </a:rPr>
                        <a:t>3</a:t>
                      </a:r>
                      <a:r>
                        <a:rPr kumimoji="0" lang="en-US" sz="1800" b="0" i="0" u="none" strike="noStrike" cap="none" normalizeH="0" baseline="0" dirty="0" smtClean="0">
                          <a:ln>
                            <a:noFill/>
                          </a:ln>
                          <a:solidFill>
                            <a:schemeClr val="tx2"/>
                          </a:solidFill>
                          <a:effectLst/>
                          <a:latin typeface="Arial" charset="0"/>
                          <a:cs typeface="Arial" charset="0"/>
                        </a:rPr>
                        <a:t>, Cl, </a:t>
                      </a:r>
                      <a:r>
                        <a:rPr kumimoji="0" lang="en-US" sz="1800" b="0" i="0" u="none" strike="noStrike" cap="none" normalizeH="0" baseline="0" dirty="0" err="1" smtClean="0">
                          <a:ln>
                            <a:noFill/>
                          </a:ln>
                          <a:solidFill>
                            <a:schemeClr val="tx2"/>
                          </a:solidFill>
                          <a:effectLst/>
                          <a:latin typeface="Arial" charset="0"/>
                          <a:cs typeface="Arial" charset="0"/>
                        </a:rPr>
                        <a:t>MgO</a:t>
                      </a:r>
                      <a:r>
                        <a:rPr kumimoji="0" lang="en-US" sz="1800" b="0" i="0" u="none" strike="noStrike" cap="none" normalizeH="0" baseline="0" dirty="0" smtClean="0">
                          <a:ln>
                            <a:noFill/>
                          </a:ln>
                          <a:solidFill>
                            <a:schemeClr val="tx2"/>
                          </a:solidFill>
                          <a:effectLst/>
                          <a:latin typeface="Arial" charset="0"/>
                          <a:cs typeface="Arial" charset="0"/>
                        </a:rPr>
                        <a:t>, TOC</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2"/>
                          </a:solidFill>
                          <a:effectLst/>
                          <a:latin typeface="Arial" charset="0"/>
                          <a:cs typeface="Arial" charset="0"/>
                        </a:rPr>
                        <a:t>Mineralogical composition: quartz</a:t>
                      </a:r>
                      <a:r>
                        <a:rPr kumimoji="0" lang="en-US" sz="1800" b="0" i="0" u="none" strike="noStrike" cap="none" normalizeH="0" baseline="0" dirty="0" smtClean="0">
                          <a:ln>
                            <a:noFill/>
                          </a:ln>
                          <a:solidFill>
                            <a:schemeClr val="bg2"/>
                          </a:solidFill>
                          <a:effectLst/>
                          <a:latin typeface="Arial" charset="0"/>
                          <a:cs typeface="Arial" charset="0"/>
                        </a:rPr>
                        <a:t> </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Fineness: R90</a:t>
                      </a:r>
                      <a:r>
                        <a:rPr kumimoji="0" lang="en-US" sz="1800" b="0" i="0" u="none" strike="noStrike" cap="none" normalizeH="0" baseline="0" dirty="0" smtClean="0">
                          <a:ln>
                            <a:noFill/>
                          </a:ln>
                          <a:solidFill>
                            <a:schemeClr val="tx1">
                              <a:lumMod val="50000"/>
                            </a:schemeClr>
                          </a:solidFill>
                          <a:effectLst/>
                          <a:latin typeface="Symbol" pitchFamily="18" charset="2"/>
                          <a:cs typeface="Arial" charset="0"/>
                        </a:rPr>
                        <a:t>m</a:t>
                      </a:r>
                      <a:r>
                        <a:rPr kumimoji="0" lang="en-US" sz="1800" b="0" i="0" u="none" strike="noStrike" cap="none" normalizeH="0" baseline="0" dirty="0" smtClean="0">
                          <a:ln>
                            <a:noFill/>
                          </a:ln>
                          <a:solidFill>
                            <a:schemeClr val="tx1">
                              <a:lumMod val="50000"/>
                            </a:schemeClr>
                          </a:solidFill>
                          <a:effectLst/>
                          <a:latin typeface="Arial" charset="0"/>
                          <a:cs typeface="Arial" charset="0"/>
                        </a:rPr>
                        <a:t>m</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529" name="Text Box 26"/>
          <p:cNvSpPr txBox="1">
            <a:spLocks noChangeArrowheads="1"/>
          </p:cNvSpPr>
          <p:nvPr/>
        </p:nvSpPr>
        <p:spPr bwMode="auto">
          <a:xfrm>
            <a:off x="1065213" y="6045200"/>
            <a:ext cx="8229600" cy="366713"/>
          </a:xfrm>
          <a:prstGeom prst="rect">
            <a:avLst/>
          </a:prstGeom>
          <a:noFill/>
          <a:ln w="9525">
            <a:noFill/>
            <a:miter lim="800000"/>
            <a:headEnd/>
            <a:tailEnd/>
          </a:ln>
        </p:spPr>
        <p:txBody>
          <a:bodyPr>
            <a:spAutoFit/>
          </a:bodyPr>
          <a:lstStyle/>
          <a:p>
            <a:pPr>
              <a:spcBef>
                <a:spcPct val="50000"/>
              </a:spcBef>
            </a:pPr>
            <a:r>
              <a:rPr lang="en-US">
                <a:solidFill>
                  <a:srgbClr val="FF0000"/>
                </a:solidFill>
              </a:rPr>
              <a:t>red:</a:t>
            </a:r>
            <a:r>
              <a:rPr lang="en-US"/>
              <a:t> only place to control		</a:t>
            </a:r>
            <a:r>
              <a:rPr lang="en-US">
                <a:solidFill>
                  <a:schemeClr val="tx2"/>
                </a:solidFill>
              </a:rPr>
              <a:t>gray:</a:t>
            </a:r>
            <a:r>
              <a:rPr lang="en-US">
                <a:solidFill>
                  <a:schemeClr val="bg2"/>
                </a:solidFill>
              </a:rPr>
              <a:t> </a:t>
            </a:r>
            <a:r>
              <a:rPr lang="en-US"/>
              <a:t>limited or no direct control possibility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B93CF2A-F6F7-48C3-846C-FBC78F05753D}" type="slidenum">
              <a:rPr lang="en-US" sz="800"/>
              <a:pPr algn="r"/>
              <a:t>70</a:t>
            </a:fld>
            <a:endParaRPr lang="en-US" sz="800"/>
          </a:p>
        </p:txBody>
      </p:sp>
      <p:sp>
        <p:nvSpPr>
          <p:cNvPr id="103426"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GB" sz="2400" b="1"/>
              <a:t>Measures to Improve Uniformity</a:t>
            </a:r>
            <a:endParaRPr lang="en-US" sz="2400" b="1"/>
          </a:p>
        </p:txBody>
      </p:sp>
      <p:graphicFrame>
        <p:nvGraphicFramePr>
          <p:cNvPr id="6" name="Group 4"/>
          <p:cNvGraphicFramePr>
            <a:graphicFrameLocks noGrp="1"/>
          </p:cNvGraphicFramePr>
          <p:nvPr>
            <p:extLst>
              <p:ext uri="{D42A27DB-BD31-4B8C-83A1-F6EECF244321}">
                <p14:modId xmlns:p14="http://schemas.microsoft.com/office/powerpoint/2010/main" val="2335831611"/>
              </p:ext>
            </p:extLst>
          </p:nvPr>
        </p:nvGraphicFramePr>
        <p:xfrm>
          <a:off x="663575" y="1443038"/>
          <a:ext cx="8610600" cy="2733675"/>
        </p:xfrm>
        <a:graphic>
          <a:graphicData uri="http://schemas.openxmlformats.org/drawingml/2006/table">
            <a:tbl>
              <a:tblPr/>
              <a:tblGrid>
                <a:gridCol w="1524000"/>
                <a:gridCol w="3505200"/>
                <a:gridCol w="3581400"/>
              </a:tblGrid>
              <a:tr h="53340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Quality Control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Process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Fuel preparation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Clinker burning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Cement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de-CH"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D494CBC-C227-4A20-B4AA-A3693FA0BDAD}" type="slidenum">
              <a:rPr lang="en-US" sz="800"/>
              <a:pPr algn="r"/>
              <a:t>71</a:t>
            </a:fld>
            <a:endParaRPr lang="en-US" sz="800"/>
          </a:p>
        </p:txBody>
      </p:sp>
      <p:sp>
        <p:nvSpPr>
          <p:cNvPr id="104450"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GB" sz="2400" b="1"/>
              <a:t>Measures to Improve Uniformity</a:t>
            </a:r>
            <a:endParaRPr lang="en-US" sz="2400" b="1"/>
          </a:p>
        </p:txBody>
      </p:sp>
      <p:graphicFrame>
        <p:nvGraphicFramePr>
          <p:cNvPr id="100381" name="Group 29"/>
          <p:cNvGraphicFramePr>
            <a:graphicFrameLocks noGrp="1"/>
          </p:cNvGraphicFramePr>
          <p:nvPr>
            <p:extLst>
              <p:ext uri="{D42A27DB-BD31-4B8C-83A1-F6EECF244321}">
                <p14:modId xmlns:p14="http://schemas.microsoft.com/office/powerpoint/2010/main" val="226800048"/>
              </p:ext>
            </p:extLst>
          </p:nvPr>
        </p:nvGraphicFramePr>
        <p:xfrm>
          <a:off x="631825" y="1225550"/>
          <a:ext cx="8424863" cy="5083176"/>
        </p:xfrm>
        <a:graphic>
          <a:graphicData uri="http://schemas.openxmlformats.org/drawingml/2006/table">
            <a:tbl>
              <a:tblPr/>
              <a:tblGrid>
                <a:gridCol w="1490663"/>
                <a:gridCol w="3430587"/>
                <a:gridCol w="3503613"/>
              </a:tblGrid>
              <a:tr h="48577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Quality Control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Process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6715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Fuel preparation</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Frequent fineness control</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endParaRPr kumimoji="0" lang="en-US" sz="1800" b="0" i="0" u="none" strike="noStrike" cap="none" normalizeH="0" baseline="0" dirty="0" smtClean="0">
                        <a:ln>
                          <a:noFill/>
                        </a:ln>
                        <a:solidFill>
                          <a:schemeClr val="bg2">
                            <a:lumMod val="10000"/>
                          </a:schemeClr>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Regular AF availability and dosage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1066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Clinker burning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Frequent free lime control</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bg2">
                              <a:lumMod val="10000"/>
                            </a:schemeClr>
                          </a:solidFill>
                          <a:effectLst/>
                          <a:latin typeface="Arial" charset="0"/>
                        </a:rPr>
                        <a:t>Autom</a:t>
                      </a:r>
                      <a:r>
                        <a:rPr kumimoji="0" lang="en-US" sz="1800" b="0" i="0" u="none" strike="noStrike" cap="none" normalizeH="0" baseline="0" dirty="0" smtClean="0">
                          <a:ln>
                            <a:noFill/>
                          </a:ln>
                          <a:solidFill>
                            <a:schemeClr val="bg2">
                              <a:lumMod val="10000"/>
                            </a:schemeClr>
                          </a:solidFill>
                          <a:effectLst/>
                          <a:latin typeface="Arial" charset="0"/>
                        </a:rPr>
                        <a:t>. free lime control</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On-site free lime analyzer</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XRD in central lab</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US" sz="1800" b="0" i="0" u="none" strike="noStrike" cap="none" normalizeH="0" baseline="0" dirty="0" err="1" smtClean="0">
                          <a:ln>
                            <a:noFill/>
                          </a:ln>
                          <a:solidFill>
                            <a:schemeClr val="bg2">
                              <a:lumMod val="10000"/>
                            </a:schemeClr>
                          </a:solidFill>
                          <a:effectLst/>
                          <a:latin typeface="Arial" charset="0"/>
                        </a:rPr>
                        <a:t>Autom</a:t>
                      </a:r>
                      <a:r>
                        <a:rPr kumimoji="0" lang="en-US" sz="1800" b="0" i="0" u="none" strike="noStrike" cap="none" normalizeH="0" baseline="0" dirty="0" smtClean="0">
                          <a:ln>
                            <a:noFill/>
                          </a:ln>
                          <a:solidFill>
                            <a:schemeClr val="bg2">
                              <a:lumMod val="10000"/>
                            </a:schemeClr>
                          </a:solidFill>
                          <a:effectLst/>
                          <a:latin typeface="Arial" charset="0"/>
                        </a:rPr>
                        <a:t>. clinker phase control</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dirty="0" smtClean="0">
                          <a:ln>
                            <a:noFill/>
                          </a:ln>
                          <a:solidFill>
                            <a:schemeClr val="bg2">
                              <a:lumMod val="10000"/>
                            </a:schemeClr>
                          </a:solidFill>
                          <a:effectLst/>
                          <a:latin typeface="Arial" charset="0"/>
                        </a:rPr>
                        <a:t> (</a:t>
                      </a:r>
                      <a:r>
                        <a:rPr kumimoji="0" lang="en-US" sz="1800" b="0" i="0" u="none" strike="noStrike" cap="none" normalizeH="0" baseline="0" dirty="0" err="1" smtClean="0">
                          <a:ln>
                            <a:noFill/>
                          </a:ln>
                          <a:solidFill>
                            <a:schemeClr val="bg2">
                              <a:lumMod val="10000"/>
                            </a:schemeClr>
                          </a:solidFill>
                          <a:effectLst/>
                          <a:latin typeface="Arial" charset="0"/>
                        </a:rPr>
                        <a:t>Rietvelt</a:t>
                      </a:r>
                      <a:r>
                        <a:rPr kumimoji="0" lang="en-US" sz="1800" b="0" i="0" u="none" strike="noStrike" cap="none" normalizeH="0" baseline="0" dirty="0" smtClean="0">
                          <a:ln>
                            <a:noFill/>
                          </a:ln>
                          <a:solidFill>
                            <a:schemeClr val="bg2">
                              <a:lumMod val="10000"/>
                            </a:schemeClr>
                          </a:solidFill>
                          <a:effectLst/>
                          <a:latin typeface="Arial" charset="0"/>
                        </a:rPr>
                        <a:t> analysis)</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US" sz="1800" b="0" i="0" u="none" strike="noStrike" cap="none" normalizeH="0" baseline="0" dirty="0" smtClean="0">
                          <a:ln>
                            <a:noFill/>
                          </a:ln>
                          <a:solidFill>
                            <a:schemeClr val="bg2">
                              <a:lumMod val="10000"/>
                            </a:schemeClr>
                          </a:solidFill>
                          <a:effectLst/>
                          <a:latin typeface="Arial" charset="0"/>
                        </a:rPr>
                        <a:t>Hot meal control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Regular kiln feed and fuel feed rate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Kiln Expert Control</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819275">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Cement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bg2">
                              <a:lumMod val="10000"/>
                            </a:schemeClr>
                          </a:solidFill>
                          <a:effectLst/>
                          <a:latin typeface="Arial" charset="0"/>
                        </a:rPr>
                        <a:t>Frequent fineness control Autom. fineness control</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smtClean="0">
                          <a:ln>
                            <a:noFill/>
                          </a:ln>
                          <a:solidFill>
                            <a:schemeClr val="bg2">
                              <a:lumMod val="10000"/>
                            </a:schemeClr>
                          </a:solidFill>
                          <a:effectLst/>
                          <a:latin typeface="Arial" charset="0"/>
                        </a:rPr>
                        <a:t> On-site fineness analyzer</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smtClean="0">
                          <a:ln>
                            <a:noFill/>
                          </a:ln>
                          <a:solidFill>
                            <a:schemeClr val="bg2">
                              <a:lumMod val="10000"/>
                            </a:schemeClr>
                          </a:solidFill>
                          <a:effectLst/>
                          <a:latin typeface="Arial" charset="0"/>
                        </a:rPr>
                        <a:t> fineness in central lab</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None/>
                        <a:tabLst/>
                      </a:pPr>
                      <a:r>
                        <a:rPr kumimoji="0" lang="en-US" sz="1800" b="0" i="0" u="none" strike="noStrike" cap="none" normalizeH="0" baseline="0" smtClean="0">
                          <a:ln>
                            <a:noFill/>
                          </a:ln>
                          <a:solidFill>
                            <a:schemeClr val="bg2">
                              <a:lumMod val="10000"/>
                            </a:schemeClr>
                          </a:solidFill>
                          <a:effectLst/>
                          <a:latin typeface="Arial" charset="0"/>
                        </a:rPr>
                        <a:t>Autom. chemical control</a:t>
                      </a:r>
                    </a:p>
                    <a:p>
                      <a:pPr marL="0" marR="0" lvl="0" indent="0" algn="l" defTabSz="914400" rtl="0" eaLnBrk="0" fontAlgn="base" latinLnBrk="0" hangingPunct="0">
                        <a:lnSpc>
                          <a:spcPct val="100000"/>
                        </a:lnSpc>
                        <a:spcBef>
                          <a:spcPct val="0"/>
                        </a:spcBef>
                        <a:spcAft>
                          <a:spcPct val="0"/>
                        </a:spcAft>
                        <a:buClr>
                          <a:schemeClr val="tx1"/>
                        </a:buClr>
                        <a:buSzTx/>
                        <a:buFont typeface="Wingdings" pitchFamily="2" charset="2"/>
                        <a:buChar char="Ø"/>
                        <a:tabLst/>
                      </a:pPr>
                      <a:r>
                        <a:rPr kumimoji="0" lang="en-US" sz="1800" b="0" i="0" u="none" strike="noStrike" cap="none" normalizeH="0" baseline="0" smtClean="0">
                          <a:ln>
                            <a:noFill/>
                          </a:ln>
                          <a:solidFill>
                            <a:schemeClr val="bg2">
                              <a:lumMod val="10000"/>
                            </a:schemeClr>
                          </a:solidFill>
                          <a:effectLst/>
                          <a:latin typeface="Arial" charset="0"/>
                        </a:rPr>
                        <a:t> central laboratory </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err="1" smtClean="0">
                          <a:ln>
                            <a:noFill/>
                          </a:ln>
                          <a:solidFill>
                            <a:schemeClr val="bg2">
                              <a:lumMod val="10000"/>
                            </a:schemeClr>
                          </a:solidFill>
                          <a:effectLst/>
                          <a:latin typeface="Arial" charset="0"/>
                        </a:rPr>
                        <a:t>Preblending</a:t>
                      </a:r>
                      <a:r>
                        <a:rPr kumimoji="0" lang="en-US" sz="1800" b="0" i="0" u="none" strike="noStrike" cap="none" normalizeH="0" baseline="0" dirty="0" smtClean="0">
                          <a:ln>
                            <a:noFill/>
                          </a:ln>
                          <a:solidFill>
                            <a:schemeClr val="bg2">
                              <a:lumMod val="10000"/>
                            </a:schemeClr>
                          </a:solidFill>
                          <a:effectLst/>
                          <a:latin typeface="Arial" charset="0"/>
                        </a:rPr>
                        <a:t> of MIC</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Individual feed systems for each constituent</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bg2">
                              <a:lumMod val="10000"/>
                            </a:schemeClr>
                          </a:solidFill>
                          <a:effectLst/>
                          <a:latin typeface="Arial" charset="0"/>
                        </a:rPr>
                        <a:t>Upgrade feed systems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729254D-56AD-4D91-B5A4-2DAA2D7893BC}" type="slidenum">
              <a:rPr lang="en-US" sz="800"/>
              <a:pPr algn="r"/>
              <a:t>72</a:t>
            </a:fld>
            <a:endParaRPr lang="en-US" sz="800"/>
          </a:p>
        </p:txBody>
      </p:sp>
      <p:sp>
        <p:nvSpPr>
          <p:cNvPr id="105474"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Uniformity is affected by incomplete filling of pre-blending piles</a:t>
            </a:r>
          </a:p>
        </p:txBody>
      </p:sp>
      <p:pic>
        <p:nvPicPr>
          <p:cNvPr id="105475" name="Picture 3"/>
          <p:cNvPicPr>
            <a:picLocks noChangeAspect="1" noChangeArrowheads="1"/>
          </p:cNvPicPr>
          <p:nvPr/>
        </p:nvPicPr>
        <p:blipFill>
          <a:blip r:embed="rId2"/>
          <a:srcRect/>
          <a:stretch>
            <a:fillRect/>
          </a:stretch>
        </p:blipFill>
        <p:spPr bwMode="auto">
          <a:xfrm>
            <a:off x="631825" y="1225550"/>
            <a:ext cx="8208963" cy="503872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EDC0843-0AB0-4476-A72F-BBAA06B4F663}" type="slidenum">
              <a:rPr lang="en-US" sz="800"/>
              <a:pPr algn="r"/>
              <a:t>73</a:t>
            </a:fld>
            <a:endParaRPr lang="en-US" sz="800"/>
          </a:p>
        </p:txBody>
      </p:sp>
      <p:sp>
        <p:nvSpPr>
          <p:cNvPr id="106498"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Inadequate feed size causes feeder blockages</a:t>
            </a:r>
          </a:p>
        </p:txBody>
      </p:sp>
      <p:pic>
        <p:nvPicPr>
          <p:cNvPr id="106499" name="Picture 3" descr="XF RM 3 shale"/>
          <p:cNvPicPr>
            <a:picLocks noChangeAspect="1" noChangeArrowheads="1"/>
          </p:cNvPicPr>
          <p:nvPr/>
        </p:nvPicPr>
        <p:blipFill>
          <a:blip r:embed="rId2"/>
          <a:srcRect/>
          <a:stretch>
            <a:fillRect/>
          </a:stretch>
        </p:blipFill>
        <p:spPr bwMode="auto">
          <a:xfrm>
            <a:off x="560388" y="1209675"/>
            <a:ext cx="6769100" cy="507682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sz="3600" dirty="0"/>
              <a:t>Quality Control Aspects of </a:t>
            </a:r>
            <a:r>
              <a:rPr lang="en-US" sz="3600" dirty="0" smtClean="0"/>
              <a:t>Uniformity</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74</a:t>
            </a:fld>
            <a:endParaRPr lang="en-US" dirty="0"/>
          </a:p>
        </p:txBody>
      </p:sp>
    </p:spTree>
    <p:extLst>
      <p:ext uri="{BB962C8B-B14F-4D97-AF65-F5344CB8AC3E}">
        <p14:creationId xmlns:p14="http://schemas.microsoft.com/office/powerpoint/2010/main" val="35358511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091029C-9FB6-4E1E-94FF-8417BBB1C925}" type="slidenum">
              <a:rPr lang="en-US" sz="800"/>
              <a:pPr algn="r"/>
              <a:t>75</a:t>
            </a:fld>
            <a:endParaRPr lang="en-US" sz="800"/>
          </a:p>
        </p:txBody>
      </p:sp>
      <p:sp>
        <p:nvSpPr>
          <p:cNvPr id="108546" name="Content Placeholder 2"/>
          <p:cNvSpPr>
            <a:spLocks/>
          </p:cNvSpPr>
          <p:nvPr/>
        </p:nvSpPr>
        <p:spPr bwMode="auto">
          <a:xfrm>
            <a:off x="488950" y="1341438"/>
            <a:ext cx="8856663" cy="5257800"/>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GB" sz="2000"/>
              <a:t>Increased product quality and reduced operational costs through </a:t>
            </a:r>
            <a:r>
              <a:rPr lang="en-GB" sz="2000" b="1"/>
              <a:t>improved uniformity</a:t>
            </a:r>
          </a:p>
          <a:p>
            <a:pPr marL="534988" lvl="1" indent="-265113">
              <a:spcBef>
                <a:spcPts val="1200"/>
              </a:spcBef>
              <a:buClr>
                <a:schemeClr val="accent1"/>
              </a:buClr>
              <a:buFont typeface="Arial" charset="0"/>
              <a:buChar char="•"/>
            </a:pPr>
            <a:r>
              <a:rPr lang="en-GB"/>
              <a:t>High sampling frequency</a:t>
            </a:r>
          </a:p>
          <a:p>
            <a:pPr marL="534988" lvl="1" indent="-265113">
              <a:spcBef>
                <a:spcPts val="1200"/>
              </a:spcBef>
              <a:buClr>
                <a:schemeClr val="accent1"/>
              </a:buClr>
              <a:buFont typeface="Arial" charset="0"/>
              <a:buChar char="•"/>
            </a:pPr>
            <a:r>
              <a:rPr lang="en-GB"/>
              <a:t>More sampling points</a:t>
            </a:r>
          </a:p>
          <a:p>
            <a:pPr marL="534988" lvl="1" indent="-265113">
              <a:spcBef>
                <a:spcPts val="1200"/>
              </a:spcBef>
              <a:buClr>
                <a:schemeClr val="accent1"/>
              </a:buClr>
              <a:buFont typeface="Arial" charset="0"/>
              <a:buChar char="•"/>
            </a:pPr>
            <a:r>
              <a:rPr lang="en-GB"/>
              <a:t>Round-the-clock control</a:t>
            </a:r>
          </a:p>
          <a:p>
            <a:pPr marL="534988" lvl="1" indent="-265113">
              <a:spcBef>
                <a:spcPts val="1200"/>
              </a:spcBef>
              <a:buClr>
                <a:schemeClr val="accent1"/>
              </a:buClr>
              <a:buFont typeface="Arial" charset="0"/>
              <a:buChar char="•"/>
            </a:pPr>
            <a:r>
              <a:rPr lang="en-GB"/>
              <a:t>High standard of sample preparation and analysis</a:t>
            </a:r>
          </a:p>
          <a:p>
            <a:pPr marL="534988" lvl="1" indent="-265113">
              <a:spcBef>
                <a:spcPts val="1200"/>
              </a:spcBef>
              <a:buClr>
                <a:schemeClr val="accent1"/>
              </a:buClr>
              <a:buFont typeface="Arial" charset="0"/>
              <a:buChar char="•"/>
            </a:pPr>
            <a:r>
              <a:rPr lang="en-US"/>
              <a:t>Measurement of relevant parameters at high frequency </a:t>
            </a:r>
          </a:p>
          <a:p>
            <a:pPr marL="820738" lvl="2" indent="-284163">
              <a:spcBef>
                <a:spcPts val="900"/>
              </a:spcBef>
              <a:buClr>
                <a:schemeClr val="accent1"/>
              </a:buClr>
              <a:buFont typeface="Arial" charset="0"/>
              <a:buChar char="•"/>
            </a:pPr>
            <a:r>
              <a:rPr lang="en-US" sz="1600"/>
              <a:t>Ideally “real time” / At earliest opportunity </a:t>
            </a:r>
          </a:p>
          <a:p>
            <a:pPr marL="820738" lvl="2" indent="-284163">
              <a:spcBef>
                <a:spcPts val="900"/>
              </a:spcBef>
              <a:buClr>
                <a:schemeClr val="accent1"/>
              </a:buClr>
              <a:buFont typeface="Arial" charset="0"/>
              <a:buChar char="•"/>
            </a:pPr>
            <a:r>
              <a:rPr lang="en-US" sz="1600"/>
              <a:t>Fast reaction (process control)</a:t>
            </a:r>
          </a:p>
          <a:p>
            <a:pPr marL="269875" indent="-269875">
              <a:spcBef>
                <a:spcPts val="1200"/>
              </a:spcBef>
              <a:buClr>
                <a:schemeClr val="accent1"/>
              </a:buClr>
              <a:buFont typeface="Arial" charset="0"/>
              <a:buChar char="•"/>
            </a:pPr>
            <a:r>
              <a:rPr lang="en-GB" sz="2000"/>
              <a:t>Automated QC systems need an appropriate control software</a:t>
            </a:r>
          </a:p>
          <a:p>
            <a:pPr marL="269875" indent="-269875">
              <a:spcBef>
                <a:spcPts val="1200"/>
              </a:spcBef>
              <a:buClr>
                <a:schemeClr val="accent1"/>
              </a:buClr>
              <a:buFont typeface="Arial" charset="0"/>
              <a:buChar char="•"/>
            </a:pPr>
            <a:r>
              <a:rPr lang="en-GB" sz="2000"/>
              <a:t>Liberation of personnel from routine work for more demanding tasks – Especially shift laboratory</a:t>
            </a:r>
            <a:endParaRPr lang="en-US" sz="2000" b="1"/>
          </a:p>
        </p:txBody>
      </p:sp>
      <p:sp>
        <p:nvSpPr>
          <p:cNvPr id="108547"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Automation in quality control helps to improve uniformity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B9C960A-CB68-4504-8FBD-AF9C978B7BC0}" type="slidenum">
              <a:rPr lang="en-US" sz="800"/>
              <a:pPr algn="r"/>
              <a:t>76</a:t>
            </a:fld>
            <a:endParaRPr lang="en-US" sz="800"/>
          </a:p>
        </p:txBody>
      </p:sp>
      <p:sp>
        <p:nvSpPr>
          <p:cNvPr id="109570" name="Content Placeholder 2"/>
          <p:cNvSpPr>
            <a:spLocks/>
          </p:cNvSpPr>
          <p:nvPr/>
        </p:nvSpPr>
        <p:spPr bwMode="auto">
          <a:xfrm>
            <a:off x="4953000" y="1209675"/>
            <a:ext cx="4392613"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Advantages</a:t>
            </a:r>
          </a:p>
          <a:p>
            <a:pPr marL="534988" lvl="1" indent="-265113">
              <a:spcBef>
                <a:spcPts val="1200"/>
              </a:spcBef>
              <a:buClr>
                <a:schemeClr val="accent1"/>
              </a:buClr>
              <a:buFont typeface="Arial" charset="0"/>
              <a:buChar char="•"/>
            </a:pPr>
            <a:r>
              <a:rPr lang="en-US"/>
              <a:t>Installed on mill feed belt</a:t>
            </a:r>
          </a:p>
          <a:p>
            <a:pPr marL="534988" lvl="1" indent="-265113">
              <a:spcBef>
                <a:spcPts val="1200"/>
              </a:spcBef>
              <a:buClr>
                <a:schemeClr val="accent1"/>
              </a:buClr>
              <a:buFont typeface="Arial" charset="0"/>
              <a:buChar char="•"/>
            </a:pPr>
            <a:r>
              <a:rPr lang="en-US"/>
              <a:t>&lt;5 min control interval</a:t>
            </a:r>
          </a:p>
          <a:p>
            <a:pPr marL="269875" indent="-269875">
              <a:spcBef>
                <a:spcPts val="1200"/>
              </a:spcBef>
              <a:buClr>
                <a:schemeClr val="accent1"/>
              </a:buClr>
              <a:buFont typeface="Arial" charset="0"/>
              <a:buChar char="•"/>
            </a:pPr>
            <a:r>
              <a:rPr lang="en-US" sz="2000"/>
              <a:t>Limitations</a:t>
            </a:r>
          </a:p>
          <a:p>
            <a:pPr marL="534988" lvl="1" indent="-265113">
              <a:spcBef>
                <a:spcPts val="1200"/>
              </a:spcBef>
              <a:buClr>
                <a:schemeClr val="accent1"/>
              </a:buClr>
              <a:buFont typeface="Arial" charset="0"/>
              <a:buChar char="•"/>
            </a:pPr>
            <a:r>
              <a:rPr lang="en-US"/>
              <a:t>All components have to be on mill feed belt</a:t>
            </a:r>
          </a:p>
          <a:p>
            <a:pPr marL="534988" lvl="1" indent="-265113">
              <a:spcBef>
                <a:spcPts val="1200"/>
              </a:spcBef>
              <a:buClr>
                <a:schemeClr val="accent1"/>
              </a:buClr>
              <a:buFont typeface="Arial" charset="0"/>
              <a:buChar char="•"/>
            </a:pPr>
            <a:r>
              <a:rPr lang="en-US"/>
              <a:t>Space requirement</a:t>
            </a:r>
          </a:p>
          <a:p>
            <a:pPr marL="269875" indent="-269875">
              <a:spcBef>
                <a:spcPts val="1200"/>
              </a:spcBef>
              <a:buClr>
                <a:schemeClr val="accent1"/>
              </a:buClr>
              <a:buFont typeface="Arial" charset="0"/>
              <a:buChar char="•"/>
            </a:pPr>
            <a:r>
              <a:rPr lang="en-US" sz="2000"/>
              <a:t>Appropriate for</a:t>
            </a:r>
          </a:p>
          <a:p>
            <a:pPr marL="534988" lvl="1" indent="-265113">
              <a:spcBef>
                <a:spcPts val="1200"/>
              </a:spcBef>
              <a:buClr>
                <a:schemeClr val="accent1"/>
              </a:buClr>
              <a:buFont typeface="Arial" charset="0"/>
              <a:buChar char="•"/>
            </a:pPr>
            <a:r>
              <a:rPr lang="en-US"/>
              <a:t>Heterogeneous raw components</a:t>
            </a:r>
          </a:p>
          <a:p>
            <a:pPr marL="534988" lvl="1" indent="-265113">
              <a:spcBef>
                <a:spcPts val="1200"/>
              </a:spcBef>
              <a:buClr>
                <a:schemeClr val="accent1"/>
              </a:buClr>
              <a:buFont typeface="Arial" charset="0"/>
              <a:buChar char="•"/>
            </a:pPr>
            <a:r>
              <a:rPr lang="en-US"/>
              <a:t>Mill systems with long retention time</a:t>
            </a:r>
          </a:p>
          <a:p>
            <a:pPr marL="534988" lvl="1" indent="-265113">
              <a:spcBef>
                <a:spcPts val="1200"/>
              </a:spcBef>
              <a:buClr>
                <a:schemeClr val="accent1"/>
              </a:buClr>
              <a:buFont typeface="Arial" charset="0"/>
              <a:buChar char="•"/>
            </a:pPr>
            <a:r>
              <a:rPr lang="en-US"/>
              <a:t>Very large capacity mills</a:t>
            </a:r>
          </a:p>
          <a:p>
            <a:pPr marL="269875" indent="-269875">
              <a:spcBef>
                <a:spcPts val="1200"/>
              </a:spcBef>
              <a:buClr>
                <a:schemeClr val="accent1"/>
              </a:buClr>
              <a:buFont typeface="Arial" charset="0"/>
              <a:buChar char="•"/>
            </a:pPr>
            <a:endParaRPr lang="en-US" sz="2000"/>
          </a:p>
        </p:txBody>
      </p:sp>
      <p:sp>
        <p:nvSpPr>
          <p:cNvPr id="109571"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Examples: PGNA Analyzer on Raw Mill Feed</a:t>
            </a:r>
          </a:p>
        </p:txBody>
      </p:sp>
      <p:pic>
        <p:nvPicPr>
          <p:cNvPr id="109572" name="Picture 6"/>
          <p:cNvPicPr>
            <a:picLocks noChangeAspect="1" noChangeArrowheads="1"/>
          </p:cNvPicPr>
          <p:nvPr/>
        </p:nvPicPr>
        <p:blipFill>
          <a:blip r:embed="rId2"/>
          <a:srcRect/>
          <a:stretch>
            <a:fillRect/>
          </a:stretch>
        </p:blipFill>
        <p:spPr bwMode="auto">
          <a:xfrm>
            <a:off x="560388" y="1209675"/>
            <a:ext cx="3887787" cy="4664075"/>
          </a:xfrm>
          <a:prstGeom prst="rect">
            <a:avLst/>
          </a:prstGeom>
          <a:noFill/>
          <a:ln w="9525">
            <a:noFill/>
            <a:miter lim="800000"/>
            <a:headEnd/>
            <a:tailEnd/>
          </a:ln>
        </p:spPr>
      </p:pic>
      <p:sp>
        <p:nvSpPr>
          <p:cNvPr id="109573" name="Rectangle 3078"/>
          <p:cNvSpPr>
            <a:spLocks noChangeArrowheads="1"/>
          </p:cNvSpPr>
          <p:nvPr/>
        </p:nvSpPr>
        <p:spPr bwMode="auto">
          <a:xfrm>
            <a:off x="776288" y="5949950"/>
            <a:ext cx="3962400" cy="609600"/>
          </a:xfrm>
          <a:prstGeom prst="rect">
            <a:avLst/>
          </a:prstGeom>
          <a:noFill/>
          <a:ln w="9525">
            <a:noFill/>
            <a:miter lim="800000"/>
            <a:headEnd/>
            <a:tailEnd/>
          </a:ln>
        </p:spPr>
        <p:txBody>
          <a:bodyPr/>
          <a:lstStyle/>
          <a:p>
            <a:r>
              <a:rPr lang="en-US"/>
              <a:t>USD 350,000 approximately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76</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E7726EB-D7B0-47CC-AAD7-54DE7E0BF9B0}" type="slidenum">
              <a:rPr lang="en-US" sz="800"/>
              <a:pPr algn="r"/>
              <a:t>77</a:t>
            </a:fld>
            <a:endParaRPr lang="en-US" sz="800"/>
          </a:p>
        </p:txBody>
      </p:sp>
      <p:sp>
        <p:nvSpPr>
          <p:cNvPr id="110594"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Typical setup for raw mix control</a:t>
            </a:r>
          </a:p>
        </p:txBody>
      </p:sp>
      <p:sp>
        <p:nvSpPr>
          <p:cNvPr id="110595" name="Rectangle 2"/>
          <p:cNvSpPr>
            <a:spLocks noChangeArrowheads="1"/>
          </p:cNvSpPr>
          <p:nvPr/>
        </p:nvSpPr>
        <p:spPr bwMode="auto">
          <a:xfrm>
            <a:off x="4870450" y="3108325"/>
            <a:ext cx="3175" cy="9525"/>
          </a:xfrm>
          <a:prstGeom prst="rect">
            <a:avLst/>
          </a:prstGeom>
          <a:solidFill>
            <a:srgbClr val="FF0000"/>
          </a:solidFill>
          <a:ln w="9525">
            <a:noFill/>
            <a:miter lim="800000"/>
            <a:headEnd/>
            <a:tailEnd/>
          </a:ln>
        </p:spPr>
        <p:txBody>
          <a:bodyPr/>
          <a:lstStyle/>
          <a:p>
            <a:endParaRPr lang="en-US"/>
          </a:p>
        </p:txBody>
      </p:sp>
      <p:sp>
        <p:nvSpPr>
          <p:cNvPr id="110596" name="Rectangle 3"/>
          <p:cNvSpPr>
            <a:spLocks noChangeArrowheads="1"/>
          </p:cNvSpPr>
          <p:nvPr/>
        </p:nvSpPr>
        <p:spPr bwMode="auto">
          <a:xfrm>
            <a:off x="5241925" y="3036888"/>
            <a:ext cx="3175" cy="106362"/>
          </a:xfrm>
          <a:prstGeom prst="rect">
            <a:avLst/>
          </a:prstGeom>
          <a:solidFill>
            <a:srgbClr val="000000"/>
          </a:solidFill>
          <a:ln w="9525">
            <a:noFill/>
            <a:miter lim="800000"/>
            <a:headEnd/>
            <a:tailEnd/>
          </a:ln>
        </p:spPr>
        <p:txBody>
          <a:bodyPr/>
          <a:lstStyle/>
          <a:p>
            <a:endParaRPr lang="en-US"/>
          </a:p>
        </p:txBody>
      </p:sp>
      <p:sp>
        <p:nvSpPr>
          <p:cNvPr id="110597" name="Rectangle 4"/>
          <p:cNvSpPr>
            <a:spLocks noChangeArrowheads="1"/>
          </p:cNvSpPr>
          <p:nvPr/>
        </p:nvSpPr>
        <p:spPr bwMode="auto">
          <a:xfrm>
            <a:off x="4214813" y="3835400"/>
            <a:ext cx="1587" cy="184150"/>
          </a:xfrm>
          <a:prstGeom prst="rect">
            <a:avLst/>
          </a:prstGeom>
          <a:noFill/>
          <a:ln w="9525">
            <a:noFill/>
            <a:miter lim="800000"/>
            <a:headEnd/>
            <a:tailEnd/>
          </a:ln>
        </p:spPr>
        <p:txBody>
          <a:bodyPr/>
          <a:lstStyle/>
          <a:p>
            <a:endParaRPr lang="en-US"/>
          </a:p>
        </p:txBody>
      </p:sp>
      <p:sp>
        <p:nvSpPr>
          <p:cNvPr id="110598" name="Rectangle 5"/>
          <p:cNvSpPr>
            <a:spLocks noChangeArrowheads="1"/>
          </p:cNvSpPr>
          <p:nvPr/>
        </p:nvSpPr>
        <p:spPr bwMode="auto">
          <a:xfrm>
            <a:off x="4505325" y="4191000"/>
            <a:ext cx="1588" cy="217488"/>
          </a:xfrm>
          <a:prstGeom prst="rect">
            <a:avLst/>
          </a:prstGeom>
          <a:noFill/>
          <a:ln w="9525">
            <a:noFill/>
            <a:miter lim="800000"/>
            <a:headEnd/>
            <a:tailEnd/>
          </a:ln>
        </p:spPr>
        <p:txBody>
          <a:bodyPr/>
          <a:lstStyle/>
          <a:p>
            <a:endParaRPr lang="en-US"/>
          </a:p>
        </p:txBody>
      </p:sp>
      <p:sp>
        <p:nvSpPr>
          <p:cNvPr id="110599" name="Rectangle 6"/>
          <p:cNvSpPr>
            <a:spLocks noChangeArrowheads="1"/>
          </p:cNvSpPr>
          <p:nvPr/>
        </p:nvSpPr>
        <p:spPr bwMode="auto">
          <a:xfrm>
            <a:off x="6183313" y="2987675"/>
            <a:ext cx="6350" cy="22225"/>
          </a:xfrm>
          <a:prstGeom prst="rect">
            <a:avLst/>
          </a:prstGeom>
          <a:solidFill>
            <a:srgbClr val="FF0000"/>
          </a:solidFill>
          <a:ln w="9525">
            <a:noFill/>
            <a:miter lim="800000"/>
            <a:headEnd/>
            <a:tailEnd/>
          </a:ln>
        </p:spPr>
        <p:txBody>
          <a:bodyPr/>
          <a:lstStyle/>
          <a:p>
            <a:endParaRPr lang="en-US"/>
          </a:p>
        </p:txBody>
      </p:sp>
      <p:sp>
        <p:nvSpPr>
          <p:cNvPr id="110600" name="Rectangle 7"/>
          <p:cNvSpPr>
            <a:spLocks noChangeArrowheads="1"/>
          </p:cNvSpPr>
          <p:nvPr/>
        </p:nvSpPr>
        <p:spPr bwMode="auto">
          <a:xfrm>
            <a:off x="5997575" y="3316288"/>
            <a:ext cx="3175" cy="6350"/>
          </a:xfrm>
          <a:prstGeom prst="rect">
            <a:avLst/>
          </a:prstGeom>
          <a:solidFill>
            <a:srgbClr val="000000"/>
          </a:solidFill>
          <a:ln w="9525">
            <a:noFill/>
            <a:miter lim="800000"/>
            <a:headEnd/>
            <a:tailEnd/>
          </a:ln>
        </p:spPr>
        <p:txBody>
          <a:bodyPr/>
          <a:lstStyle/>
          <a:p>
            <a:endParaRPr lang="en-US"/>
          </a:p>
        </p:txBody>
      </p:sp>
      <p:sp>
        <p:nvSpPr>
          <p:cNvPr id="110601" name="Rectangle 8"/>
          <p:cNvSpPr>
            <a:spLocks noChangeArrowheads="1"/>
          </p:cNvSpPr>
          <p:nvPr/>
        </p:nvSpPr>
        <p:spPr bwMode="auto">
          <a:xfrm>
            <a:off x="5462588" y="2855913"/>
            <a:ext cx="6350" cy="34925"/>
          </a:xfrm>
          <a:prstGeom prst="rect">
            <a:avLst/>
          </a:prstGeom>
          <a:solidFill>
            <a:srgbClr val="000000"/>
          </a:solidFill>
          <a:ln w="9525">
            <a:noFill/>
            <a:miter lim="800000"/>
            <a:headEnd/>
            <a:tailEnd/>
          </a:ln>
        </p:spPr>
        <p:txBody>
          <a:bodyPr/>
          <a:lstStyle/>
          <a:p>
            <a:endParaRPr lang="en-US"/>
          </a:p>
        </p:txBody>
      </p:sp>
      <p:sp>
        <p:nvSpPr>
          <p:cNvPr id="110602" name="Rectangle 9"/>
          <p:cNvSpPr>
            <a:spLocks noChangeArrowheads="1"/>
          </p:cNvSpPr>
          <p:nvPr/>
        </p:nvSpPr>
        <p:spPr bwMode="auto">
          <a:xfrm>
            <a:off x="5462588" y="3038475"/>
            <a:ext cx="6350" cy="36513"/>
          </a:xfrm>
          <a:prstGeom prst="rect">
            <a:avLst/>
          </a:prstGeom>
          <a:solidFill>
            <a:srgbClr val="000000"/>
          </a:solidFill>
          <a:ln w="9525">
            <a:noFill/>
            <a:miter lim="800000"/>
            <a:headEnd/>
            <a:tailEnd/>
          </a:ln>
        </p:spPr>
        <p:txBody>
          <a:bodyPr/>
          <a:lstStyle/>
          <a:p>
            <a:endParaRPr lang="en-US"/>
          </a:p>
        </p:txBody>
      </p:sp>
      <p:sp>
        <p:nvSpPr>
          <p:cNvPr id="110603" name="Freeform 10"/>
          <p:cNvSpPr>
            <a:spLocks/>
          </p:cNvSpPr>
          <p:nvPr/>
        </p:nvSpPr>
        <p:spPr bwMode="auto">
          <a:xfrm>
            <a:off x="7869238" y="1839913"/>
            <a:ext cx="1587" cy="12700"/>
          </a:xfrm>
          <a:custGeom>
            <a:avLst/>
            <a:gdLst>
              <a:gd name="T0" fmla="*/ 0 w 1588"/>
              <a:gd name="T1" fmla="*/ 0 h 33"/>
              <a:gd name="T2" fmla="*/ 0 w 1588"/>
              <a:gd name="T3" fmla="*/ 2147483647 h 33"/>
              <a:gd name="T4" fmla="*/ 0 w 1588"/>
              <a:gd name="T5" fmla="*/ 0 h 33"/>
              <a:gd name="T6" fmla="*/ 0 60000 65536"/>
              <a:gd name="T7" fmla="*/ 0 60000 65536"/>
              <a:gd name="T8" fmla="*/ 0 60000 65536"/>
              <a:gd name="T9" fmla="*/ 0 w 1588"/>
              <a:gd name="T10" fmla="*/ 0 h 33"/>
              <a:gd name="T11" fmla="*/ 1588 w 1588"/>
              <a:gd name="T12" fmla="*/ 33 h 33"/>
            </a:gdLst>
            <a:ahLst/>
            <a:cxnLst>
              <a:cxn ang="T6">
                <a:pos x="T0" y="T1"/>
              </a:cxn>
              <a:cxn ang="T7">
                <a:pos x="T2" y="T3"/>
              </a:cxn>
              <a:cxn ang="T8">
                <a:pos x="T4" y="T5"/>
              </a:cxn>
            </a:cxnLst>
            <a:rect l="T9" t="T10" r="T11" b="T12"/>
            <a:pathLst>
              <a:path w="1588" h="33">
                <a:moveTo>
                  <a:pt x="0" y="0"/>
                </a:moveTo>
                <a:lnTo>
                  <a:pt x="0" y="33"/>
                </a:lnTo>
                <a:lnTo>
                  <a:pt x="0" y="0"/>
                </a:lnTo>
                <a:close/>
              </a:path>
            </a:pathLst>
          </a:custGeom>
          <a:solidFill>
            <a:srgbClr val="000000"/>
          </a:solidFill>
          <a:ln w="0">
            <a:solidFill>
              <a:srgbClr val="000000"/>
            </a:solidFill>
            <a:prstDash val="solid"/>
            <a:round/>
            <a:headEnd/>
            <a:tailEnd/>
          </a:ln>
        </p:spPr>
        <p:txBody>
          <a:bodyPr/>
          <a:lstStyle/>
          <a:p>
            <a:endParaRPr lang="de-DE"/>
          </a:p>
        </p:txBody>
      </p:sp>
      <p:sp>
        <p:nvSpPr>
          <p:cNvPr id="110604" name="Freeform 11"/>
          <p:cNvSpPr>
            <a:spLocks/>
          </p:cNvSpPr>
          <p:nvPr/>
        </p:nvSpPr>
        <p:spPr bwMode="auto">
          <a:xfrm>
            <a:off x="1401763" y="2879725"/>
            <a:ext cx="5627687" cy="93663"/>
          </a:xfrm>
          <a:custGeom>
            <a:avLst/>
            <a:gdLst>
              <a:gd name="T0" fmla="*/ 2147483647 w 4101"/>
              <a:gd name="T1" fmla="*/ 0 h 60"/>
              <a:gd name="T2" fmla="*/ 0 w 4101"/>
              <a:gd name="T3" fmla="*/ 0 h 60"/>
              <a:gd name="T4" fmla="*/ 0 w 4101"/>
              <a:gd name="T5" fmla="*/ 2147483647 h 60"/>
              <a:gd name="T6" fmla="*/ 2147483647 w 4101"/>
              <a:gd name="T7" fmla="*/ 2147483647 h 60"/>
              <a:gd name="T8" fmla="*/ 2147483647 w 4101"/>
              <a:gd name="T9" fmla="*/ 0 h 60"/>
              <a:gd name="T10" fmla="*/ 0 60000 65536"/>
              <a:gd name="T11" fmla="*/ 0 60000 65536"/>
              <a:gd name="T12" fmla="*/ 0 60000 65536"/>
              <a:gd name="T13" fmla="*/ 0 60000 65536"/>
              <a:gd name="T14" fmla="*/ 0 60000 65536"/>
              <a:gd name="T15" fmla="*/ 0 w 4101"/>
              <a:gd name="T16" fmla="*/ 0 h 60"/>
              <a:gd name="T17" fmla="*/ 4101 w 4101"/>
              <a:gd name="T18" fmla="*/ 60 h 60"/>
            </a:gdLst>
            <a:ahLst/>
            <a:cxnLst>
              <a:cxn ang="T10">
                <a:pos x="T0" y="T1"/>
              </a:cxn>
              <a:cxn ang="T11">
                <a:pos x="T2" y="T3"/>
              </a:cxn>
              <a:cxn ang="T12">
                <a:pos x="T4" y="T5"/>
              </a:cxn>
              <a:cxn ang="T13">
                <a:pos x="T6" y="T7"/>
              </a:cxn>
              <a:cxn ang="T14">
                <a:pos x="T8" y="T9"/>
              </a:cxn>
            </a:cxnLst>
            <a:rect l="T15" t="T16" r="T17" b="T18"/>
            <a:pathLst>
              <a:path w="4101" h="60">
                <a:moveTo>
                  <a:pt x="4101" y="0"/>
                </a:moveTo>
                <a:lnTo>
                  <a:pt x="0" y="0"/>
                </a:lnTo>
                <a:lnTo>
                  <a:pt x="0" y="60"/>
                </a:lnTo>
                <a:lnTo>
                  <a:pt x="4084" y="60"/>
                </a:lnTo>
                <a:lnTo>
                  <a:pt x="4101" y="0"/>
                </a:lnTo>
                <a:close/>
              </a:path>
            </a:pathLst>
          </a:custGeom>
          <a:solidFill>
            <a:srgbClr val="BFCFDE"/>
          </a:solidFill>
          <a:ln w="9525">
            <a:solidFill>
              <a:schemeClr val="bg2"/>
            </a:solidFill>
            <a:round/>
            <a:headEnd/>
            <a:tailEnd/>
          </a:ln>
        </p:spPr>
        <p:txBody>
          <a:bodyPr/>
          <a:lstStyle/>
          <a:p>
            <a:endParaRPr lang="de-DE"/>
          </a:p>
        </p:txBody>
      </p:sp>
      <p:sp>
        <p:nvSpPr>
          <p:cNvPr id="110605" name="Freeform 12"/>
          <p:cNvSpPr>
            <a:spLocks/>
          </p:cNvSpPr>
          <p:nvPr/>
        </p:nvSpPr>
        <p:spPr bwMode="auto">
          <a:xfrm>
            <a:off x="1400175" y="2876550"/>
            <a:ext cx="5630863" cy="98425"/>
          </a:xfrm>
          <a:custGeom>
            <a:avLst/>
            <a:gdLst>
              <a:gd name="T0" fmla="*/ 2147483647 w 4105"/>
              <a:gd name="T1" fmla="*/ 2147483647 h 64"/>
              <a:gd name="T2" fmla="*/ 2147483647 w 4105"/>
              <a:gd name="T3" fmla="*/ 0 h 64"/>
              <a:gd name="T4" fmla="*/ 0 w 4105"/>
              <a:gd name="T5" fmla="*/ 0 h 64"/>
              <a:gd name="T6" fmla="*/ 0 w 4105"/>
              <a:gd name="T7" fmla="*/ 2147483647 h 64"/>
              <a:gd name="T8" fmla="*/ 2147483647 w 4105"/>
              <a:gd name="T9" fmla="*/ 2147483647 h 64"/>
              <a:gd name="T10" fmla="*/ 2147483647 w 4105"/>
              <a:gd name="T11" fmla="*/ 2147483647 h 64"/>
              <a:gd name="T12" fmla="*/ 2147483647 w 4105"/>
              <a:gd name="T13" fmla="*/ 2147483647 h 64"/>
              <a:gd name="T14" fmla="*/ 2147483647 w 4105"/>
              <a:gd name="T15" fmla="*/ 2147483647 h 64"/>
              <a:gd name="T16" fmla="*/ 2147483647 w 4105"/>
              <a:gd name="T17" fmla="*/ 2147483647 h 64"/>
              <a:gd name="T18" fmla="*/ 2147483647 w 4105"/>
              <a:gd name="T19" fmla="*/ 2147483647 h 64"/>
              <a:gd name="T20" fmla="*/ 2147483647 w 4105"/>
              <a:gd name="T21" fmla="*/ 2147483647 h 64"/>
              <a:gd name="T22" fmla="*/ 2147483647 w 4105"/>
              <a:gd name="T23" fmla="*/ 2147483647 h 64"/>
              <a:gd name="T24" fmla="*/ 2147483647 w 4105"/>
              <a:gd name="T25" fmla="*/ 2147483647 h 64"/>
              <a:gd name="T26" fmla="*/ 2147483647 w 4105"/>
              <a:gd name="T27" fmla="*/ 2147483647 h 64"/>
              <a:gd name="T28" fmla="*/ 2147483647 w 4105"/>
              <a:gd name="T29" fmla="*/ 2147483647 h 64"/>
              <a:gd name="T30" fmla="*/ 2147483647 w 4105"/>
              <a:gd name="T31" fmla="*/ 2147483647 h 64"/>
              <a:gd name="T32" fmla="*/ 2147483647 w 4105"/>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105"/>
              <a:gd name="T52" fmla="*/ 0 h 64"/>
              <a:gd name="T53" fmla="*/ 4105 w 4105"/>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105" h="64">
                <a:moveTo>
                  <a:pt x="4105" y="2"/>
                </a:moveTo>
                <a:lnTo>
                  <a:pt x="4105" y="0"/>
                </a:lnTo>
                <a:lnTo>
                  <a:pt x="0" y="0"/>
                </a:lnTo>
                <a:lnTo>
                  <a:pt x="0" y="64"/>
                </a:lnTo>
                <a:lnTo>
                  <a:pt x="4088" y="64"/>
                </a:lnTo>
                <a:lnTo>
                  <a:pt x="4088" y="62"/>
                </a:lnTo>
                <a:lnTo>
                  <a:pt x="4105" y="2"/>
                </a:lnTo>
                <a:lnTo>
                  <a:pt x="4101" y="2"/>
                </a:lnTo>
                <a:lnTo>
                  <a:pt x="4084" y="62"/>
                </a:lnTo>
                <a:lnTo>
                  <a:pt x="4086" y="60"/>
                </a:lnTo>
                <a:lnTo>
                  <a:pt x="2" y="60"/>
                </a:lnTo>
                <a:lnTo>
                  <a:pt x="4" y="62"/>
                </a:lnTo>
                <a:lnTo>
                  <a:pt x="4" y="2"/>
                </a:lnTo>
                <a:lnTo>
                  <a:pt x="2" y="4"/>
                </a:lnTo>
                <a:lnTo>
                  <a:pt x="4103" y="4"/>
                </a:lnTo>
                <a:lnTo>
                  <a:pt x="4101" y="2"/>
                </a:lnTo>
                <a:lnTo>
                  <a:pt x="4105" y="2"/>
                </a:lnTo>
                <a:close/>
              </a:path>
            </a:pathLst>
          </a:custGeom>
          <a:solidFill>
            <a:srgbClr val="000000"/>
          </a:solidFill>
          <a:ln w="9525">
            <a:noFill/>
            <a:round/>
            <a:headEnd/>
            <a:tailEnd/>
          </a:ln>
        </p:spPr>
        <p:txBody>
          <a:bodyPr/>
          <a:lstStyle/>
          <a:p>
            <a:endParaRPr lang="de-DE"/>
          </a:p>
        </p:txBody>
      </p:sp>
      <p:sp>
        <p:nvSpPr>
          <p:cNvPr id="110606" name="Oval 13"/>
          <p:cNvSpPr>
            <a:spLocks noChangeArrowheads="1"/>
          </p:cNvSpPr>
          <p:nvPr/>
        </p:nvSpPr>
        <p:spPr bwMode="auto">
          <a:xfrm>
            <a:off x="1362075" y="2879725"/>
            <a:ext cx="85725" cy="95250"/>
          </a:xfrm>
          <a:prstGeom prst="ellipse">
            <a:avLst/>
          </a:prstGeom>
          <a:solidFill>
            <a:srgbClr val="BFCFDE"/>
          </a:solidFill>
          <a:ln w="9525">
            <a:noFill/>
            <a:round/>
            <a:headEnd/>
            <a:tailEnd/>
          </a:ln>
        </p:spPr>
        <p:txBody>
          <a:bodyPr/>
          <a:lstStyle/>
          <a:p>
            <a:endParaRPr lang="en-US"/>
          </a:p>
        </p:txBody>
      </p:sp>
      <p:sp>
        <p:nvSpPr>
          <p:cNvPr id="110607" name="Freeform 14"/>
          <p:cNvSpPr>
            <a:spLocks/>
          </p:cNvSpPr>
          <p:nvPr/>
        </p:nvSpPr>
        <p:spPr bwMode="auto">
          <a:xfrm>
            <a:off x="1360488" y="2876550"/>
            <a:ext cx="87312" cy="98425"/>
          </a:xfrm>
          <a:custGeom>
            <a:avLst/>
            <a:gdLst>
              <a:gd name="T0" fmla="*/ 0 w 64"/>
              <a:gd name="T1" fmla="*/ 2147483647 h 64"/>
              <a:gd name="T2" fmla="*/ 2147483647 w 64"/>
              <a:gd name="T3" fmla="*/ 2147483647 h 64"/>
              <a:gd name="T4" fmla="*/ 2147483647 w 64"/>
              <a:gd name="T5" fmla="*/ 2147483647 h 64"/>
              <a:gd name="T6" fmla="*/ 2147483647 w 64"/>
              <a:gd name="T7" fmla="*/ 2147483647 h 64"/>
              <a:gd name="T8" fmla="*/ 2147483647 w 64"/>
              <a:gd name="T9" fmla="*/ 2147483647 h 64"/>
              <a:gd name="T10" fmla="*/ 2147483647 w 64"/>
              <a:gd name="T11" fmla="*/ 2147483647 h 64"/>
              <a:gd name="T12" fmla="*/ 2147483647 w 64"/>
              <a:gd name="T13" fmla="*/ 2147483647 h 64"/>
              <a:gd name="T14" fmla="*/ 2147483647 w 64"/>
              <a:gd name="T15" fmla="*/ 2147483647 h 64"/>
              <a:gd name="T16" fmla="*/ 2147483647 w 64"/>
              <a:gd name="T17" fmla="*/ 2147483647 h 64"/>
              <a:gd name="T18" fmla="*/ 2147483647 w 64"/>
              <a:gd name="T19" fmla="*/ 2147483647 h 64"/>
              <a:gd name="T20" fmla="*/ 2147483647 w 64"/>
              <a:gd name="T21" fmla="*/ 2147483647 h 64"/>
              <a:gd name="T22" fmla="*/ 2147483647 w 64"/>
              <a:gd name="T23" fmla="*/ 2147483647 h 64"/>
              <a:gd name="T24" fmla="*/ 2147483647 w 64"/>
              <a:gd name="T25" fmla="*/ 2147483647 h 64"/>
              <a:gd name="T26" fmla="*/ 2147483647 w 64"/>
              <a:gd name="T27" fmla="*/ 2147483647 h 64"/>
              <a:gd name="T28" fmla="*/ 2147483647 w 64"/>
              <a:gd name="T29" fmla="*/ 2147483647 h 64"/>
              <a:gd name="T30" fmla="*/ 2147483647 w 64"/>
              <a:gd name="T31" fmla="*/ 2147483647 h 64"/>
              <a:gd name="T32" fmla="*/ 2147483647 w 64"/>
              <a:gd name="T33" fmla="*/ 2147483647 h 64"/>
              <a:gd name="T34" fmla="*/ 2147483647 w 64"/>
              <a:gd name="T35" fmla="*/ 2147483647 h 64"/>
              <a:gd name="T36" fmla="*/ 2147483647 w 64"/>
              <a:gd name="T37" fmla="*/ 0 h 64"/>
              <a:gd name="T38" fmla="*/ 2147483647 w 64"/>
              <a:gd name="T39" fmla="*/ 2147483647 h 64"/>
              <a:gd name="T40" fmla="*/ 2147483647 w 64"/>
              <a:gd name="T41" fmla="*/ 2147483647 h 64"/>
              <a:gd name="T42" fmla="*/ 2147483647 w 64"/>
              <a:gd name="T43" fmla="*/ 2147483647 h 64"/>
              <a:gd name="T44" fmla="*/ 0 w 64"/>
              <a:gd name="T45" fmla="*/ 2147483647 h 64"/>
              <a:gd name="T46" fmla="*/ 2147483647 w 64"/>
              <a:gd name="T47" fmla="*/ 2147483647 h 64"/>
              <a:gd name="T48" fmla="*/ 2147483647 w 64"/>
              <a:gd name="T49" fmla="*/ 2147483647 h 64"/>
              <a:gd name="T50" fmla="*/ 2147483647 w 64"/>
              <a:gd name="T51" fmla="*/ 2147483647 h 64"/>
              <a:gd name="T52" fmla="*/ 2147483647 w 64"/>
              <a:gd name="T53" fmla="*/ 2147483647 h 64"/>
              <a:gd name="T54" fmla="*/ 2147483647 w 64"/>
              <a:gd name="T55" fmla="*/ 2147483647 h 64"/>
              <a:gd name="T56" fmla="*/ 2147483647 w 64"/>
              <a:gd name="T57" fmla="*/ 2147483647 h 64"/>
              <a:gd name="T58" fmla="*/ 2147483647 w 64"/>
              <a:gd name="T59" fmla="*/ 2147483647 h 64"/>
              <a:gd name="T60" fmla="*/ 2147483647 w 64"/>
              <a:gd name="T61" fmla="*/ 2147483647 h 64"/>
              <a:gd name="T62" fmla="*/ 2147483647 w 64"/>
              <a:gd name="T63" fmla="*/ 2147483647 h 64"/>
              <a:gd name="T64" fmla="*/ 2147483647 w 64"/>
              <a:gd name="T65" fmla="*/ 2147483647 h 64"/>
              <a:gd name="T66" fmla="*/ 2147483647 w 64"/>
              <a:gd name="T67" fmla="*/ 2147483647 h 64"/>
              <a:gd name="T68" fmla="*/ 2147483647 w 64"/>
              <a:gd name="T69" fmla="*/ 2147483647 h 64"/>
              <a:gd name="T70" fmla="*/ 2147483647 w 64"/>
              <a:gd name="T71" fmla="*/ 2147483647 h 64"/>
              <a:gd name="T72" fmla="*/ 2147483647 w 64"/>
              <a:gd name="T73" fmla="*/ 2147483647 h 64"/>
              <a:gd name="T74" fmla="*/ 2147483647 w 64"/>
              <a:gd name="T75" fmla="*/ 2147483647 h 64"/>
              <a:gd name="T76" fmla="*/ 2147483647 w 64"/>
              <a:gd name="T77" fmla="*/ 2147483647 h 64"/>
              <a:gd name="T78" fmla="*/ 2147483647 w 64"/>
              <a:gd name="T79" fmla="*/ 2147483647 h 64"/>
              <a:gd name="T80" fmla="*/ 2147483647 w 64"/>
              <a:gd name="T81" fmla="*/ 2147483647 h 64"/>
              <a:gd name="T82" fmla="*/ 2147483647 w 64"/>
              <a:gd name="T83" fmla="*/ 2147483647 h 64"/>
              <a:gd name="T84" fmla="*/ 2147483647 w 64"/>
              <a:gd name="T85" fmla="*/ 2147483647 h 64"/>
              <a:gd name="T86" fmla="*/ 2147483647 w 64"/>
              <a:gd name="T87" fmla="*/ 2147483647 h 64"/>
              <a:gd name="T88" fmla="*/ 2147483647 w 64"/>
              <a:gd name="T89" fmla="*/ 2147483647 h 64"/>
              <a:gd name="T90" fmla="*/ 2147483647 w 64"/>
              <a:gd name="T91" fmla="*/ 2147483647 h 64"/>
              <a:gd name="T92" fmla="*/ 2147483647 w 64"/>
              <a:gd name="T93" fmla="*/ 2147483647 h 64"/>
              <a:gd name="T94" fmla="*/ 2147483647 w 64"/>
              <a:gd name="T95" fmla="*/ 2147483647 h 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
              <a:gd name="T145" fmla="*/ 0 h 64"/>
              <a:gd name="T146" fmla="*/ 64 w 64"/>
              <a:gd name="T147" fmla="*/ 64 h 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 h="64">
                <a:moveTo>
                  <a:pt x="0" y="31"/>
                </a:moveTo>
                <a:lnTo>
                  <a:pt x="0" y="44"/>
                </a:lnTo>
                <a:lnTo>
                  <a:pt x="2" y="44"/>
                </a:lnTo>
                <a:lnTo>
                  <a:pt x="2" y="46"/>
                </a:lnTo>
                <a:lnTo>
                  <a:pt x="8" y="52"/>
                </a:lnTo>
                <a:lnTo>
                  <a:pt x="8" y="56"/>
                </a:lnTo>
                <a:lnTo>
                  <a:pt x="12" y="56"/>
                </a:lnTo>
                <a:lnTo>
                  <a:pt x="16" y="60"/>
                </a:lnTo>
                <a:lnTo>
                  <a:pt x="18" y="60"/>
                </a:lnTo>
                <a:lnTo>
                  <a:pt x="20" y="62"/>
                </a:lnTo>
                <a:lnTo>
                  <a:pt x="29" y="62"/>
                </a:lnTo>
                <a:lnTo>
                  <a:pt x="29" y="64"/>
                </a:lnTo>
                <a:lnTo>
                  <a:pt x="33" y="62"/>
                </a:lnTo>
                <a:lnTo>
                  <a:pt x="43" y="62"/>
                </a:lnTo>
                <a:lnTo>
                  <a:pt x="43" y="60"/>
                </a:lnTo>
                <a:lnTo>
                  <a:pt x="47" y="60"/>
                </a:lnTo>
                <a:lnTo>
                  <a:pt x="47" y="58"/>
                </a:lnTo>
                <a:lnTo>
                  <a:pt x="49" y="58"/>
                </a:lnTo>
                <a:lnTo>
                  <a:pt x="49" y="56"/>
                </a:lnTo>
                <a:lnTo>
                  <a:pt x="56" y="50"/>
                </a:lnTo>
                <a:lnTo>
                  <a:pt x="58" y="50"/>
                </a:lnTo>
                <a:lnTo>
                  <a:pt x="58" y="48"/>
                </a:lnTo>
                <a:lnTo>
                  <a:pt x="60" y="48"/>
                </a:lnTo>
                <a:lnTo>
                  <a:pt x="60" y="44"/>
                </a:lnTo>
                <a:lnTo>
                  <a:pt x="62" y="44"/>
                </a:lnTo>
                <a:lnTo>
                  <a:pt x="62" y="33"/>
                </a:lnTo>
                <a:lnTo>
                  <a:pt x="64" y="29"/>
                </a:lnTo>
                <a:lnTo>
                  <a:pt x="62" y="29"/>
                </a:lnTo>
                <a:lnTo>
                  <a:pt x="62" y="21"/>
                </a:lnTo>
                <a:lnTo>
                  <a:pt x="60" y="19"/>
                </a:lnTo>
                <a:lnTo>
                  <a:pt x="60" y="17"/>
                </a:lnTo>
                <a:lnTo>
                  <a:pt x="56" y="13"/>
                </a:lnTo>
                <a:lnTo>
                  <a:pt x="56" y="8"/>
                </a:lnTo>
                <a:lnTo>
                  <a:pt x="52" y="8"/>
                </a:lnTo>
                <a:lnTo>
                  <a:pt x="45" y="2"/>
                </a:lnTo>
                <a:lnTo>
                  <a:pt x="43" y="2"/>
                </a:lnTo>
                <a:lnTo>
                  <a:pt x="43" y="0"/>
                </a:lnTo>
                <a:lnTo>
                  <a:pt x="20" y="0"/>
                </a:lnTo>
                <a:lnTo>
                  <a:pt x="18" y="2"/>
                </a:lnTo>
                <a:lnTo>
                  <a:pt x="12" y="2"/>
                </a:lnTo>
                <a:lnTo>
                  <a:pt x="12" y="4"/>
                </a:lnTo>
                <a:lnTo>
                  <a:pt x="4" y="13"/>
                </a:lnTo>
                <a:lnTo>
                  <a:pt x="2" y="13"/>
                </a:lnTo>
                <a:lnTo>
                  <a:pt x="2" y="19"/>
                </a:lnTo>
                <a:lnTo>
                  <a:pt x="0" y="21"/>
                </a:lnTo>
                <a:lnTo>
                  <a:pt x="0" y="31"/>
                </a:lnTo>
                <a:lnTo>
                  <a:pt x="4" y="31"/>
                </a:lnTo>
                <a:lnTo>
                  <a:pt x="4" y="21"/>
                </a:lnTo>
                <a:lnTo>
                  <a:pt x="6" y="19"/>
                </a:lnTo>
                <a:lnTo>
                  <a:pt x="6" y="17"/>
                </a:lnTo>
                <a:lnTo>
                  <a:pt x="8" y="17"/>
                </a:lnTo>
                <a:lnTo>
                  <a:pt x="8" y="13"/>
                </a:lnTo>
                <a:lnTo>
                  <a:pt x="12" y="13"/>
                </a:lnTo>
                <a:lnTo>
                  <a:pt x="12" y="8"/>
                </a:lnTo>
                <a:lnTo>
                  <a:pt x="16" y="8"/>
                </a:lnTo>
                <a:lnTo>
                  <a:pt x="16" y="6"/>
                </a:lnTo>
                <a:lnTo>
                  <a:pt x="18" y="6"/>
                </a:lnTo>
                <a:lnTo>
                  <a:pt x="20" y="4"/>
                </a:lnTo>
                <a:lnTo>
                  <a:pt x="31" y="4"/>
                </a:lnTo>
                <a:lnTo>
                  <a:pt x="39" y="4"/>
                </a:lnTo>
                <a:lnTo>
                  <a:pt x="39" y="6"/>
                </a:lnTo>
                <a:lnTo>
                  <a:pt x="45" y="6"/>
                </a:lnTo>
                <a:lnTo>
                  <a:pt x="52" y="13"/>
                </a:lnTo>
                <a:lnTo>
                  <a:pt x="56" y="17"/>
                </a:lnTo>
                <a:lnTo>
                  <a:pt x="56" y="19"/>
                </a:lnTo>
                <a:lnTo>
                  <a:pt x="58" y="21"/>
                </a:lnTo>
                <a:lnTo>
                  <a:pt x="58" y="29"/>
                </a:lnTo>
                <a:lnTo>
                  <a:pt x="60" y="33"/>
                </a:lnTo>
                <a:lnTo>
                  <a:pt x="62" y="29"/>
                </a:lnTo>
                <a:lnTo>
                  <a:pt x="58" y="29"/>
                </a:lnTo>
                <a:lnTo>
                  <a:pt x="58" y="40"/>
                </a:lnTo>
                <a:lnTo>
                  <a:pt x="56" y="40"/>
                </a:lnTo>
                <a:lnTo>
                  <a:pt x="56" y="44"/>
                </a:lnTo>
                <a:lnTo>
                  <a:pt x="54" y="44"/>
                </a:lnTo>
                <a:lnTo>
                  <a:pt x="54" y="46"/>
                </a:lnTo>
                <a:lnTo>
                  <a:pt x="52" y="46"/>
                </a:lnTo>
                <a:lnTo>
                  <a:pt x="52" y="50"/>
                </a:lnTo>
                <a:lnTo>
                  <a:pt x="49" y="52"/>
                </a:lnTo>
                <a:lnTo>
                  <a:pt x="45" y="52"/>
                </a:lnTo>
                <a:lnTo>
                  <a:pt x="45" y="54"/>
                </a:lnTo>
                <a:lnTo>
                  <a:pt x="43" y="54"/>
                </a:lnTo>
                <a:lnTo>
                  <a:pt x="43" y="56"/>
                </a:lnTo>
                <a:lnTo>
                  <a:pt x="39" y="56"/>
                </a:lnTo>
                <a:lnTo>
                  <a:pt x="39" y="58"/>
                </a:lnTo>
                <a:lnTo>
                  <a:pt x="29" y="58"/>
                </a:lnTo>
                <a:lnTo>
                  <a:pt x="29" y="62"/>
                </a:lnTo>
                <a:lnTo>
                  <a:pt x="33" y="60"/>
                </a:lnTo>
                <a:lnTo>
                  <a:pt x="29" y="58"/>
                </a:lnTo>
                <a:lnTo>
                  <a:pt x="20" y="58"/>
                </a:lnTo>
                <a:lnTo>
                  <a:pt x="18" y="56"/>
                </a:lnTo>
                <a:lnTo>
                  <a:pt x="16" y="56"/>
                </a:lnTo>
                <a:lnTo>
                  <a:pt x="12" y="52"/>
                </a:lnTo>
                <a:lnTo>
                  <a:pt x="6" y="46"/>
                </a:lnTo>
                <a:lnTo>
                  <a:pt x="6" y="40"/>
                </a:lnTo>
                <a:lnTo>
                  <a:pt x="4" y="40"/>
                </a:lnTo>
                <a:lnTo>
                  <a:pt x="4" y="31"/>
                </a:lnTo>
                <a:lnTo>
                  <a:pt x="0" y="31"/>
                </a:lnTo>
                <a:close/>
              </a:path>
            </a:pathLst>
          </a:custGeom>
          <a:solidFill>
            <a:srgbClr val="000000"/>
          </a:solidFill>
          <a:ln w="9525">
            <a:noFill/>
            <a:round/>
            <a:headEnd/>
            <a:tailEnd/>
          </a:ln>
        </p:spPr>
        <p:txBody>
          <a:bodyPr/>
          <a:lstStyle/>
          <a:p>
            <a:endParaRPr lang="de-DE"/>
          </a:p>
        </p:txBody>
      </p:sp>
      <p:sp>
        <p:nvSpPr>
          <p:cNvPr id="110608" name="Oval 15"/>
          <p:cNvSpPr>
            <a:spLocks noChangeArrowheads="1"/>
          </p:cNvSpPr>
          <p:nvPr/>
        </p:nvSpPr>
        <p:spPr bwMode="auto">
          <a:xfrm>
            <a:off x="6973888" y="2879725"/>
            <a:ext cx="85725" cy="95250"/>
          </a:xfrm>
          <a:prstGeom prst="ellipse">
            <a:avLst/>
          </a:prstGeom>
          <a:solidFill>
            <a:srgbClr val="BFCFDE"/>
          </a:solidFill>
          <a:ln w="9525">
            <a:noFill/>
            <a:round/>
            <a:headEnd/>
            <a:tailEnd/>
          </a:ln>
        </p:spPr>
        <p:txBody>
          <a:bodyPr/>
          <a:lstStyle/>
          <a:p>
            <a:endParaRPr lang="en-US"/>
          </a:p>
        </p:txBody>
      </p:sp>
      <p:sp>
        <p:nvSpPr>
          <p:cNvPr id="110609" name="Freeform 16"/>
          <p:cNvSpPr>
            <a:spLocks/>
          </p:cNvSpPr>
          <p:nvPr/>
        </p:nvSpPr>
        <p:spPr bwMode="auto">
          <a:xfrm>
            <a:off x="6972300" y="2876550"/>
            <a:ext cx="87313" cy="98425"/>
          </a:xfrm>
          <a:custGeom>
            <a:avLst/>
            <a:gdLst>
              <a:gd name="T0" fmla="*/ 0 w 65"/>
              <a:gd name="T1" fmla="*/ 2147483647 h 64"/>
              <a:gd name="T2" fmla="*/ 2147483647 w 65"/>
              <a:gd name="T3" fmla="*/ 2147483647 h 64"/>
              <a:gd name="T4" fmla="*/ 2147483647 w 65"/>
              <a:gd name="T5" fmla="*/ 2147483647 h 64"/>
              <a:gd name="T6" fmla="*/ 2147483647 w 65"/>
              <a:gd name="T7" fmla="*/ 2147483647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2147483647 w 65"/>
              <a:gd name="T21" fmla="*/ 2147483647 h 64"/>
              <a:gd name="T22" fmla="*/ 2147483647 w 65"/>
              <a:gd name="T23" fmla="*/ 2147483647 h 64"/>
              <a:gd name="T24" fmla="*/ 2147483647 w 65"/>
              <a:gd name="T25" fmla="*/ 2147483647 h 64"/>
              <a:gd name="T26" fmla="*/ 2147483647 w 65"/>
              <a:gd name="T27" fmla="*/ 2147483647 h 64"/>
              <a:gd name="T28" fmla="*/ 2147483647 w 65"/>
              <a:gd name="T29" fmla="*/ 2147483647 h 64"/>
              <a:gd name="T30" fmla="*/ 2147483647 w 65"/>
              <a:gd name="T31" fmla="*/ 2147483647 h 64"/>
              <a:gd name="T32" fmla="*/ 2147483647 w 65"/>
              <a:gd name="T33" fmla="*/ 2147483647 h 64"/>
              <a:gd name="T34" fmla="*/ 2147483647 w 65"/>
              <a:gd name="T35" fmla="*/ 2147483647 h 64"/>
              <a:gd name="T36" fmla="*/ 2147483647 w 65"/>
              <a:gd name="T37" fmla="*/ 0 h 64"/>
              <a:gd name="T38" fmla="*/ 2147483647 w 65"/>
              <a:gd name="T39" fmla="*/ 2147483647 h 64"/>
              <a:gd name="T40" fmla="*/ 2147483647 w 65"/>
              <a:gd name="T41" fmla="*/ 2147483647 h 64"/>
              <a:gd name="T42" fmla="*/ 2147483647 w 65"/>
              <a:gd name="T43" fmla="*/ 2147483647 h 64"/>
              <a:gd name="T44" fmla="*/ 0 w 65"/>
              <a:gd name="T45" fmla="*/ 2147483647 h 64"/>
              <a:gd name="T46" fmla="*/ 2147483647 w 65"/>
              <a:gd name="T47" fmla="*/ 2147483647 h 64"/>
              <a:gd name="T48" fmla="*/ 2147483647 w 65"/>
              <a:gd name="T49" fmla="*/ 2147483647 h 64"/>
              <a:gd name="T50" fmla="*/ 2147483647 w 65"/>
              <a:gd name="T51" fmla="*/ 2147483647 h 64"/>
              <a:gd name="T52" fmla="*/ 2147483647 w 65"/>
              <a:gd name="T53" fmla="*/ 2147483647 h 64"/>
              <a:gd name="T54" fmla="*/ 2147483647 w 65"/>
              <a:gd name="T55" fmla="*/ 2147483647 h 64"/>
              <a:gd name="T56" fmla="*/ 2147483647 w 65"/>
              <a:gd name="T57" fmla="*/ 2147483647 h 64"/>
              <a:gd name="T58" fmla="*/ 2147483647 w 65"/>
              <a:gd name="T59" fmla="*/ 2147483647 h 64"/>
              <a:gd name="T60" fmla="*/ 2147483647 w 65"/>
              <a:gd name="T61" fmla="*/ 2147483647 h 64"/>
              <a:gd name="T62" fmla="*/ 2147483647 w 65"/>
              <a:gd name="T63" fmla="*/ 2147483647 h 64"/>
              <a:gd name="T64" fmla="*/ 2147483647 w 65"/>
              <a:gd name="T65" fmla="*/ 2147483647 h 64"/>
              <a:gd name="T66" fmla="*/ 2147483647 w 65"/>
              <a:gd name="T67" fmla="*/ 2147483647 h 64"/>
              <a:gd name="T68" fmla="*/ 2147483647 w 65"/>
              <a:gd name="T69" fmla="*/ 2147483647 h 64"/>
              <a:gd name="T70" fmla="*/ 2147483647 w 65"/>
              <a:gd name="T71" fmla="*/ 2147483647 h 64"/>
              <a:gd name="T72" fmla="*/ 2147483647 w 65"/>
              <a:gd name="T73" fmla="*/ 2147483647 h 64"/>
              <a:gd name="T74" fmla="*/ 2147483647 w 65"/>
              <a:gd name="T75" fmla="*/ 2147483647 h 64"/>
              <a:gd name="T76" fmla="*/ 2147483647 w 65"/>
              <a:gd name="T77" fmla="*/ 2147483647 h 64"/>
              <a:gd name="T78" fmla="*/ 2147483647 w 65"/>
              <a:gd name="T79" fmla="*/ 2147483647 h 64"/>
              <a:gd name="T80" fmla="*/ 2147483647 w 65"/>
              <a:gd name="T81" fmla="*/ 2147483647 h 64"/>
              <a:gd name="T82" fmla="*/ 2147483647 w 65"/>
              <a:gd name="T83" fmla="*/ 2147483647 h 64"/>
              <a:gd name="T84" fmla="*/ 2147483647 w 65"/>
              <a:gd name="T85" fmla="*/ 2147483647 h 64"/>
              <a:gd name="T86" fmla="*/ 2147483647 w 65"/>
              <a:gd name="T87" fmla="*/ 2147483647 h 64"/>
              <a:gd name="T88" fmla="*/ 2147483647 w 65"/>
              <a:gd name="T89" fmla="*/ 2147483647 h 64"/>
              <a:gd name="T90" fmla="*/ 2147483647 w 65"/>
              <a:gd name="T91" fmla="*/ 2147483647 h 64"/>
              <a:gd name="T92" fmla="*/ 0 w 65"/>
              <a:gd name="T93" fmla="*/ 2147483647 h 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
              <a:gd name="T142" fmla="*/ 0 h 64"/>
              <a:gd name="T143" fmla="*/ 65 w 65"/>
              <a:gd name="T144" fmla="*/ 64 h 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 h="64">
                <a:moveTo>
                  <a:pt x="0" y="31"/>
                </a:moveTo>
                <a:lnTo>
                  <a:pt x="0" y="44"/>
                </a:lnTo>
                <a:lnTo>
                  <a:pt x="2" y="44"/>
                </a:lnTo>
                <a:lnTo>
                  <a:pt x="2" y="46"/>
                </a:lnTo>
                <a:lnTo>
                  <a:pt x="8" y="52"/>
                </a:lnTo>
                <a:lnTo>
                  <a:pt x="8" y="56"/>
                </a:lnTo>
                <a:lnTo>
                  <a:pt x="13" y="56"/>
                </a:lnTo>
                <a:lnTo>
                  <a:pt x="17" y="60"/>
                </a:lnTo>
                <a:lnTo>
                  <a:pt x="19" y="60"/>
                </a:lnTo>
                <a:lnTo>
                  <a:pt x="21" y="62"/>
                </a:lnTo>
                <a:lnTo>
                  <a:pt x="29" y="62"/>
                </a:lnTo>
                <a:lnTo>
                  <a:pt x="29" y="64"/>
                </a:lnTo>
                <a:lnTo>
                  <a:pt x="33" y="62"/>
                </a:lnTo>
                <a:lnTo>
                  <a:pt x="44" y="62"/>
                </a:lnTo>
                <a:lnTo>
                  <a:pt x="44" y="60"/>
                </a:lnTo>
                <a:lnTo>
                  <a:pt x="48" y="60"/>
                </a:lnTo>
                <a:lnTo>
                  <a:pt x="48" y="58"/>
                </a:lnTo>
                <a:lnTo>
                  <a:pt x="50" y="58"/>
                </a:lnTo>
                <a:lnTo>
                  <a:pt x="50" y="56"/>
                </a:lnTo>
                <a:lnTo>
                  <a:pt x="56" y="50"/>
                </a:lnTo>
                <a:lnTo>
                  <a:pt x="58" y="50"/>
                </a:lnTo>
                <a:lnTo>
                  <a:pt x="58" y="48"/>
                </a:lnTo>
                <a:lnTo>
                  <a:pt x="60" y="48"/>
                </a:lnTo>
                <a:lnTo>
                  <a:pt x="60" y="44"/>
                </a:lnTo>
                <a:lnTo>
                  <a:pt x="62" y="44"/>
                </a:lnTo>
                <a:lnTo>
                  <a:pt x="62" y="33"/>
                </a:lnTo>
                <a:lnTo>
                  <a:pt x="65" y="29"/>
                </a:lnTo>
                <a:lnTo>
                  <a:pt x="62" y="29"/>
                </a:lnTo>
                <a:lnTo>
                  <a:pt x="62" y="21"/>
                </a:lnTo>
                <a:lnTo>
                  <a:pt x="60" y="19"/>
                </a:lnTo>
                <a:lnTo>
                  <a:pt x="60" y="17"/>
                </a:lnTo>
                <a:lnTo>
                  <a:pt x="56" y="13"/>
                </a:lnTo>
                <a:lnTo>
                  <a:pt x="56" y="8"/>
                </a:lnTo>
                <a:lnTo>
                  <a:pt x="52" y="8"/>
                </a:lnTo>
                <a:lnTo>
                  <a:pt x="46" y="2"/>
                </a:lnTo>
                <a:lnTo>
                  <a:pt x="44" y="2"/>
                </a:lnTo>
                <a:lnTo>
                  <a:pt x="44" y="0"/>
                </a:lnTo>
                <a:lnTo>
                  <a:pt x="21" y="0"/>
                </a:lnTo>
                <a:lnTo>
                  <a:pt x="19" y="2"/>
                </a:lnTo>
                <a:lnTo>
                  <a:pt x="13" y="2"/>
                </a:lnTo>
                <a:lnTo>
                  <a:pt x="13" y="4"/>
                </a:lnTo>
                <a:lnTo>
                  <a:pt x="4" y="13"/>
                </a:lnTo>
                <a:lnTo>
                  <a:pt x="2" y="13"/>
                </a:lnTo>
                <a:lnTo>
                  <a:pt x="2" y="19"/>
                </a:lnTo>
                <a:lnTo>
                  <a:pt x="0" y="21"/>
                </a:lnTo>
                <a:lnTo>
                  <a:pt x="0" y="31"/>
                </a:lnTo>
                <a:lnTo>
                  <a:pt x="4" y="31"/>
                </a:lnTo>
                <a:lnTo>
                  <a:pt x="4" y="21"/>
                </a:lnTo>
                <a:lnTo>
                  <a:pt x="6" y="19"/>
                </a:lnTo>
                <a:lnTo>
                  <a:pt x="6" y="17"/>
                </a:lnTo>
                <a:lnTo>
                  <a:pt x="8" y="17"/>
                </a:lnTo>
                <a:lnTo>
                  <a:pt x="8" y="13"/>
                </a:lnTo>
                <a:lnTo>
                  <a:pt x="13" y="13"/>
                </a:lnTo>
                <a:lnTo>
                  <a:pt x="13" y="8"/>
                </a:lnTo>
                <a:lnTo>
                  <a:pt x="17" y="8"/>
                </a:lnTo>
                <a:lnTo>
                  <a:pt x="17" y="6"/>
                </a:lnTo>
                <a:lnTo>
                  <a:pt x="19" y="6"/>
                </a:lnTo>
                <a:lnTo>
                  <a:pt x="21" y="4"/>
                </a:lnTo>
                <a:lnTo>
                  <a:pt x="46" y="6"/>
                </a:lnTo>
                <a:lnTo>
                  <a:pt x="52" y="13"/>
                </a:lnTo>
                <a:lnTo>
                  <a:pt x="56" y="17"/>
                </a:lnTo>
                <a:lnTo>
                  <a:pt x="56" y="19"/>
                </a:lnTo>
                <a:lnTo>
                  <a:pt x="58" y="21"/>
                </a:lnTo>
                <a:lnTo>
                  <a:pt x="58" y="29"/>
                </a:lnTo>
                <a:lnTo>
                  <a:pt x="60" y="33"/>
                </a:lnTo>
                <a:lnTo>
                  <a:pt x="62" y="29"/>
                </a:lnTo>
                <a:lnTo>
                  <a:pt x="58" y="29"/>
                </a:lnTo>
                <a:lnTo>
                  <a:pt x="58" y="40"/>
                </a:lnTo>
                <a:lnTo>
                  <a:pt x="56" y="40"/>
                </a:lnTo>
                <a:lnTo>
                  <a:pt x="56" y="44"/>
                </a:lnTo>
                <a:lnTo>
                  <a:pt x="54" y="44"/>
                </a:lnTo>
                <a:lnTo>
                  <a:pt x="54" y="46"/>
                </a:lnTo>
                <a:lnTo>
                  <a:pt x="52" y="46"/>
                </a:lnTo>
                <a:lnTo>
                  <a:pt x="52" y="50"/>
                </a:lnTo>
                <a:lnTo>
                  <a:pt x="50" y="52"/>
                </a:lnTo>
                <a:lnTo>
                  <a:pt x="46" y="52"/>
                </a:lnTo>
                <a:lnTo>
                  <a:pt x="46" y="54"/>
                </a:lnTo>
                <a:lnTo>
                  <a:pt x="44" y="54"/>
                </a:lnTo>
                <a:lnTo>
                  <a:pt x="44" y="56"/>
                </a:lnTo>
                <a:lnTo>
                  <a:pt x="40" y="56"/>
                </a:lnTo>
                <a:lnTo>
                  <a:pt x="40" y="58"/>
                </a:lnTo>
                <a:lnTo>
                  <a:pt x="29" y="58"/>
                </a:lnTo>
                <a:lnTo>
                  <a:pt x="29" y="62"/>
                </a:lnTo>
                <a:lnTo>
                  <a:pt x="33" y="60"/>
                </a:lnTo>
                <a:lnTo>
                  <a:pt x="29" y="58"/>
                </a:lnTo>
                <a:lnTo>
                  <a:pt x="21" y="58"/>
                </a:lnTo>
                <a:lnTo>
                  <a:pt x="19" y="56"/>
                </a:lnTo>
                <a:lnTo>
                  <a:pt x="17" y="56"/>
                </a:lnTo>
                <a:lnTo>
                  <a:pt x="13" y="52"/>
                </a:lnTo>
                <a:lnTo>
                  <a:pt x="6" y="46"/>
                </a:lnTo>
                <a:lnTo>
                  <a:pt x="6" y="40"/>
                </a:lnTo>
                <a:lnTo>
                  <a:pt x="4" y="40"/>
                </a:lnTo>
                <a:lnTo>
                  <a:pt x="4" y="31"/>
                </a:lnTo>
                <a:lnTo>
                  <a:pt x="0" y="31"/>
                </a:lnTo>
                <a:close/>
              </a:path>
            </a:pathLst>
          </a:custGeom>
          <a:solidFill>
            <a:srgbClr val="000000"/>
          </a:solidFill>
          <a:ln w="9525">
            <a:noFill/>
            <a:round/>
            <a:headEnd/>
            <a:tailEnd/>
          </a:ln>
        </p:spPr>
        <p:txBody>
          <a:bodyPr/>
          <a:lstStyle/>
          <a:p>
            <a:endParaRPr lang="de-DE"/>
          </a:p>
        </p:txBody>
      </p:sp>
      <p:sp>
        <p:nvSpPr>
          <p:cNvPr id="110610" name="Rectangle 17"/>
          <p:cNvSpPr>
            <a:spLocks noChangeArrowheads="1"/>
          </p:cNvSpPr>
          <p:nvPr/>
        </p:nvSpPr>
        <p:spPr bwMode="auto">
          <a:xfrm>
            <a:off x="779463" y="1231900"/>
            <a:ext cx="538162" cy="730250"/>
          </a:xfrm>
          <a:prstGeom prst="rect">
            <a:avLst/>
          </a:prstGeom>
          <a:solidFill>
            <a:srgbClr val="BFCFDE"/>
          </a:solidFill>
          <a:ln w="9525">
            <a:solidFill>
              <a:srgbClr val="000000"/>
            </a:solidFill>
            <a:miter lim="800000"/>
            <a:headEnd/>
            <a:tailEnd/>
          </a:ln>
        </p:spPr>
        <p:txBody>
          <a:bodyPr/>
          <a:lstStyle/>
          <a:p>
            <a:endParaRPr lang="en-US"/>
          </a:p>
        </p:txBody>
      </p:sp>
      <p:sp>
        <p:nvSpPr>
          <p:cNvPr id="110611" name="Freeform 18"/>
          <p:cNvSpPr>
            <a:spLocks/>
          </p:cNvSpPr>
          <p:nvPr/>
        </p:nvSpPr>
        <p:spPr bwMode="auto">
          <a:xfrm>
            <a:off x="776288" y="1228725"/>
            <a:ext cx="541337" cy="733425"/>
          </a:xfrm>
          <a:custGeom>
            <a:avLst/>
            <a:gdLst>
              <a:gd name="T0" fmla="*/ 2147483647 w 395"/>
              <a:gd name="T1" fmla="*/ 0 h 475"/>
              <a:gd name="T2" fmla="*/ 0 w 395"/>
              <a:gd name="T3" fmla="*/ 0 h 475"/>
              <a:gd name="T4" fmla="*/ 0 w 395"/>
              <a:gd name="T5" fmla="*/ 2147483647 h 475"/>
              <a:gd name="T6" fmla="*/ 2147483647 w 395"/>
              <a:gd name="T7" fmla="*/ 2147483647 h 475"/>
              <a:gd name="T8" fmla="*/ 2147483647 w 395"/>
              <a:gd name="T9" fmla="*/ 0 h 475"/>
              <a:gd name="T10" fmla="*/ 2147483647 w 395"/>
              <a:gd name="T11" fmla="*/ 0 h 475"/>
              <a:gd name="T12" fmla="*/ 2147483647 w 395"/>
              <a:gd name="T13" fmla="*/ 0 h 475"/>
              <a:gd name="T14" fmla="*/ 2147483647 w 395"/>
              <a:gd name="T15" fmla="*/ 2147483647 h 475"/>
              <a:gd name="T16" fmla="*/ 2147483647 w 395"/>
              <a:gd name="T17" fmla="*/ 2147483647 h 475"/>
              <a:gd name="T18" fmla="*/ 2147483647 w 395"/>
              <a:gd name="T19" fmla="*/ 2147483647 h 475"/>
              <a:gd name="T20" fmla="*/ 2147483647 w 395"/>
              <a:gd name="T21" fmla="*/ 2147483647 h 475"/>
              <a:gd name="T22" fmla="*/ 2147483647 w 395"/>
              <a:gd name="T23" fmla="*/ 2147483647 h 475"/>
              <a:gd name="T24" fmla="*/ 2147483647 w 395"/>
              <a:gd name="T25" fmla="*/ 2147483647 h 475"/>
              <a:gd name="T26" fmla="*/ 2147483647 w 395"/>
              <a:gd name="T27" fmla="*/ 2147483647 h 475"/>
              <a:gd name="T28" fmla="*/ 2147483647 w 395"/>
              <a:gd name="T29" fmla="*/ 2147483647 h 475"/>
              <a:gd name="T30" fmla="*/ 2147483647 w 395"/>
              <a:gd name="T31" fmla="*/ 2147483647 h 475"/>
              <a:gd name="T32" fmla="*/ 2147483647 w 395"/>
              <a:gd name="T33" fmla="*/ 0 h 4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475"/>
              <a:gd name="T53" fmla="*/ 395 w 395"/>
              <a:gd name="T54" fmla="*/ 475 h 4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475">
                <a:moveTo>
                  <a:pt x="2" y="0"/>
                </a:moveTo>
                <a:lnTo>
                  <a:pt x="0" y="0"/>
                </a:lnTo>
                <a:lnTo>
                  <a:pt x="0" y="475"/>
                </a:lnTo>
                <a:lnTo>
                  <a:pt x="395" y="475"/>
                </a:lnTo>
                <a:lnTo>
                  <a:pt x="395" y="0"/>
                </a:lnTo>
                <a:lnTo>
                  <a:pt x="392" y="0"/>
                </a:lnTo>
                <a:lnTo>
                  <a:pt x="2" y="0"/>
                </a:lnTo>
                <a:lnTo>
                  <a:pt x="2" y="4"/>
                </a:lnTo>
                <a:lnTo>
                  <a:pt x="392" y="4"/>
                </a:lnTo>
                <a:lnTo>
                  <a:pt x="390" y="2"/>
                </a:lnTo>
                <a:lnTo>
                  <a:pt x="390" y="473"/>
                </a:lnTo>
                <a:lnTo>
                  <a:pt x="392" y="471"/>
                </a:lnTo>
                <a:lnTo>
                  <a:pt x="2" y="471"/>
                </a:lnTo>
                <a:lnTo>
                  <a:pt x="4" y="473"/>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12" name="Freeform 19"/>
          <p:cNvSpPr>
            <a:spLocks/>
          </p:cNvSpPr>
          <p:nvPr/>
        </p:nvSpPr>
        <p:spPr bwMode="auto">
          <a:xfrm>
            <a:off x="779463" y="1958975"/>
            <a:ext cx="534987" cy="247650"/>
          </a:xfrm>
          <a:custGeom>
            <a:avLst/>
            <a:gdLst>
              <a:gd name="T0" fmla="*/ 0 w 390"/>
              <a:gd name="T1" fmla="*/ 0 h 160"/>
              <a:gd name="T2" fmla="*/ 2147483647 w 390"/>
              <a:gd name="T3" fmla="*/ 2147483647 h 160"/>
              <a:gd name="T4" fmla="*/ 2147483647 w 390"/>
              <a:gd name="T5" fmla="*/ 2147483647 h 160"/>
              <a:gd name="T6" fmla="*/ 2147483647 w 390"/>
              <a:gd name="T7" fmla="*/ 0 h 160"/>
              <a:gd name="T8" fmla="*/ 0 w 390"/>
              <a:gd name="T9" fmla="*/ 0 h 160"/>
              <a:gd name="T10" fmla="*/ 0 60000 65536"/>
              <a:gd name="T11" fmla="*/ 0 60000 65536"/>
              <a:gd name="T12" fmla="*/ 0 60000 65536"/>
              <a:gd name="T13" fmla="*/ 0 60000 65536"/>
              <a:gd name="T14" fmla="*/ 0 60000 65536"/>
              <a:gd name="T15" fmla="*/ 0 w 390"/>
              <a:gd name="T16" fmla="*/ 0 h 160"/>
              <a:gd name="T17" fmla="*/ 390 w 390"/>
              <a:gd name="T18" fmla="*/ 160 h 160"/>
            </a:gdLst>
            <a:ahLst/>
            <a:cxnLst>
              <a:cxn ang="T10">
                <a:pos x="T0" y="T1"/>
              </a:cxn>
              <a:cxn ang="T11">
                <a:pos x="T2" y="T3"/>
              </a:cxn>
              <a:cxn ang="T12">
                <a:pos x="T4" y="T5"/>
              </a:cxn>
              <a:cxn ang="T13">
                <a:pos x="T6" y="T7"/>
              </a:cxn>
              <a:cxn ang="T14">
                <a:pos x="T8" y="T9"/>
              </a:cxn>
            </a:cxnLst>
            <a:rect l="T15" t="T16" r="T17" b="T18"/>
            <a:pathLst>
              <a:path w="390" h="160">
                <a:moveTo>
                  <a:pt x="0" y="0"/>
                </a:moveTo>
                <a:lnTo>
                  <a:pt x="141" y="160"/>
                </a:lnTo>
                <a:lnTo>
                  <a:pt x="249" y="160"/>
                </a:lnTo>
                <a:lnTo>
                  <a:pt x="390" y="0"/>
                </a:lnTo>
                <a:lnTo>
                  <a:pt x="0" y="0"/>
                </a:lnTo>
                <a:close/>
              </a:path>
            </a:pathLst>
          </a:custGeom>
          <a:solidFill>
            <a:srgbClr val="BFCFDE"/>
          </a:solidFill>
          <a:ln w="9525">
            <a:solidFill>
              <a:srgbClr val="000000"/>
            </a:solidFill>
            <a:round/>
            <a:headEnd/>
            <a:tailEnd/>
          </a:ln>
        </p:spPr>
        <p:txBody>
          <a:bodyPr/>
          <a:lstStyle/>
          <a:p>
            <a:endParaRPr lang="de-DE"/>
          </a:p>
        </p:txBody>
      </p:sp>
      <p:sp>
        <p:nvSpPr>
          <p:cNvPr id="110613" name="Freeform 20"/>
          <p:cNvSpPr>
            <a:spLocks/>
          </p:cNvSpPr>
          <p:nvPr/>
        </p:nvSpPr>
        <p:spPr bwMode="auto">
          <a:xfrm>
            <a:off x="776288" y="1955800"/>
            <a:ext cx="541337" cy="254000"/>
          </a:xfrm>
          <a:custGeom>
            <a:avLst/>
            <a:gdLst>
              <a:gd name="T0" fmla="*/ 2147483647 w 395"/>
              <a:gd name="T1" fmla="*/ 0 h 164"/>
              <a:gd name="T2" fmla="*/ 0 w 395"/>
              <a:gd name="T3" fmla="*/ 0 h 164"/>
              <a:gd name="T4" fmla="*/ 0 w 395"/>
              <a:gd name="T5" fmla="*/ 2147483647 h 164"/>
              <a:gd name="T6" fmla="*/ 2147483647 w 395"/>
              <a:gd name="T7" fmla="*/ 2147483647 h 164"/>
              <a:gd name="T8" fmla="*/ 2147483647 w 395"/>
              <a:gd name="T9" fmla="*/ 2147483647 h 164"/>
              <a:gd name="T10" fmla="*/ 2147483647 w 395"/>
              <a:gd name="T11" fmla="*/ 2147483647 h 164"/>
              <a:gd name="T12" fmla="*/ 2147483647 w 395"/>
              <a:gd name="T13" fmla="*/ 0 h 164"/>
              <a:gd name="T14" fmla="*/ 2147483647 w 395"/>
              <a:gd name="T15" fmla="*/ 0 h 164"/>
              <a:gd name="T16" fmla="*/ 2147483647 w 395"/>
              <a:gd name="T17" fmla="*/ 0 h 164"/>
              <a:gd name="T18" fmla="*/ 2147483647 w 395"/>
              <a:gd name="T19" fmla="*/ 2147483647 h 164"/>
              <a:gd name="T20" fmla="*/ 2147483647 w 395"/>
              <a:gd name="T21" fmla="*/ 2147483647 h 164"/>
              <a:gd name="T22" fmla="*/ 2147483647 w 395"/>
              <a:gd name="T23" fmla="*/ 0 h 164"/>
              <a:gd name="T24" fmla="*/ 2147483647 w 395"/>
              <a:gd name="T25" fmla="*/ 2147483647 h 164"/>
              <a:gd name="T26" fmla="*/ 2147483647 w 395"/>
              <a:gd name="T27" fmla="*/ 2147483647 h 164"/>
              <a:gd name="T28" fmla="*/ 2147483647 w 395"/>
              <a:gd name="T29" fmla="*/ 2147483647 h 164"/>
              <a:gd name="T30" fmla="*/ 2147483647 w 395"/>
              <a:gd name="T31" fmla="*/ 2147483647 h 164"/>
              <a:gd name="T32" fmla="*/ 2147483647 w 395"/>
              <a:gd name="T33" fmla="*/ 0 h 164"/>
              <a:gd name="T34" fmla="*/ 2147483647 w 395"/>
              <a:gd name="T35" fmla="*/ 2147483647 h 164"/>
              <a:gd name="T36" fmla="*/ 2147483647 w 395"/>
              <a:gd name="T37" fmla="*/ 0 h 1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5"/>
              <a:gd name="T58" fmla="*/ 0 h 164"/>
              <a:gd name="T59" fmla="*/ 395 w 395"/>
              <a:gd name="T60" fmla="*/ 164 h 1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5" h="164">
                <a:moveTo>
                  <a:pt x="2" y="0"/>
                </a:moveTo>
                <a:lnTo>
                  <a:pt x="0" y="0"/>
                </a:lnTo>
                <a:lnTo>
                  <a:pt x="0" y="4"/>
                </a:lnTo>
                <a:lnTo>
                  <a:pt x="141" y="164"/>
                </a:lnTo>
                <a:lnTo>
                  <a:pt x="253" y="164"/>
                </a:lnTo>
                <a:lnTo>
                  <a:pt x="395" y="4"/>
                </a:lnTo>
                <a:lnTo>
                  <a:pt x="395" y="0"/>
                </a:lnTo>
                <a:lnTo>
                  <a:pt x="392" y="0"/>
                </a:lnTo>
                <a:lnTo>
                  <a:pt x="2" y="0"/>
                </a:lnTo>
                <a:lnTo>
                  <a:pt x="2" y="4"/>
                </a:lnTo>
                <a:lnTo>
                  <a:pt x="392" y="4"/>
                </a:lnTo>
                <a:lnTo>
                  <a:pt x="390" y="0"/>
                </a:lnTo>
                <a:lnTo>
                  <a:pt x="249" y="160"/>
                </a:lnTo>
                <a:lnTo>
                  <a:pt x="251" y="160"/>
                </a:lnTo>
                <a:lnTo>
                  <a:pt x="143" y="160"/>
                </a:lnTo>
                <a:lnTo>
                  <a:pt x="145" y="160"/>
                </a:lnTo>
                <a:lnTo>
                  <a:pt x="4" y="0"/>
                </a:lnTo>
                <a:lnTo>
                  <a:pt x="2" y="4"/>
                </a:lnTo>
                <a:lnTo>
                  <a:pt x="2" y="0"/>
                </a:lnTo>
                <a:close/>
              </a:path>
            </a:pathLst>
          </a:custGeom>
          <a:solidFill>
            <a:srgbClr val="000000"/>
          </a:solidFill>
          <a:ln w="9525">
            <a:noFill/>
            <a:round/>
            <a:headEnd/>
            <a:tailEnd/>
          </a:ln>
        </p:spPr>
        <p:txBody>
          <a:bodyPr/>
          <a:lstStyle/>
          <a:p>
            <a:endParaRPr lang="de-DE"/>
          </a:p>
        </p:txBody>
      </p:sp>
      <p:sp>
        <p:nvSpPr>
          <p:cNvPr id="110614" name="Rectangle 21"/>
          <p:cNvSpPr>
            <a:spLocks noChangeArrowheads="1"/>
          </p:cNvSpPr>
          <p:nvPr/>
        </p:nvSpPr>
        <p:spPr bwMode="auto">
          <a:xfrm>
            <a:off x="3949700" y="4743450"/>
            <a:ext cx="584200" cy="495300"/>
          </a:xfrm>
          <a:prstGeom prst="rect">
            <a:avLst/>
          </a:prstGeom>
          <a:solidFill>
            <a:srgbClr val="BFCFDE"/>
          </a:solidFill>
          <a:ln w="6350">
            <a:solidFill>
              <a:schemeClr val="bg2"/>
            </a:solidFill>
            <a:miter lim="800000"/>
            <a:headEnd/>
            <a:tailEnd/>
          </a:ln>
        </p:spPr>
        <p:txBody>
          <a:bodyPr/>
          <a:lstStyle/>
          <a:p>
            <a:endParaRPr lang="en-US"/>
          </a:p>
        </p:txBody>
      </p:sp>
      <p:sp>
        <p:nvSpPr>
          <p:cNvPr id="110615" name="Freeform 22"/>
          <p:cNvSpPr>
            <a:spLocks/>
          </p:cNvSpPr>
          <p:nvPr/>
        </p:nvSpPr>
        <p:spPr bwMode="auto">
          <a:xfrm>
            <a:off x="3948113" y="4738688"/>
            <a:ext cx="588962" cy="503237"/>
          </a:xfrm>
          <a:custGeom>
            <a:avLst/>
            <a:gdLst>
              <a:gd name="T0" fmla="*/ 2147483647 w 430"/>
              <a:gd name="T1" fmla="*/ 2147483647 h 326"/>
              <a:gd name="T2" fmla="*/ 2147483647 w 430"/>
              <a:gd name="T3" fmla="*/ 2147483647 h 326"/>
              <a:gd name="T4" fmla="*/ 2147483647 w 430"/>
              <a:gd name="T5" fmla="*/ 2147483647 h 326"/>
              <a:gd name="T6" fmla="*/ 2147483647 w 430"/>
              <a:gd name="T7" fmla="*/ 2147483647 h 326"/>
              <a:gd name="T8" fmla="*/ 2147483647 w 430"/>
              <a:gd name="T9" fmla="*/ 2147483647 h 326"/>
              <a:gd name="T10" fmla="*/ 2147483647 w 430"/>
              <a:gd name="T11" fmla="*/ 2147483647 h 326"/>
              <a:gd name="T12" fmla="*/ 2147483647 w 430"/>
              <a:gd name="T13" fmla="*/ 2147483647 h 326"/>
              <a:gd name="T14" fmla="*/ 2147483647 w 430"/>
              <a:gd name="T15" fmla="*/ 2147483647 h 326"/>
              <a:gd name="T16" fmla="*/ 2147483647 w 430"/>
              <a:gd name="T17" fmla="*/ 2147483647 h 326"/>
              <a:gd name="T18" fmla="*/ 0 w 430"/>
              <a:gd name="T19" fmla="*/ 2147483647 h 326"/>
              <a:gd name="T20" fmla="*/ 0 w 430"/>
              <a:gd name="T21" fmla="*/ 2147483647 h 326"/>
              <a:gd name="T22" fmla="*/ 0 w 430"/>
              <a:gd name="T23" fmla="*/ 2147483647 h 326"/>
              <a:gd name="T24" fmla="*/ 2147483647 w 430"/>
              <a:gd name="T25" fmla="*/ 2147483647 h 326"/>
              <a:gd name="T26" fmla="*/ 2147483647 w 430"/>
              <a:gd name="T27" fmla="*/ 2147483647 h 326"/>
              <a:gd name="T28" fmla="*/ 2147483647 w 430"/>
              <a:gd name="T29" fmla="*/ 2147483647 h 326"/>
              <a:gd name="T30" fmla="*/ 2147483647 w 430"/>
              <a:gd name="T31" fmla="*/ 2147483647 h 326"/>
              <a:gd name="T32" fmla="*/ 2147483647 w 430"/>
              <a:gd name="T33" fmla="*/ 2147483647 h 326"/>
              <a:gd name="T34" fmla="*/ 2147483647 w 430"/>
              <a:gd name="T35" fmla="*/ 0 h 326"/>
              <a:gd name="T36" fmla="*/ 2147483647 w 430"/>
              <a:gd name="T37" fmla="*/ 0 h 326"/>
              <a:gd name="T38" fmla="*/ 2147483647 w 430"/>
              <a:gd name="T39" fmla="*/ 0 h 326"/>
              <a:gd name="T40" fmla="*/ 0 w 430"/>
              <a:gd name="T41" fmla="*/ 0 h 326"/>
              <a:gd name="T42" fmla="*/ 0 w 430"/>
              <a:gd name="T43" fmla="*/ 2147483647 h 326"/>
              <a:gd name="T44" fmla="*/ 2147483647 w 430"/>
              <a:gd name="T45" fmla="*/ 2147483647 h 3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30"/>
              <a:gd name="T70" fmla="*/ 0 h 326"/>
              <a:gd name="T71" fmla="*/ 430 w 430"/>
              <a:gd name="T72" fmla="*/ 326 h 32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30" h="326">
                <a:moveTo>
                  <a:pt x="4" y="2"/>
                </a:moveTo>
                <a:lnTo>
                  <a:pt x="2" y="4"/>
                </a:lnTo>
                <a:lnTo>
                  <a:pt x="428" y="4"/>
                </a:lnTo>
                <a:lnTo>
                  <a:pt x="426" y="2"/>
                </a:lnTo>
                <a:lnTo>
                  <a:pt x="426" y="324"/>
                </a:lnTo>
                <a:lnTo>
                  <a:pt x="428" y="322"/>
                </a:lnTo>
                <a:lnTo>
                  <a:pt x="2" y="322"/>
                </a:lnTo>
                <a:lnTo>
                  <a:pt x="4" y="324"/>
                </a:lnTo>
                <a:lnTo>
                  <a:pt x="4" y="2"/>
                </a:lnTo>
                <a:lnTo>
                  <a:pt x="0" y="2"/>
                </a:lnTo>
                <a:lnTo>
                  <a:pt x="0" y="324"/>
                </a:lnTo>
                <a:lnTo>
                  <a:pt x="0" y="326"/>
                </a:lnTo>
                <a:lnTo>
                  <a:pt x="2" y="326"/>
                </a:lnTo>
                <a:lnTo>
                  <a:pt x="428" y="326"/>
                </a:lnTo>
                <a:lnTo>
                  <a:pt x="430" y="326"/>
                </a:lnTo>
                <a:lnTo>
                  <a:pt x="430" y="324"/>
                </a:lnTo>
                <a:lnTo>
                  <a:pt x="430" y="2"/>
                </a:lnTo>
                <a:lnTo>
                  <a:pt x="430" y="0"/>
                </a:lnTo>
                <a:lnTo>
                  <a:pt x="428" y="0"/>
                </a:lnTo>
                <a:lnTo>
                  <a:pt x="2" y="0"/>
                </a:lnTo>
                <a:lnTo>
                  <a:pt x="0" y="0"/>
                </a:lnTo>
                <a:lnTo>
                  <a:pt x="0" y="2"/>
                </a:lnTo>
                <a:lnTo>
                  <a:pt x="4" y="2"/>
                </a:lnTo>
                <a:close/>
              </a:path>
            </a:pathLst>
          </a:custGeom>
          <a:solidFill>
            <a:srgbClr val="000000"/>
          </a:solidFill>
          <a:ln w="6350">
            <a:solidFill>
              <a:schemeClr val="bg2"/>
            </a:solidFill>
            <a:round/>
            <a:headEnd/>
            <a:tailEnd/>
          </a:ln>
        </p:spPr>
        <p:txBody>
          <a:bodyPr/>
          <a:lstStyle/>
          <a:p>
            <a:endParaRPr lang="de-DE"/>
          </a:p>
        </p:txBody>
      </p:sp>
      <p:sp>
        <p:nvSpPr>
          <p:cNvPr id="110616" name="Rectangle 23"/>
          <p:cNvSpPr>
            <a:spLocks noChangeArrowheads="1"/>
          </p:cNvSpPr>
          <p:nvPr/>
        </p:nvSpPr>
        <p:spPr bwMode="auto">
          <a:xfrm>
            <a:off x="4014788" y="4743450"/>
            <a:ext cx="95250" cy="498475"/>
          </a:xfrm>
          <a:prstGeom prst="rect">
            <a:avLst/>
          </a:prstGeom>
          <a:solidFill>
            <a:srgbClr val="BFCFDE"/>
          </a:solidFill>
          <a:ln w="6350">
            <a:solidFill>
              <a:schemeClr val="bg2"/>
            </a:solidFill>
            <a:miter lim="800000"/>
            <a:headEnd/>
            <a:tailEnd/>
          </a:ln>
        </p:spPr>
        <p:txBody>
          <a:bodyPr/>
          <a:lstStyle/>
          <a:p>
            <a:endParaRPr lang="en-US"/>
          </a:p>
        </p:txBody>
      </p:sp>
      <p:sp>
        <p:nvSpPr>
          <p:cNvPr id="110617" name="Freeform 24"/>
          <p:cNvSpPr>
            <a:spLocks/>
          </p:cNvSpPr>
          <p:nvPr/>
        </p:nvSpPr>
        <p:spPr bwMode="auto">
          <a:xfrm>
            <a:off x="4013200" y="4738688"/>
            <a:ext cx="96838" cy="503237"/>
          </a:xfrm>
          <a:custGeom>
            <a:avLst/>
            <a:gdLst>
              <a:gd name="T0" fmla="*/ 2147483647 w 72"/>
              <a:gd name="T1" fmla="*/ 0 h 326"/>
              <a:gd name="T2" fmla="*/ 0 w 72"/>
              <a:gd name="T3" fmla="*/ 0 h 326"/>
              <a:gd name="T4" fmla="*/ 0 w 72"/>
              <a:gd name="T5" fmla="*/ 2147483647 h 326"/>
              <a:gd name="T6" fmla="*/ 2147483647 w 72"/>
              <a:gd name="T7" fmla="*/ 2147483647 h 326"/>
              <a:gd name="T8" fmla="*/ 2147483647 w 72"/>
              <a:gd name="T9" fmla="*/ 0 h 326"/>
              <a:gd name="T10" fmla="*/ 2147483647 w 72"/>
              <a:gd name="T11" fmla="*/ 0 h 326"/>
              <a:gd name="T12" fmla="*/ 2147483647 w 72"/>
              <a:gd name="T13" fmla="*/ 0 h 326"/>
              <a:gd name="T14" fmla="*/ 2147483647 w 72"/>
              <a:gd name="T15" fmla="*/ 2147483647 h 326"/>
              <a:gd name="T16" fmla="*/ 2147483647 w 72"/>
              <a:gd name="T17" fmla="*/ 2147483647 h 326"/>
              <a:gd name="T18" fmla="*/ 2147483647 w 72"/>
              <a:gd name="T19" fmla="*/ 2147483647 h 326"/>
              <a:gd name="T20" fmla="*/ 2147483647 w 72"/>
              <a:gd name="T21" fmla="*/ 2147483647 h 326"/>
              <a:gd name="T22" fmla="*/ 2147483647 w 72"/>
              <a:gd name="T23" fmla="*/ 2147483647 h 326"/>
              <a:gd name="T24" fmla="*/ 2147483647 w 72"/>
              <a:gd name="T25" fmla="*/ 2147483647 h 326"/>
              <a:gd name="T26" fmla="*/ 2147483647 w 72"/>
              <a:gd name="T27" fmla="*/ 2147483647 h 326"/>
              <a:gd name="T28" fmla="*/ 2147483647 w 72"/>
              <a:gd name="T29" fmla="*/ 2147483647 h 326"/>
              <a:gd name="T30" fmla="*/ 2147483647 w 72"/>
              <a:gd name="T31" fmla="*/ 2147483647 h 326"/>
              <a:gd name="T32" fmla="*/ 2147483647 w 72"/>
              <a:gd name="T33" fmla="*/ 0 h 3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
              <a:gd name="T52" fmla="*/ 0 h 326"/>
              <a:gd name="T53" fmla="*/ 72 w 72"/>
              <a:gd name="T54" fmla="*/ 326 h 3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 h="326">
                <a:moveTo>
                  <a:pt x="2" y="0"/>
                </a:moveTo>
                <a:lnTo>
                  <a:pt x="0" y="0"/>
                </a:lnTo>
                <a:lnTo>
                  <a:pt x="0" y="326"/>
                </a:lnTo>
                <a:lnTo>
                  <a:pt x="72" y="326"/>
                </a:lnTo>
                <a:lnTo>
                  <a:pt x="72" y="0"/>
                </a:lnTo>
                <a:lnTo>
                  <a:pt x="70" y="0"/>
                </a:lnTo>
                <a:lnTo>
                  <a:pt x="2" y="0"/>
                </a:lnTo>
                <a:lnTo>
                  <a:pt x="2" y="4"/>
                </a:lnTo>
                <a:lnTo>
                  <a:pt x="70" y="4"/>
                </a:lnTo>
                <a:lnTo>
                  <a:pt x="68" y="2"/>
                </a:lnTo>
                <a:lnTo>
                  <a:pt x="68" y="324"/>
                </a:lnTo>
                <a:lnTo>
                  <a:pt x="70" y="322"/>
                </a:lnTo>
                <a:lnTo>
                  <a:pt x="2" y="322"/>
                </a:lnTo>
                <a:lnTo>
                  <a:pt x="4" y="324"/>
                </a:lnTo>
                <a:lnTo>
                  <a:pt x="4" y="2"/>
                </a:lnTo>
                <a:lnTo>
                  <a:pt x="2" y="4"/>
                </a:lnTo>
                <a:lnTo>
                  <a:pt x="2" y="0"/>
                </a:lnTo>
                <a:close/>
              </a:path>
            </a:pathLst>
          </a:custGeom>
          <a:solidFill>
            <a:srgbClr val="000000"/>
          </a:solidFill>
          <a:ln w="6350">
            <a:solidFill>
              <a:schemeClr val="bg2"/>
            </a:solidFill>
            <a:round/>
            <a:headEnd/>
            <a:tailEnd/>
          </a:ln>
        </p:spPr>
        <p:txBody>
          <a:bodyPr/>
          <a:lstStyle/>
          <a:p>
            <a:endParaRPr lang="de-DE"/>
          </a:p>
        </p:txBody>
      </p:sp>
      <p:sp>
        <p:nvSpPr>
          <p:cNvPr id="110618" name="Freeform 25"/>
          <p:cNvSpPr>
            <a:spLocks/>
          </p:cNvSpPr>
          <p:nvPr/>
        </p:nvSpPr>
        <p:spPr bwMode="auto">
          <a:xfrm>
            <a:off x="4110038" y="4738688"/>
            <a:ext cx="354012" cy="503237"/>
          </a:xfrm>
          <a:custGeom>
            <a:avLst/>
            <a:gdLst>
              <a:gd name="T0" fmla="*/ 2147483647 w 258"/>
              <a:gd name="T1" fmla="*/ 0 h 326"/>
              <a:gd name="T2" fmla="*/ 0 w 258"/>
              <a:gd name="T3" fmla="*/ 0 h 326"/>
              <a:gd name="T4" fmla="*/ 0 w 258"/>
              <a:gd name="T5" fmla="*/ 2147483647 h 326"/>
              <a:gd name="T6" fmla="*/ 2147483647 w 258"/>
              <a:gd name="T7" fmla="*/ 2147483647 h 326"/>
              <a:gd name="T8" fmla="*/ 2147483647 w 258"/>
              <a:gd name="T9" fmla="*/ 0 h 326"/>
              <a:gd name="T10" fmla="*/ 2147483647 w 258"/>
              <a:gd name="T11" fmla="*/ 0 h 326"/>
              <a:gd name="T12" fmla="*/ 2147483647 w 258"/>
              <a:gd name="T13" fmla="*/ 0 h 326"/>
              <a:gd name="T14" fmla="*/ 2147483647 w 258"/>
              <a:gd name="T15" fmla="*/ 2147483647 h 326"/>
              <a:gd name="T16" fmla="*/ 2147483647 w 258"/>
              <a:gd name="T17" fmla="*/ 2147483647 h 326"/>
              <a:gd name="T18" fmla="*/ 2147483647 w 258"/>
              <a:gd name="T19" fmla="*/ 2147483647 h 326"/>
              <a:gd name="T20" fmla="*/ 2147483647 w 258"/>
              <a:gd name="T21" fmla="*/ 2147483647 h 326"/>
              <a:gd name="T22" fmla="*/ 2147483647 w 258"/>
              <a:gd name="T23" fmla="*/ 2147483647 h 326"/>
              <a:gd name="T24" fmla="*/ 2147483647 w 258"/>
              <a:gd name="T25" fmla="*/ 2147483647 h 326"/>
              <a:gd name="T26" fmla="*/ 2147483647 w 258"/>
              <a:gd name="T27" fmla="*/ 2147483647 h 326"/>
              <a:gd name="T28" fmla="*/ 2147483647 w 258"/>
              <a:gd name="T29" fmla="*/ 2147483647 h 326"/>
              <a:gd name="T30" fmla="*/ 2147483647 w 258"/>
              <a:gd name="T31" fmla="*/ 2147483647 h 326"/>
              <a:gd name="T32" fmla="*/ 2147483647 w 258"/>
              <a:gd name="T33" fmla="*/ 0 h 3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8"/>
              <a:gd name="T52" fmla="*/ 0 h 326"/>
              <a:gd name="T53" fmla="*/ 258 w 258"/>
              <a:gd name="T54" fmla="*/ 326 h 3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8" h="326">
                <a:moveTo>
                  <a:pt x="3" y="0"/>
                </a:moveTo>
                <a:lnTo>
                  <a:pt x="0" y="0"/>
                </a:lnTo>
                <a:lnTo>
                  <a:pt x="0" y="326"/>
                </a:lnTo>
                <a:lnTo>
                  <a:pt x="258" y="326"/>
                </a:lnTo>
                <a:lnTo>
                  <a:pt x="258" y="0"/>
                </a:lnTo>
                <a:lnTo>
                  <a:pt x="256" y="0"/>
                </a:lnTo>
                <a:lnTo>
                  <a:pt x="3" y="0"/>
                </a:lnTo>
                <a:lnTo>
                  <a:pt x="3" y="4"/>
                </a:lnTo>
                <a:lnTo>
                  <a:pt x="256" y="4"/>
                </a:lnTo>
                <a:lnTo>
                  <a:pt x="254" y="2"/>
                </a:lnTo>
                <a:lnTo>
                  <a:pt x="254" y="324"/>
                </a:lnTo>
                <a:lnTo>
                  <a:pt x="256" y="322"/>
                </a:lnTo>
                <a:lnTo>
                  <a:pt x="3" y="322"/>
                </a:lnTo>
                <a:lnTo>
                  <a:pt x="5" y="324"/>
                </a:lnTo>
                <a:lnTo>
                  <a:pt x="5" y="2"/>
                </a:lnTo>
                <a:lnTo>
                  <a:pt x="3" y="4"/>
                </a:lnTo>
                <a:lnTo>
                  <a:pt x="3" y="0"/>
                </a:lnTo>
                <a:close/>
              </a:path>
            </a:pathLst>
          </a:custGeom>
          <a:solidFill>
            <a:srgbClr val="000000"/>
          </a:solidFill>
          <a:ln w="6350">
            <a:solidFill>
              <a:schemeClr val="bg2"/>
            </a:solidFill>
            <a:round/>
            <a:headEnd/>
            <a:tailEnd/>
          </a:ln>
        </p:spPr>
        <p:txBody>
          <a:bodyPr/>
          <a:lstStyle/>
          <a:p>
            <a:endParaRPr lang="de-DE"/>
          </a:p>
        </p:txBody>
      </p:sp>
      <p:sp>
        <p:nvSpPr>
          <p:cNvPr id="110619" name="Freeform 26"/>
          <p:cNvSpPr>
            <a:spLocks/>
          </p:cNvSpPr>
          <p:nvPr/>
        </p:nvSpPr>
        <p:spPr bwMode="auto">
          <a:xfrm>
            <a:off x="3949700" y="4803775"/>
            <a:ext cx="57150" cy="41275"/>
          </a:xfrm>
          <a:custGeom>
            <a:avLst/>
            <a:gdLst>
              <a:gd name="T0" fmla="*/ 0 w 42"/>
              <a:gd name="T1" fmla="*/ 2147483647 h 27"/>
              <a:gd name="T2" fmla="*/ 2147483647 w 42"/>
              <a:gd name="T3" fmla="*/ 2147483647 h 27"/>
              <a:gd name="T4" fmla="*/ 2147483647 w 42"/>
              <a:gd name="T5" fmla="*/ 2147483647 h 27"/>
              <a:gd name="T6" fmla="*/ 2147483647 w 42"/>
              <a:gd name="T7" fmla="*/ 2147483647 h 27"/>
              <a:gd name="T8" fmla="*/ 2147483647 w 42"/>
              <a:gd name="T9" fmla="*/ 2147483647 h 27"/>
              <a:gd name="T10" fmla="*/ 2147483647 w 42"/>
              <a:gd name="T11" fmla="*/ 2147483647 h 27"/>
              <a:gd name="T12" fmla="*/ 2147483647 w 42"/>
              <a:gd name="T13" fmla="*/ 2147483647 h 27"/>
              <a:gd name="T14" fmla="*/ 2147483647 w 42"/>
              <a:gd name="T15" fmla="*/ 2147483647 h 27"/>
              <a:gd name="T16" fmla="*/ 2147483647 w 42"/>
              <a:gd name="T17" fmla="*/ 2147483647 h 27"/>
              <a:gd name="T18" fmla="*/ 2147483647 w 42"/>
              <a:gd name="T19" fmla="*/ 2147483647 h 27"/>
              <a:gd name="T20" fmla="*/ 2147483647 w 42"/>
              <a:gd name="T21" fmla="*/ 2147483647 h 27"/>
              <a:gd name="T22" fmla="*/ 2147483647 w 42"/>
              <a:gd name="T23" fmla="*/ 2147483647 h 27"/>
              <a:gd name="T24" fmla="*/ 2147483647 w 42"/>
              <a:gd name="T25" fmla="*/ 2147483647 h 27"/>
              <a:gd name="T26" fmla="*/ 2147483647 w 42"/>
              <a:gd name="T27" fmla="*/ 2147483647 h 27"/>
              <a:gd name="T28" fmla="*/ 2147483647 w 42"/>
              <a:gd name="T29" fmla="*/ 2147483647 h 27"/>
              <a:gd name="T30" fmla="*/ 2147483647 w 42"/>
              <a:gd name="T31" fmla="*/ 2147483647 h 27"/>
              <a:gd name="T32" fmla="*/ 2147483647 w 42"/>
              <a:gd name="T33" fmla="*/ 2147483647 h 27"/>
              <a:gd name="T34" fmla="*/ 2147483647 w 42"/>
              <a:gd name="T35" fmla="*/ 2147483647 h 27"/>
              <a:gd name="T36" fmla="*/ 2147483647 w 42"/>
              <a:gd name="T37" fmla="*/ 2147483647 h 27"/>
              <a:gd name="T38" fmla="*/ 2147483647 w 42"/>
              <a:gd name="T39" fmla="*/ 2147483647 h 27"/>
              <a:gd name="T40" fmla="*/ 2147483647 w 42"/>
              <a:gd name="T41" fmla="*/ 2147483647 h 27"/>
              <a:gd name="T42" fmla="*/ 0 w 42"/>
              <a:gd name="T43" fmla="*/ 2147483647 h 27"/>
              <a:gd name="T44" fmla="*/ 0 w 42"/>
              <a:gd name="T45" fmla="*/ 2147483647 h 27"/>
              <a:gd name="T46" fmla="*/ 2147483647 w 42"/>
              <a:gd name="T47" fmla="*/ 2147483647 h 27"/>
              <a:gd name="T48" fmla="*/ 2147483647 w 42"/>
              <a:gd name="T49" fmla="*/ 2147483647 h 27"/>
              <a:gd name="T50" fmla="*/ 2147483647 w 42"/>
              <a:gd name="T51" fmla="*/ 2147483647 h 27"/>
              <a:gd name="T52" fmla="*/ 2147483647 w 42"/>
              <a:gd name="T53" fmla="*/ 2147483647 h 27"/>
              <a:gd name="T54" fmla="*/ 2147483647 w 42"/>
              <a:gd name="T55" fmla="*/ 2147483647 h 27"/>
              <a:gd name="T56" fmla="*/ 2147483647 w 42"/>
              <a:gd name="T57" fmla="*/ 2147483647 h 27"/>
              <a:gd name="T58" fmla="*/ 2147483647 w 42"/>
              <a:gd name="T59" fmla="*/ 2147483647 h 27"/>
              <a:gd name="T60" fmla="*/ 2147483647 w 42"/>
              <a:gd name="T61" fmla="*/ 2147483647 h 27"/>
              <a:gd name="T62" fmla="*/ 2147483647 w 42"/>
              <a:gd name="T63" fmla="*/ 2147483647 h 27"/>
              <a:gd name="T64" fmla="*/ 2147483647 w 42"/>
              <a:gd name="T65" fmla="*/ 2147483647 h 27"/>
              <a:gd name="T66" fmla="*/ 2147483647 w 42"/>
              <a:gd name="T67" fmla="*/ 2147483647 h 27"/>
              <a:gd name="T68" fmla="*/ 2147483647 w 42"/>
              <a:gd name="T69" fmla="*/ 2147483647 h 27"/>
              <a:gd name="T70" fmla="*/ 2147483647 w 42"/>
              <a:gd name="T71" fmla="*/ 2147483647 h 27"/>
              <a:gd name="T72" fmla="*/ 2147483647 w 42"/>
              <a:gd name="T73" fmla="*/ 2147483647 h 27"/>
              <a:gd name="T74" fmla="*/ 2147483647 w 42"/>
              <a:gd name="T75" fmla="*/ 2147483647 h 27"/>
              <a:gd name="T76" fmla="*/ 2147483647 w 42"/>
              <a:gd name="T77" fmla="*/ 2147483647 h 27"/>
              <a:gd name="T78" fmla="*/ 2147483647 w 42"/>
              <a:gd name="T79" fmla="*/ 0 h 27"/>
              <a:gd name="T80" fmla="*/ 2147483647 w 42"/>
              <a:gd name="T81" fmla="*/ 0 h 27"/>
              <a:gd name="T82" fmla="*/ 0 w 42"/>
              <a:gd name="T83" fmla="*/ 0 h 27"/>
              <a:gd name="T84" fmla="*/ 0 w 42"/>
              <a:gd name="T85" fmla="*/ 2147483647 h 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2"/>
              <a:gd name="T130" fmla="*/ 0 h 27"/>
              <a:gd name="T131" fmla="*/ 42 w 42"/>
              <a:gd name="T132" fmla="*/ 27 h 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2" h="27">
                <a:moveTo>
                  <a:pt x="0" y="4"/>
                </a:moveTo>
                <a:lnTo>
                  <a:pt x="31" y="4"/>
                </a:lnTo>
                <a:lnTo>
                  <a:pt x="29" y="4"/>
                </a:lnTo>
                <a:lnTo>
                  <a:pt x="29" y="2"/>
                </a:lnTo>
                <a:lnTo>
                  <a:pt x="29" y="6"/>
                </a:lnTo>
                <a:lnTo>
                  <a:pt x="31" y="6"/>
                </a:lnTo>
                <a:lnTo>
                  <a:pt x="31" y="8"/>
                </a:lnTo>
                <a:lnTo>
                  <a:pt x="33" y="8"/>
                </a:lnTo>
                <a:lnTo>
                  <a:pt x="35" y="10"/>
                </a:lnTo>
                <a:lnTo>
                  <a:pt x="35" y="14"/>
                </a:lnTo>
                <a:lnTo>
                  <a:pt x="37" y="18"/>
                </a:lnTo>
                <a:lnTo>
                  <a:pt x="40" y="14"/>
                </a:lnTo>
                <a:lnTo>
                  <a:pt x="35" y="14"/>
                </a:lnTo>
                <a:lnTo>
                  <a:pt x="35" y="16"/>
                </a:lnTo>
                <a:lnTo>
                  <a:pt x="33" y="16"/>
                </a:lnTo>
                <a:lnTo>
                  <a:pt x="33" y="18"/>
                </a:lnTo>
                <a:lnTo>
                  <a:pt x="31" y="18"/>
                </a:lnTo>
                <a:lnTo>
                  <a:pt x="31" y="21"/>
                </a:lnTo>
                <a:lnTo>
                  <a:pt x="29" y="21"/>
                </a:lnTo>
                <a:lnTo>
                  <a:pt x="29" y="25"/>
                </a:lnTo>
                <a:lnTo>
                  <a:pt x="31" y="23"/>
                </a:lnTo>
                <a:lnTo>
                  <a:pt x="0" y="23"/>
                </a:lnTo>
                <a:lnTo>
                  <a:pt x="0" y="27"/>
                </a:lnTo>
                <a:lnTo>
                  <a:pt x="31" y="27"/>
                </a:lnTo>
                <a:lnTo>
                  <a:pt x="33" y="25"/>
                </a:lnTo>
                <a:lnTo>
                  <a:pt x="35" y="25"/>
                </a:lnTo>
                <a:lnTo>
                  <a:pt x="35" y="23"/>
                </a:lnTo>
                <a:lnTo>
                  <a:pt x="37" y="23"/>
                </a:lnTo>
                <a:lnTo>
                  <a:pt x="37" y="21"/>
                </a:lnTo>
                <a:lnTo>
                  <a:pt x="40" y="21"/>
                </a:lnTo>
                <a:lnTo>
                  <a:pt x="40" y="18"/>
                </a:lnTo>
                <a:lnTo>
                  <a:pt x="42" y="14"/>
                </a:lnTo>
                <a:lnTo>
                  <a:pt x="40" y="14"/>
                </a:lnTo>
                <a:lnTo>
                  <a:pt x="40" y="10"/>
                </a:lnTo>
                <a:lnTo>
                  <a:pt x="37" y="8"/>
                </a:lnTo>
                <a:lnTo>
                  <a:pt x="37" y="4"/>
                </a:lnTo>
                <a:lnTo>
                  <a:pt x="35" y="4"/>
                </a:lnTo>
                <a:lnTo>
                  <a:pt x="35" y="2"/>
                </a:lnTo>
                <a:lnTo>
                  <a:pt x="33" y="2"/>
                </a:lnTo>
                <a:lnTo>
                  <a:pt x="33" y="0"/>
                </a:lnTo>
                <a:lnTo>
                  <a:pt x="31" y="0"/>
                </a:lnTo>
                <a:lnTo>
                  <a:pt x="0" y="0"/>
                </a:lnTo>
                <a:lnTo>
                  <a:pt x="0" y="4"/>
                </a:lnTo>
                <a:close/>
              </a:path>
            </a:pathLst>
          </a:custGeom>
          <a:solidFill>
            <a:srgbClr val="000000"/>
          </a:solidFill>
          <a:ln w="6350">
            <a:solidFill>
              <a:schemeClr val="bg2"/>
            </a:solidFill>
            <a:round/>
            <a:headEnd/>
            <a:tailEnd/>
          </a:ln>
        </p:spPr>
        <p:txBody>
          <a:bodyPr/>
          <a:lstStyle/>
          <a:p>
            <a:endParaRPr lang="de-DE"/>
          </a:p>
        </p:txBody>
      </p:sp>
      <p:sp>
        <p:nvSpPr>
          <p:cNvPr id="110620" name="Freeform 27"/>
          <p:cNvSpPr>
            <a:spLocks/>
          </p:cNvSpPr>
          <p:nvPr/>
        </p:nvSpPr>
        <p:spPr bwMode="auto">
          <a:xfrm>
            <a:off x="3949700" y="5137150"/>
            <a:ext cx="57150" cy="42863"/>
          </a:xfrm>
          <a:custGeom>
            <a:avLst/>
            <a:gdLst>
              <a:gd name="T0" fmla="*/ 0 w 42"/>
              <a:gd name="T1" fmla="*/ 2147483647 h 27"/>
              <a:gd name="T2" fmla="*/ 2147483647 w 42"/>
              <a:gd name="T3" fmla="*/ 2147483647 h 27"/>
              <a:gd name="T4" fmla="*/ 2147483647 w 42"/>
              <a:gd name="T5" fmla="*/ 2147483647 h 27"/>
              <a:gd name="T6" fmla="*/ 2147483647 w 42"/>
              <a:gd name="T7" fmla="*/ 2147483647 h 27"/>
              <a:gd name="T8" fmla="*/ 2147483647 w 42"/>
              <a:gd name="T9" fmla="*/ 2147483647 h 27"/>
              <a:gd name="T10" fmla="*/ 2147483647 w 42"/>
              <a:gd name="T11" fmla="*/ 2147483647 h 27"/>
              <a:gd name="T12" fmla="*/ 2147483647 w 42"/>
              <a:gd name="T13" fmla="*/ 2147483647 h 27"/>
              <a:gd name="T14" fmla="*/ 2147483647 w 42"/>
              <a:gd name="T15" fmla="*/ 2147483647 h 27"/>
              <a:gd name="T16" fmla="*/ 2147483647 w 42"/>
              <a:gd name="T17" fmla="*/ 2147483647 h 27"/>
              <a:gd name="T18" fmla="*/ 2147483647 w 42"/>
              <a:gd name="T19" fmla="*/ 2147483647 h 27"/>
              <a:gd name="T20" fmla="*/ 2147483647 w 42"/>
              <a:gd name="T21" fmla="*/ 2147483647 h 27"/>
              <a:gd name="T22" fmla="*/ 2147483647 w 42"/>
              <a:gd name="T23" fmla="*/ 2147483647 h 27"/>
              <a:gd name="T24" fmla="*/ 2147483647 w 42"/>
              <a:gd name="T25" fmla="*/ 2147483647 h 27"/>
              <a:gd name="T26" fmla="*/ 2147483647 w 42"/>
              <a:gd name="T27" fmla="*/ 2147483647 h 27"/>
              <a:gd name="T28" fmla="*/ 2147483647 w 42"/>
              <a:gd name="T29" fmla="*/ 2147483647 h 27"/>
              <a:gd name="T30" fmla="*/ 2147483647 w 42"/>
              <a:gd name="T31" fmla="*/ 2147483647 h 27"/>
              <a:gd name="T32" fmla="*/ 2147483647 w 42"/>
              <a:gd name="T33" fmla="*/ 2147483647 h 27"/>
              <a:gd name="T34" fmla="*/ 2147483647 w 42"/>
              <a:gd name="T35" fmla="*/ 2147483647 h 27"/>
              <a:gd name="T36" fmla="*/ 2147483647 w 42"/>
              <a:gd name="T37" fmla="*/ 2147483647 h 27"/>
              <a:gd name="T38" fmla="*/ 2147483647 w 42"/>
              <a:gd name="T39" fmla="*/ 2147483647 h 27"/>
              <a:gd name="T40" fmla="*/ 2147483647 w 42"/>
              <a:gd name="T41" fmla="*/ 2147483647 h 27"/>
              <a:gd name="T42" fmla="*/ 0 w 42"/>
              <a:gd name="T43" fmla="*/ 2147483647 h 27"/>
              <a:gd name="T44" fmla="*/ 0 w 42"/>
              <a:gd name="T45" fmla="*/ 2147483647 h 27"/>
              <a:gd name="T46" fmla="*/ 2147483647 w 42"/>
              <a:gd name="T47" fmla="*/ 2147483647 h 27"/>
              <a:gd name="T48" fmla="*/ 2147483647 w 42"/>
              <a:gd name="T49" fmla="*/ 2147483647 h 27"/>
              <a:gd name="T50" fmla="*/ 2147483647 w 42"/>
              <a:gd name="T51" fmla="*/ 2147483647 h 27"/>
              <a:gd name="T52" fmla="*/ 2147483647 w 42"/>
              <a:gd name="T53" fmla="*/ 2147483647 h 27"/>
              <a:gd name="T54" fmla="*/ 2147483647 w 42"/>
              <a:gd name="T55" fmla="*/ 2147483647 h 27"/>
              <a:gd name="T56" fmla="*/ 2147483647 w 42"/>
              <a:gd name="T57" fmla="*/ 2147483647 h 27"/>
              <a:gd name="T58" fmla="*/ 2147483647 w 42"/>
              <a:gd name="T59" fmla="*/ 2147483647 h 27"/>
              <a:gd name="T60" fmla="*/ 2147483647 w 42"/>
              <a:gd name="T61" fmla="*/ 2147483647 h 27"/>
              <a:gd name="T62" fmla="*/ 2147483647 w 42"/>
              <a:gd name="T63" fmla="*/ 2147483647 h 27"/>
              <a:gd name="T64" fmla="*/ 2147483647 w 42"/>
              <a:gd name="T65" fmla="*/ 2147483647 h 27"/>
              <a:gd name="T66" fmla="*/ 2147483647 w 42"/>
              <a:gd name="T67" fmla="*/ 2147483647 h 27"/>
              <a:gd name="T68" fmla="*/ 2147483647 w 42"/>
              <a:gd name="T69" fmla="*/ 2147483647 h 27"/>
              <a:gd name="T70" fmla="*/ 2147483647 w 42"/>
              <a:gd name="T71" fmla="*/ 2147483647 h 27"/>
              <a:gd name="T72" fmla="*/ 2147483647 w 42"/>
              <a:gd name="T73" fmla="*/ 2147483647 h 27"/>
              <a:gd name="T74" fmla="*/ 2147483647 w 42"/>
              <a:gd name="T75" fmla="*/ 2147483647 h 27"/>
              <a:gd name="T76" fmla="*/ 2147483647 w 42"/>
              <a:gd name="T77" fmla="*/ 2147483647 h 27"/>
              <a:gd name="T78" fmla="*/ 2147483647 w 42"/>
              <a:gd name="T79" fmla="*/ 0 h 27"/>
              <a:gd name="T80" fmla="*/ 2147483647 w 42"/>
              <a:gd name="T81" fmla="*/ 0 h 27"/>
              <a:gd name="T82" fmla="*/ 0 w 42"/>
              <a:gd name="T83" fmla="*/ 0 h 27"/>
              <a:gd name="T84" fmla="*/ 0 w 42"/>
              <a:gd name="T85" fmla="*/ 2147483647 h 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2"/>
              <a:gd name="T130" fmla="*/ 0 h 27"/>
              <a:gd name="T131" fmla="*/ 42 w 42"/>
              <a:gd name="T132" fmla="*/ 27 h 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2" h="27">
                <a:moveTo>
                  <a:pt x="0" y="4"/>
                </a:moveTo>
                <a:lnTo>
                  <a:pt x="31" y="4"/>
                </a:lnTo>
                <a:lnTo>
                  <a:pt x="29" y="4"/>
                </a:lnTo>
                <a:lnTo>
                  <a:pt x="29" y="2"/>
                </a:lnTo>
                <a:lnTo>
                  <a:pt x="29" y="6"/>
                </a:lnTo>
                <a:lnTo>
                  <a:pt x="31" y="6"/>
                </a:lnTo>
                <a:lnTo>
                  <a:pt x="31" y="8"/>
                </a:lnTo>
                <a:lnTo>
                  <a:pt x="33" y="8"/>
                </a:lnTo>
                <a:lnTo>
                  <a:pt x="35" y="10"/>
                </a:lnTo>
                <a:lnTo>
                  <a:pt x="35" y="14"/>
                </a:lnTo>
                <a:lnTo>
                  <a:pt x="37" y="18"/>
                </a:lnTo>
                <a:lnTo>
                  <a:pt x="40" y="14"/>
                </a:lnTo>
                <a:lnTo>
                  <a:pt x="35" y="14"/>
                </a:lnTo>
                <a:lnTo>
                  <a:pt x="35" y="16"/>
                </a:lnTo>
                <a:lnTo>
                  <a:pt x="33" y="16"/>
                </a:lnTo>
                <a:lnTo>
                  <a:pt x="33" y="18"/>
                </a:lnTo>
                <a:lnTo>
                  <a:pt x="31" y="18"/>
                </a:lnTo>
                <a:lnTo>
                  <a:pt x="31" y="20"/>
                </a:lnTo>
                <a:lnTo>
                  <a:pt x="29" y="20"/>
                </a:lnTo>
                <a:lnTo>
                  <a:pt x="29" y="25"/>
                </a:lnTo>
                <a:lnTo>
                  <a:pt x="31" y="23"/>
                </a:lnTo>
                <a:lnTo>
                  <a:pt x="0" y="23"/>
                </a:lnTo>
                <a:lnTo>
                  <a:pt x="0" y="27"/>
                </a:lnTo>
                <a:lnTo>
                  <a:pt x="31" y="27"/>
                </a:lnTo>
                <a:lnTo>
                  <a:pt x="33" y="25"/>
                </a:lnTo>
                <a:lnTo>
                  <a:pt x="35" y="25"/>
                </a:lnTo>
                <a:lnTo>
                  <a:pt x="35" y="23"/>
                </a:lnTo>
                <a:lnTo>
                  <a:pt x="37" y="23"/>
                </a:lnTo>
                <a:lnTo>
                  <a:pt x="37" y="20"/>
                </a:lnTo>
                <a:lnTo>
                  <a:pt x="40" y="20"/>
                </a:lnTo>
                <a:lnTo>
                  <a:pt x="40" y="18"/>
                </a:lnTo>
                <a:lnTo>
                  <a:pt x="42" y="14"/>
                </a:lnTo>
                <a:lnTo>
                  <a:pt x="40" y="14"/>
                </a:lnTo>
                <a:lnTo>
                  <a:pt x="40" y="10"/>
                </a:lnTo>
                <a:lnTo>
                  <a:pt x="37" y="8"/>
                </a:lnTo>
                <a:lnTo>
                  <a:pt x="37" y="4"/>
                </a:lnTo>
                <a:lnTo>
                  <a:pt x="35" y="4"/>
                </a:lnTo>
                <a:lnTo>
                  <a:pt x="35" y="2"/>
                </a:lnTo>
                <a:lnTo>
                  <a:pt x="33" y="2"/>
                </a:lnTo>
                <a:lnTo>
                  <a:pt x="33" y="0"/>
                </a:lnTo>
                <a:lnTo>
                  <a:pt x="31" y="0"/>
                </a:lnTo>
                <a:lnTo>
                  <a:pt x="0" y="0"/>
                </a:lnTo>
                <a:lnTo>
                  <a:pt x="0" y="4"/>
                </a:lnTo>
                <a:close/>
              </a:path>
            </a:pathLst>
          </a:custGeom>
          <a:solidFill>
            <a:srgbClr val="000000"/>
          </a:solidFill>
          <a:ln w="6350">
            <a:solidFill>
              <a:schemeClr val="bg2"/>
            </a:solidFill>
            <a:round/>
            <a:headEnd/>
            <a:tailEnd/>
          </a:ln>
        </p:spPr>
        <p:txBody>
          <a:bodyPr/>
          <a:lstStyle/>
          <a:p>
            <a:endParaRPr lang="de-DE"/>
          </a:p>
        </p:txBody>
      </p:sp>
      <p:sp>
        <p:nvSpPr>
          <p:cNvPr id="110621" name="Freeform 28"/>
          <p:cNvSpPr>
            <a:spLocks/>
          </p:cNvSpPr>
          <p:nvPr/>
        </p:nvSpPr>
        <p:spPr bwMode="auto">
          <a:xfrm>
            <a:off x="4471988" y="5137150"/>
            <a:ext cx="55562" cy="42863"/>
          </a:xfrm>
          <a:custGeom>
            <a:avLst/>
            <a:gdLst>
              <a:gd name="T0" fmla="*/ 2147483647 w 40"/>
              <a:gd name="T1" fmla="*/ 0 h 27"/>
              <a:gd name="T2" fmla="*/ 2147483647 w 40"/>
              <a:gd name="T3" fmla="*/ 0 h 27"/>
              <a:gd name="T4" fmla="*/ 2147483647 w 40"/>
              <a:gd name="T5" fmla="*/ 0 h 27"/>
              <a:gd name="T6" fmla="*/ 2147483647 w 40"/>
              <a:gd name="T7" fmla="*/ 0 h 27"/>
              <a:gd name="T8" fmla="*/ 2147483647 w 40"/>
              <a:gd name="T9" fmla="*/ 2147483647 h 27"/>
              <a:gd name="T10" fmla="*/ 2147483647 w 40"/>
              <a:gd name="T11" fmla="*/ 2147483647 h 27"/>
              <a:gd name="T12" fmla="*/ 2147483647 w 40"/>
              <a:gd name="T13" fmla="*/ 2147483647 h 27"/>
              <a:gd name="T14" fmla="*/ 0 w 40"/>
              <a:gd name="T15" fmla="*/ 2147483647 h 27"/>
              <a:gd name="T16" fmla="*/ 0 w 40"/>
              <a:gd name="T17" fmla="*/ 2147483647 h 27"/>
              <a:gd name="T18" fmla="*/ 2147483647 w 40"/>
              <a:gd name="T19" fmla="*/ 2147483647 h 27"/>
              <a:gd name="T20" fmla="*/ 2147483647 w 40"/>
              <a:gd name="T21" fmla="*/ 2147483647 h 27"/>
              <a:gd name="T22" fmla="*/ 2147483647 w 40"/>
              <a:gd name="T23" fmla="*/ 2147483647 h 27"/>
              <a:gd name="T24" fmla="*/ 2147483647 w 40"/>
              <a:gd name="T25" fmla="*/ 2147483647 h 27"/>
              <a:gd name="T26" fmla="*/ 2147483647 w 40"/>
              <a:gd name="T27" fmla="*/ 2147483647 h 27"/>
              <a:gd name="T28" fmla="*/ 2147483647 w 40"/>
              <a:gd name="T29" fmla="*/ 2147483647 h 27"/>
              <a:gd name="T30" fmla="*/ 2147483647 w 40"/>
              <a:gd name="T31" fmla="*/ 2147483647 h 27"/>
              <a:gd name="T32" fmla="*/ 2147483647 w 40"/>
              <a:gd name="T33" fmla="*/ 2147483647 h 27"/>
              <a:gd name="T34" fmla="*/ 2147483647 w 40"/>
              <a:gd name="T35" fmla="*/ 2147483647 h 27"/>
              <a:gd name="T36" fmla="*/ 2147483647 w 40"/>
              <a:gd name="T37" fmla="*/ 2147483647 h 27"/>
              <a:gd name="T38" fmla="*/ 2147483647 w 40"/>
              <a:gd name="T39" fmla="*/ 2147483647 h 27"/>
              <a:gd name="T40" fmla="*/ 2147483647 w 40"/>
              <a:gd name="T41" fmla="*/ 2147483647 h 27"/>
              <a:gd name="T42" fmla="*/ 2147483647 w 40"/>
              <a:gd name="T43" fmla="*/ 2147483647 h 27"/>
              <a:gd name="T44" fmla="*/ 2147483647 w 40"/>
              <a:gd name="T45" fmla="*/ 2147483647 h 27"/>
              <a:gd name="T46" fmla="*/ 2147483647 w 40"/>
              <a:gd name="T47" fmla="*/ 2147483647 h 27"/>
              <a:gd name="T48" fmla="*/ 2147483647 w 40"/>
              <a:gd name="T49" fmla="*/ 2147483647 h 27"/>
              <a:gd name="T50" fmla="*/ 2147483647 w 40"/>
              <a:gd name="T51" fmla="*/ 2147483647 h 27"/>
              <a:gd name="T52" fmla="*/ 2147483647 w 40"/>
              <a:gd name="T53" fmla="*/ 2147483647 h 27"/>
              <a:gd name="T54" fmla="*/ 2147483647 w 40"/>
              <a:gd name="T55" fmla="*/ 0 h 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0"/>
              <a:gd name="T85" fmla="*/ 0 h 27"/>
              <a:gd name="T86" fmla="*/ 40 w 40"/>
              <a:gd name="T87" fmla="*/ 27 h 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0" h="27">
                <a:moveTo>
                  <a:pt x="40" y="0"/>
                </a:moveTo>
                <a:lnTo>
                  <a:pt x="6" y="0"/>
                </a:lnTo>
                <a:lnTo>
                  <a:pt x="8" y="0"/>
                </a:lnTo>
                <a:lnTo>
                  <a:pt x="4" y="0"/>
                </a:lnTo>
                <a:lnTo>
                  <a:pt x="4" y="2"/>
                </a:lnTo>
                <a:lnTo>
                  <a:pt x="2" y="2"/>
                </a:lnTo>
                <a:lnTo>
                  <a:pt x="2" y="6"/>
                </a:lnTo>
                <a:lnTo>
                  <a:pt x="0" y="6"/>
                </a:lnTo>
                <a:lnTo>
                  <a:pt x="0" y="23"/>
                </a:lnTo>
                <a:lnTo>
                  <a:pt x="2" y="23"/>
                </a:lnTo>
                <a:lnTo>
                  <a:pt x="2" y="25"/>
                </a:lnTo>
                <a:lnTo>
                  <a:pt x="6" y="25"/>
                </a:lnTo>
                <a:lnTo>
                  <a:pt x="6" y="27"/>
                </a:lnTo>
                <a:lnTo>
                  <a:pt x="40" y="27"/>
                </a:lnTo>
                <a:lnTo>
                  <a:pt x="40" y="23"/>
                </a:lnTo>
                <a:lnTo>
                  <a:pt x="11" y="23"/>
                </a:lnTo>
                <a:lnTo>
                  <a:pt x="6" y="20"/>
                </a:lnTo>
                <a:lnTo>
                  <a:pt x="4" y="18"/>
                </a:lnTo>
                <a:lnTo>
                  <a:pt x="4" y="16"/>
                </a:lnTo>
                <a:lnTo>
                  <a:pt x="4" y="10"/>
                </a:lnTo>
                <a:lnTo>
                  <a:pt x="6" y="10"/>
                </a:lnTo>
                <a:lnTo>
                  <a:pt x="6" y="6"/>
                </a:lnTo>
                <a:lnTo>
                  <a:pt x="8" y="6"/>
                </a:lnTo>
                <a:lnTo>
                  <a:pt x="8" y="4"/>
                </a:lnTo>
                <a:lnTo>
                  <a:pt x="11" y="4"/>
                </a:lnTo>
                <a:lnTo>
                  <a:pt x="8" y="4"/>
                </a:lnTo>
                <a:lnTo>
                  <a:pt x="40" y="4"/>
                </a:lnTo>
                <a:lnTo>
                  <a:pt x="40" y="0"/>
                </a:lnTo>
                <a:close/>
              </a:path>
            </a:pathLst>
          </a:custGeom>
          <a:solidFill>
            <a:srgbClr val="000000"/>
          </a:solidFill>
          <a:ln w="6350">
            <a:solidFill>
              <a:schemeClr val="bg2"/>
            </a:solidFill>
            <a:round/>
            <a:headEnd/>
            <a:tailEnd/>
          </a:ln>
        </p:spPr>
        <p:txBody>
          <a:bodyPr/>
          <a:lstStyle/>
          <a:p>
            <a:endParaRPr lang="de-DE"/>
          </a:p>
        </p:txBody>
      </p:sp>
      <p:sp>
        <p:nvSpPr>
          <p:cNvPr id="110622" name="Freeform 29"/>
          <p:cNvSpPr>
            <a:spLocks/>
          </p:cNvSpPr>
          <p:nvPr/>
        </p:nvSpPr>
        <p:spPr bwMode="auto">
          <a:xfrm>
            <a:off x="4471988" y="4803775"/>
            <a:ext cx="55562" cy="41275"/>
          </a:xfrm>
          <a:custGeom>
            <a:avLst/>
            <a:gdLst>
              <a:gd name="T0" fmla="*/ 2147483647 w 40"/>
              <a:gd name="T1" fmla="*/ 0 h 27"/>
              <a:gd name="T2" fmla="*/ 2147483647 w 40"/>
              <a:gd name="T3" fmla="*/ 0 h 27"/>
              <a:gd name="T4" fmla="*/ 2147483647 w 40"/>
              <a:gd name="T5" fmla="*/ 0 h 27"/>
              <a:gd name="T6" fmla="*/ 2147483647 w 40"/>
              <a:gd name="T7" fmla="*/ 0 h 27"/>
              <a:gd name="T8" fmla="*/ 2147483647 w 40"/>
              <a:gd name="T9" fmla="*/ 2147483647 h 27"/>
              <a:gd name="T10" fmla="*/ 2147483647 w 40"/>
              <a:gd name="T11" fmla="*/ 2147483647 h 27"/>
              <a:gd name="T12" fmla="*/ 2147483647 w 40"/>
              <a:gd name="T13" fmla="*/ 2147483647 h 27"/>
              <a:gd name="T14" fmla="*/ 0 w 40"/>
              <a:gd name="T15" fmla="*/ 2147483647 h 27"/>
              <a:gd name="T16" fmla="*/ 0 w 40"/>
              <a:gd name="T17" fmla="*/ 2147483647 h 27"/>
              <a:gd name="T18" fmla="*/ 2147483647 w 40"/>
              <a:gd name="T19" fmla="*/ 2147483647 h 27"/>
              <a:gd name="T20" fmla="*/ 2147483647 w 40"/>
              <a:gd name="T21" fmla="*/ 2147483647 h 27"/>
              <a:gd name="T22" fmla="*/ 2147483647 w 40"/>
              <a:gd name="T23" fmla="*/ 2147483647 h 27"/>
              <a:gd name="T24" fmla="*/ 2147483647 w 40"/>
              <a:gd name="T25" fmla="*/ 2147483647 h 27"/>
              <a:gd name="T26" fmla="*/ 2147483647 w 40"/>
              <a:gd name="T27" fmla="*/ 2147483647 h 27"/>
              <a:gd name="T28" fmla="*/ 2147483647 w 40"/>
              <a:gd name="T29" fmla="*/ 2147483647 h 27"/>
              <a:gd name="T30" fmla="*/ 2147483647 w 40"/>
              <a:gd name="T31" fmla="*/ 2147483647 h 27"/>
              <a:gd name="T32" fmla="*/ 2147483647 w 40"/>
              <a:gd name="T33" fmla="*/ 2147483647 h 27"/>
              <a:gd name="T34" fmla="*/ 2147483647 w 40"/>
              <a:gd name="T35" fmla="*/ 2147483647 h 27"/>
              <a:gd name="T36" fmla="*/ 2147483647 w 40"/>
              <a:gd name="T37" fmla="*/ 2147483647 h 27"/>
              <a:gd name="T38" fmla="*/ 2147483647 w 40"/>
              <a:gd name="T39" fmla="*/ 2147483647 h 27"/>
              <a:gd name="T40" fmla="*/ 2147483647 w 40"/>
              <a:gd name="T41" fmla="*/ 2147483647 h 27"/>
              <a:gd name="T42" fmla="*/ 2147483647 w 40"/>
              <a:gd name="T43" fmla="*/ 2147483647 h 27"/>
              <a:gd name="T44" fmla="*/ 2147483647 w 40"/>
              <a:gd name="T45" fmla="*/ 2147483647 h 27"/>
              <a:gd name="T46" fmla="*/ 2147483647 w 40"/>
              <a:gd name="T47" fmla="*/ 2147483647 h 27"/>
              <a:gd name="T48" fmla="*/ 2147483647 w 40"/>
              <a:gd name="T49" fmla="*/ 2147483647 h 27"/>
              <a:gd name="T50" fmla="*/ 2147483647 w 40"/>
              <a:gd name="T51" fmla="*/ 2147483647 h 27"/>
              <a:gd name="T52" fmla="*/ 2147483647 w 40"/>
              <a:gd name="T53" fmla="*/ 0 h 2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0"/>
              <a:gd name="T82" fmla="*/ 0 h 27"/>
              <a:gd name="T83" fmla="*/ 40 w 40"/>
              <a:gd name="T84" fmla="*/ 27 h 2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0" h="27">
                <a:moveTo>
                  <a:pt x="40" y="0"/>
                </a:moveTo>
                <a:lnTo>
                  <a:pt x="6" y="0"/>
                </a:lnTo>
                <a:lnTo>
                  <a:pt x="8" y="0"/>
                </a:lnTo>
                <a:lnTo>
                  <a:pt x="4" y="0"/>
                </a:lnTo>
                <a:lnTo>
                  <a:pt x="4" y="2"/>
                </a:lnTo>
                <a:lnTo>
                  <a:pt x="2" y="2"/>
                </a:lnTo>
                <a:lnTo>
                  <a:pt x="2" y="6"/>
                </a:lnTo>
                <a:lnTo>
                  <a:pt x="0" y="6"/>
                </a:lnTo>
                <a:lnTo>
                  <a:pt x="0" y="23"/>
                </a:lnTo>
                <a:lnTo>
                  <a:pt x="2" y="23"/>
                </a:lnTo>
                <a:lnTo>
                  <a:pt x="2" y="25"/>
                </a:lnTo>
                <a:lnTo>
                  <a:pt x="6" y="25"/>
                </a:lnTo>
                <a:lnTo>
                  <a:pt x="6" y="27"/>
                </a:lnTo>
                <a:lnTo>
                  <a:pt x="40" y="27"/>
                </a:lnTo>
                <a:lnTo>
                  <a:pt x="40" y="23"/>
                </a:lnTo>
                <a:lnTo>
                  <a:pt x="8" y="23"/>
                </a:lnTo>
                <a:lnTo>
                  <a:pt x="11" y="23"/>
                </a:lnTo>
                <a:lnTo>
                  <a:pt x="6" y="21"/>
                </a:lnTo>
                <a:lnTo>
                  <a:pt x="6" y="18"/>
                </a:lnTo>
                <a:lnTo>
                  <a:pt x="4" y="18"/>
                </a:lnTo>
                <a:lnTo>
                  <a:pt x="6" y="6"/>
                </a:lnTo>
                <a:lnTo>
                  <a:pt x="8" y="6"/>
                </a:lnTo>
                <a:lnTo>
                  <a:pt x="8" y="4"/>
                </a:lnTo>
                <a:lnTo>
                  <a:pt x="11" y="4"/>
                </a:lnTo>
                <a:lnTo>
                  <a:pt x="8" y="4"/>
                </a:lnTo>
                <a:lnTo>
                  <a:pt x="40" y="4"/>
                </a:lnTo>
                <a:lnTo>
                  <a:pt x="40" y="0"/>
                </a:lnTo>
                <a:close/>
              </a:path>
            </a:pathLst>
          </a:custGeom>
          <a:solidFill>
            <a:srgbClr val="000000"/>
          </a:solidFill>
          <a:ln w="6350">
            <a:solidFill>
              <a:schemeClr val="bg2"/>
            </a:solidFill>
            <a:round/>
            <a:headEnd/>
            <a:tailEnd/>
          </a:ln>
        </p:spPr>
        <p:txBody>
          <a:bodyPr/>
          <a:lstStyle/>
          <a:p>
            <a:endParaRPr lang="de-DE"/>
          </a:p>
        </p:txBody>
      </p:sp>
      <p:sp>
        <p:nvSpPr>
          <p:cNvPr id="110623" name="Rectangle 30"/>
          <p:cNvSpPr>
            <a:spLocks noChangeArrowheads="1"/>
          </p:cNvSpPr>
          <p:nvPr/>
        </p:nvSpPr>
        <p:spPr bwMode="auto">
          <a:xfrm>
            <a:off x="3998913" y="4848225"/>
            <a:ext cx="404812" cy="246063"/>
          </a:xfrm>
          <a:prstGeom prst="rect">
            <a:avLst/>
          </a:prstGeom>
          <a:noFill/>
          <a:ln w="9525">
            <a:noFill/>
            <a:miter lim="800000"/>
            <a:headEnd/>
            <a:tailEnd/>
          </a:ln>
        </p:spPr>
        <p:txBody>
          <a:bodyPr wrap="none" lIns="0" tIns="0" rIns="0" bIns="0">
            <a:spAutoFit/>
          </a:bodyPr>
          <a:lstStyle/>
          <a:p>
            <a:r>
              <a:rPr lang="en-US" altLang="en-US" sz="1600" b="1"/>
              <a:t>PLC</a:t>
            </a:r>
            <a:endParaRPr lang="en-US" altLang="en-US" sz="2400"/>
          </a:p>
        </p:txBody>
      </p:sp>
      <p:sp>
        <p:nvSpPr>
          <p:cNvPr id="110624" name="Rectangle 31"/>
          <p:cNvSpPr>
            <a:spLocks noChangeArrowheads="1"/>
          </p:cNvSpPr>
          <p:nvPr/>
        </p:nvSpPr>
        <p:spPr bwMode="auto">
          <a:xfrm>
            <a:off x="1566863" y="1228725"/>
            <a:ext cx="538162" cy="730250"/>
          </a:xfrm>
          <a:prstGeom prst="rect">
            <a:avLst/>
          </a:prstGeom>
          <a:solidFill>
            <a:srgbClr val="BFCFDE"/>
          </a:solidFill>
          <a:ln w="9525">
            <a:solidFill>
              <a:schemeClr val="bg2"/>
            </a:solidFill>
            <a:miter lim="800000"/>
            <a:headEnd/>
            <a:tailEnd/>
          </a:ln>
        </p:spPr>
        <p:txBody>
          <a:bodyPr/>
          <a:lstStyle/>
          <a:p>
            <a:endParaRPr lang="en-US"/>
          </a:p>
        </p:txBody>
      </p:sp>
      <p:sp>
        <p:nvSpPr>
          <p:cNvPr id="110625" name="Freeform 32"/>
          <p:cNvSpPr>
            <a:spLocks/>
          </p:cNvSpPr>
          <p:nvPr/>
        </p:nvSpPr>
        <p:spPr bwMode="auto">
          <a:xfrm>
            <a:off x="1573213" y="1228725"/>
            <a:ext cx="542925" cy="733425"/>
          </a:xfrm>
          <a:custGeom>
            <a:avLst/>
            <a:gdLst>
              <a:gd name="T0" fmla="*/ 2147483647 w 395"/>
              <a:gd name="T1" fmla="*/ 0 h 475"/>
              <a:gd name="T2" fmla="*/ 0 w 395"/>
              <a:gd name="T3" fmla="*/ 0 h 475"/>
              <a:gd name="T4" fmla="*/ 0 w 395"/>
              <a:gd name="T5" fmla="*/ 2147483647 h 475"/>
              <a:gd name="T6" fmla="*/ 2147483647 w 395"/>
              <a:gd name="T7" fmla="*/ 2147483647 h 475"/>
              <a:gd name="T8" fmla="*/ 2147483647 w 395"/>
              <a:gd name="T9" fmla="*/ 0 h 475"/>
              <a:gd name="T10" fmla="*/ 2147483647 w 395"/>
              <a:gd name="T11" fmla="*/ 0 h 475"/>
              <a:gd name="T12" fmla="*/ 2147483647 w 395"/>
              <a:gd name="T13" fmla="*/ 0 h 475"/>
              <a:gd name="T14" fmla="*/ 2147483647 w 395"/>
              <a:gd name="T15" fmla="*/ 2147483647 h 475"/>
              <a:gd name="T16" fmla="*/ 2147483647 w 395"/>
              <a:gd name="T17" fmla="*/ 2147483647 h 475"/>
              <a:gd name="T18" fmla="*/ 2147483647 w 395"/>
              <a:gd name="T19" fmla="*/ 2147483647 h 475"/>
              <a:gd name="T20" fmla="*/ 2147483647 w 395"/>
              <a:gd name="T21" fmla="*/ 2147483647 h 475"/>
              <a:gd name="T22" fmla="*/ 2147483647 w 395"/>
              <a:gd name="T23" fmla="*/ 2147483647 h 475"/>
              <a:gd name="T24" fmla="*/ 2147483647 w 395"/>
              <a:gd name="T25" fmla="*/ 2147483647 h 475"/>
              <a:gd name="T26" fmla="*/ 2147483647 w 395"/>
              <a:gd name="T27" fmla="*/ 2147483647 h 475"/>
              <a:gd name="T28" fmla="*/ 2147483647 w 395"/>
              <a:gd name="T29" fmla="*/ 2147483647 h 475"/>
              <a:gd name="T30" fmla="*/ 2147483647 w 395"/>
              <a:gd name="T31" fmla="*/ 2147483647 h 475"/>
              <a:gd name="T32" fmla="*/ 2147483647 w 395"/>
              <a:gd name="T33" fmla="*/ 0 h 4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475"/>
              <a:gd name="T53" fmla="*/ 395 w 395"/>
              <a:gd name="T54" fmla="*/ 475 h 4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475">
                <a:moveTo>
                  <a:pt x="2" y="0"/>
                </a:moveTo>
                <a:lnTo>
                  <a:pt x="0" y="0"/>
                </a:lnTo>
                <a:lnTo>
                  <a:pt x="0" y="475"/>
                </a:lnTo>
                <a:lnTo>
                  <a:pt x="395" y="475"/>
                </a:lnTo>
                <a:lnTo>
                  <a:pt x="395" y="0"/>
                </a:lnTo>
                <a:lnTo>
                  <a:pt x="393" y="0"/>
                </a:lnTo>
                <a:lnTo>
                  <a:pt x="2" y="0"/>
                </a:lnTo>
                <a:lnTo>
                  <a:pt x="2" y="4"/>
                </a:lnTo>
                <a:lnTo>
                  <a:pt x="393" y="4"/>
                </a:lnTo>
                <a:lnTo>
                  <a:pt x="391" y="2"/>
                </a:lnTo>
                <a:lnTo>
                  <a:pt x="391" y="473"/>
                </a:lnTo>
                <a:lnTo>
                  <a:pt x="393" y="471"/>
                </a:lnTo>
                <a:lnTo>
                  <a:pt x="2" y="471"/>
                </a:lnTo>
                <a:lnTo>
                  <a:pt x="5" y="473"/>
                </a:lnTo>
                <a:lnTo>
                  <a:pt x="5" y="2"/>
                </a:lnTo>
                <a:lnTo>
                  <a:pt x="2" y="4"/>
                </a:lnTo>
                <a:lnTo>
                  <a:pt x="2" y="0"/>
                </a:lnTo>
                <a:close/>
              </a:path>
            </a:pathLst>
          </a:custGeom>
          <a:solidFill>
            <a:srgbClr val="000000"/>
          </a:solidFill>
          <a:ln w="9525">
            <a:noFill/>
            <a:round/>
            <a:headEnd/>
            <a:tailEnd/>
          </a:ln>
        </p:spPr>
        <p:txBody>
          <a:bodyPr/>
          <a:lstStyle/>
          <a:p>
            <a:endParaRPr lang="de-DE"/>
          </a:p>
        </p:txBody>
      </p:sp>
      <p:sp>
        <p:nvSpPr>
          <p:cNvPr id="110626" name="Freeform 33"/>
          <p:cNvSpPr>
            <a:spLocks/>
          </p:cNvSpPr>
          <p:nvPr/>
        </p:nvSpPr>
        <p:spPr bwMode="auto">
          <a:xfrm>
            <a:off x="1576388" y="1958975"/>
            <a:ext cx="536575" cy="247650"/>
          </a:xfrm>
          <a:custGeom>
            <a:avLst/>
            <a:gdLst>
              <a:gd name="T0" fmla="*/ 0 w 391"/>
              <a:gd name="T1" fmla="*/ 0 h 160"/>
              <a:gd name="T2" fmla="*/ 2147483647 w 391"/>
              <a:gd name="T3" fmla="*/ 2147483647 h 160"/>
              <a:gd name="T4" fmla="*/ 2147483647 w 391"/>
              <a:gd name="T5" fmla="*/ 2147483647 h 160"/>
              <a:gd name="T6" fmla="*/ 2147483647 w 391"/>
              <a:gd name="T7" fmla="*/ 0 h 160"/>
              <a:gd name="T8" fmla="*/ 0 w 391"/>
              <a:gd name="T9" fmla="*/ 0 h 160"/>
              <a:gd name="T10" fmla="*/ 0 60000 65536"/>
              <a:gd name="T11" fmla="*/ 0 60000 65536"/>
              <a:gd name="T12" fmla="*/ 0 60000 65536"/>
              <a:gd name="T13" fmla="*/ 0 60000 65536"/>
              <a:gd name="T14" fmla="*/ 0 60000 65536"/>
              <a:gd name="T15" fmla="*/ 0 w 391"/>
              <a:gd name="T16" fmla="*/ 0 h 160"/>
              <a:gd name="T17" fmla="*/ 391 w 391"/>
              <a:gd name="T18" fmla="*/ 160 h 160"/>
            </a:gdLst>
            <a:ahLst/>
            <a:cxnLst>
              <a:cxn ang="T10">
                <a:pos x="T0" y="T1"/>
              </a:cxn>
              <a:cxn ang="T11">
                <a:pos x="T2" y="T3"/>
              </a:cxn>
              <a:cxn ang="T12">
                <a:pos x="T4" y="T5"/>
              </a:cxn>
              <a:cxn ang="T13">
                <a:pos x="T6" y="T7"/>
              </a:cxn>
              <a:cxn ang="T14">
                <a:pos x="T8" y="T9"/>
              </a:cxn>
            </a:cxnLst>
            <a:rect l="T15" t="T16" r="T17" b="T18"/>
            <a:pathLst>
              <a:path w="391" h="160">
                <a:moveTo>
                  <a:pt x="0" y="0"/>
                </a:moveTo>
                <a:lnTo>
                  <a:pt x="142" y="160"/>
                </a:lnTo>
                <a:lnTo>
                  <a:pt x="250" y="160"/>
                </a:lnTo>
                <a:lnTo>
                  <a:pt x="391" y="0"/>
                </a:lnTo>
                <a:lnTo>
                  <a:pt x="0" y="0"/>
                </a:lnTo>
                <a:close/>
              </a:path>
            </a:pathLst>
          </a:custGeom>
          <a:solidFill>
            <a:srgbClr val="BFCFDE"/>
          </a:solidFill>
          <a:ln w="9525">
            <a:solidFill>
              <a:schemeClr val="bg2"/>
            </a:solidFill>
            <a:round/>
            <a:headEnd/>
            <a:tailEnd/>
          </a:ln>
        </p:spPr>
        <p:txBody>
          <a:bodyPr/>
          <a:lstStyle/>
          <a:p>
            <a:endParaRPr lang="de-DE"/>
          </a:p>
        </p:txBody>
      </p:sp>
      <p:sp>
        <p:nvSpPr>
          <p:cNvPr id="110627" name="Freeform 34"/>
          <p:cNvSpPr>
            <a:spLocks/>
          </p:cNvSpPr>
          <p:nvPr/>
        </p:nvSpPr>
        <p:spPr bwMode="auto">
          <a:xfrm>
            <a:off x="1573213" y="1955800"/>
            <a:ext cx="542925" cy="254000"/>
          </a:xfrm>
          <a:custGeom>
            <a:avLst/>
            <a:gdLst>
              <a:gd name="T0" fmla="*/ 2147483647 w 395"/>
              <a:gd name="T1" fmla="*/ 0 h 164"/>
              <a:gd name="T2" fmla="*/ 0 w 395"/>
              <a:gd name="T3" fmla="*/ 0 h 164"/>
              <a:gd name="T4" fmla="*/ 0 w 395"/>
              <a:gd name="T5" fmla="*/ 2147483647 h 164"/>
              <a:gd name="T6" fmla="*/ 2147483647 w 395"/>
              <a:gd name="T7" fmla="*/ 2147483647 h 164"/>
              <a:gd name="T8" fmla="*/ 2147483647 w 395"/>
              <a:gd name="T9" fmla="*/ 2147483647 h 164"/>
              <a:gd name="T10" fmla="*/ 2147483647 w 395"/>
              <a:gd name="T11" fmla="*/ 2147483647 h 164"/>
              <a:gd name="T12" fmla="*/ 2147483647 w 395"/>
              <a:gd name="T13" fmla="*/ 0 h 164"/>
              <a:gd name="T14" fmla="*/ 2147483647 w 395"/>
              <a:gd name="T15" fmla="*/ 0 h 164"/>
              <a:gd name="T16" fmla="*/ 2147483647 w 395"/>
              <a:gd name="T17" fmla="*/ 0 h 164"/>
              <a:gd name="T18" fmla="*/ 2147483647 w 395"/>
              <a:gd name="T19" fmla="*/ 2147483647 h 164"/>
              <a:gd name="T20" fmla="*/ 2147483647 w 395"/>
              <a:gd name="T21" fmla="*/ 2147483647 h 164"/>
              <a:gd name="T22" fmla="*/ 2147483647 w 395"/>
              <a:gd name="T23" fmla="*/ 0 h 164"/>
              <a:gd name="T24" fmla="*/ 2147483647 w 395"/>
              <a:gd name="T25" fmla="*/ 2147483647 h 164"/>
              <a:gd name="T26" fmla="*/ 2147483647 w 395"/>
              <a:gd name="T27" fmla="*/ 2147483647 h 164"/>
              <a:gd name="T28" fmla="*/ 2147483647 w 395"/>
              <a:gd name="T29" fmla="*/ 2147483647 h 164"/>
              <a:gd name="T30" fmla="*/ 2147483647 w 395"/>
              <a:gd name="T31" fmla="*/ 2147483647 h 164"/>
              <a:gd name="T32" fmla="*/ 2147483647 w 395"/>
              <a:gd name="T33" fmla="*/ 0 h 164"/>
              <a:gd name="T34" fmla="*/ 2147483647 w 395"/>
              <a:gd name="T35" fmla="*/ 2147483647 h 164"/>
              <a:gd name="T36" fmla="*/ 2147483647 w 395"/>
              <a:gd name="T37" fmla="*/ 0 h 1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5"/>
              <a:gd name="T58" fmla="*/ 0 h 164"/>
              <a:gd name="T59" fmla="*/ 395 w 395"/>
              <a:gd name="T60" fmla="*/ 164 h 1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5" h="164">
                <a:moveTo>
                  <a:pt x="2" y="0"/>
                </a:moveTo>
                <a:lnTo>
                  <a:pt x="0" y="0"/>
                </a:lnTo>
                <a:lnTo>
                  <a:pt x="0" y="4"/>
                </a:lnTo>
                <a:lnTo>
                  <a:pt x="142" y="164"/>
                </a:lnTo>
                <a:lnTo>
                  <a:pt x="254" y="164"/>
                </a:lnTo>
                <a:lnTo>
                  <a:pt x="395" y="4"/>
                </a:lnTo>
                <a:lnTo>
                  <a:pt x="395" y="0"/>
                </a:lnTo>
                <a:lnTo>
                  <a:pt x="393" y="0"/>
                </a:lnTo>
                <a:lnTo>
                  <a:pt x="2" y="0"/>
                </a:lnTo>
                <a:lnTo>
                  <a:pt x="2" y="4"/>
                </a:lnTo>
                <a:lnTo>
                  <a:pt x="393" y="4"/>
                </a:lnTo>
                <a:lnTo>
                  <a:pt x="391" y="0"/>
                </a:lnTo>
                <a:lnTo>
                  <a:pt x="250" y="160"/>
                </a:lnTo>
                <a:lnTo>
                  <a:pt x="252" y="160"/>
                </a:lnTo>
                <a:lnTo>
                  <a:pt x="144" y="160"/>
                </a:lnTo>
                <a:lnTo>
                  <a:pt x="146" y="160"/>
                </a:lnTo>
                <a:lnTo>
                  <a:pt x="5" y="0"/>
                </a:lnTo>
                <a:lnTo>
                  <a:pt x="2" y="4"/>
                </a:lnTo>
                <a:lnTo>
                  <a:pt x="2" y="0"/>
                </a:lnTo>
                <a:close/>
              </a:path>
            </a:pathLst>
          </a:custGeom>
          <a:solidFill>
            <a:srgbClr val="000000"/>
          </a:solidFill>
          <a:ln w="9525">
            <a:noFill/>
            <a:round/>
            <a:headEnd/>
            <a:tailEnd/>
          </a:ln>
        </p:spPr>
        <p:txBody>
          <a:bodyPr/>
          <a:lstStyle/>
          <a:p>
            <a:endParaRPr lang="de-DE"/>
          </a:p>
        </p:txBody>
      </p:sp>
      <p:sp>
        <p:nvSpPr>
          <p:cNvPr id="110628" name="Rectangle 35"/>
          <p:cNvSpPr>
            <a:spLocks noChangeArrowheads="1"/>
          </p:cNvSpPr>
          <p:nvPr/>
        </p:nvSpPr>
        <p:spPr bwMode="auto">
          <a:xfrm>
            <a:off x="2397125" y="1231900"/>
            <a:ext cx="539750" cy="730250"/>
          </a:xfrm>
          <a:prstGeom prst="rect">
            <a:avLst/>
          </a:prstGeom>
          <a:solidFill>
            <a:srgbClr val="BFCFDE"/>
          </a:solidFill>
          <a:ln w="9525">
            <a:solidFill>
              <a:schemeClr val="bg2"/>
            </a:solidFill>
            <a:miter lim="800000"/>
            <a:headEnd/>
            <a:tailEnd/>
          </a:ln>
        </p:spPr>
        <p:txBody>
          <a:bodyPr/>
          <a:lstStyle/>
          <a:p>
            <a:endParaRPr lang="en-US"/>
          </a:p>
        </p:txBody>
      </p:sp>
      <p:sp>
        <p:nvSpPr>
          <p:cNvPr id="110629" name="Freeform 36"/>
          <p:cNvSpPr>
            <a:spLocks/>
          </p:cNvSpPr>
          <p:nvPr/>
        </p:nvSpPr>
        <p:spPr bwMode="auto">
          <a:xfrm>
            <a:off x="2393950" y="1228725"/>
            <a:ext cx="542925" cy="733425"/>
          </a:xfrm>
          <a:custGeom>
            <a:avLst/>
            <a:gdLst>
              <a:gd name="T0" fmla="*/ 2147483647 w 395"/>
              <a:gd name="T1" fmla="*/ 0 h 475"/>
              <a:gd name="T2" fmla="*/ 0 w 395"/>
              <a:gd name="T3" fmla="*/ 0 h 475"/>
              <a:gd name="T4" fmla="*/ 0 w 395"/>
              <a:gd name="T5" fmla="*/ 2147483647 h 475"/>
              <a:gd name="T6" fmla="*/ 2147483647 w 395"/>
              <a:gd name="T7" fmla="*/ 2147483647 h 475"/>
              <a:gd name="T8" fmla="*/ 2147483647 w 395"/>
              <a:gd name="T9" fmla="*/ 0 h 475"/>
              <a:gd name="T10" fmla="*/ 2147483647 w 395"/>
              <a:gd name="T11" fmla="*/ 0 h 475"/>
              <a:gd name="T12" fmla="*/ 2147483647 w 395"/>
              <a:gd name="T13" fmla="*/ 0 h 475"/>
              <a:gd name="T14" fmla="*/ 2147483647 w 395"/>
              <a:gd name="T15" fmla="*/ 2147483647 h 475"/>
              <a:gd name="T16" fmla="*/ 2147483647 w 395"/>
              <a:gd name="T17" fmla="*/ 2147483647 h 475"/>
              <a:gd name="T18" fmla="*/ 2147483647 w 395"/>
              <a:gd name="T19" fmla="*/ 2147483647 h 475"/>
              <a:gd name="T20" fmla="*/ 2147483647 w 395"/>
              <a:gd name="T21" fmla="*/ 2147483647 h 475"/>
              <a:gd name="T22" fmla="*/ 2147483647 w 395"/>
              <a:gd name="T23" fmla="*/ 2147483647 h 475"/>
              <a:gd name="T24" fmla="*/ 2147483647 w 395"/>
              <a:gd name="T25" fmla="*/ 2147483647 h 475"/>
              <a:gd name="T26" fmla="*/ 2147483647 w 395"/>
              <a:gd name="T27" fmla="*/ 2147483647 h 475"/>
              <a:gd name="T28" fmla="*/ 2147483647 w 395"/>
              <a:gd name="T29" fmla="*/ 2147483647 h 475"/>
              <a:gd name="T30" fmla="*/ 2147483647 w 395"/>
              <a:gd name="T31" fmla="*/ 2147483647 h 475"/>
              <a:gd name="T32" fmla="*/ 2147483647 w 395"/>
              <a:gd name="T33" fmla="*/ 0 h 4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475"/>
              <a:gd name="T53" fmla="*/ 395 w 395"/>
              <a:gd name="T54" fmla="*/ 475 h 4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475">
                <a:moveTo>
                  <a:pt x="2" y="0"/>
                </a:moveTo>
                <a:lnTo>
                  <a:pt x="0" y="0"/>
                </a:lnTo>
                <a:lnTo>
                  <a:pt x="0" y="475"/>
                </a:lnTo>
                <a:lnTo>
                  <a:pt x="395" y="475"/>
                </a:lnTo>
                <a:lnTo>
                  <a:pt x="395" y="0"/>
                </a:lnTo>
                <a:lnTo>
                  <a:pt x="393" y="0"/>
                </a:lnTo>
                <a:lnTo>
                  <a:pt x="2" y="0"/>
                </a:lnTo>
                <a:lnTo>
                  <a:pt x="2" y="4"/>
                </a:lnTo>
                <a:lnTo>
                  <a:pt x="393" y="4"/>
                </a:lnTo>
                <a:lnTo>
                  <a:pt x="391" y="2"/>
                </a:lnTo>
                <a:lnTo>
                  <a:pt x="391" y="473"/>
                </a:lnTo>
                <a:lnTo>
                  <a:pt x="393" y="471"/>
                </a:lnTo>
                <a:lnTo>
                  <a:pt x="2" y="471"/>
                </a:lnTo>
                <a:lnTo>
                  <a:pt x="5" y="473"/>
                </a:lnTo>
                <a:lnTo>
                  <a:pt x="5" y="2"/>
                </a:lnTo>
                <a:lnTo>
                  <a:pt x="2" y="4"/>
                </a:lnTo>
                <a:lnTo>
                  <a:pt x="2" y="0"/>
                </a:lnTo>
                <a:close/>
              </a:path>
            </a:pathLst>
          </a:custGeom>
          <a:solidFill>
            <a:srgbClr val="000000"/>
          </a:solidFill>
          <a:ln w="9525">
            <a:noFill/>
            <a:round/>
            <a:headEnd/>
            <a:tailEnd/>
          </a:ln>
        </p:spPr>
        <p:txBody>
          <a:bodyPr/>
          <a:lstStyle/>
          <a:p>
            <a:endParaRPr lang="de-DE"/>
          </a:p>
        </p:txBody>
      </p:sp>
      <p:sp>
        <p:nvSpPr>
          <p:cNvPr id="110630" name="Freeform 37"/>
          <p:cNvSpPr>
            <a:spLocks/>
          </p:cNvSpPr>
          <p:nvPr/>
        </p:nvSpPr>
        <p:spPr bwMode="auto">
          <a:xfrm>
            <a:off x="2397125" y="1958975"/>
            <a:ext cx="536575" cy="247650"/>
          </a:xfrm>
          <a:custGeom>
            <a:avLst/>
            <a:gdLst>
              <a:gd name="T0" fmla="*/ 0 w 391"/>
              <a:gd name="T1" fmla="*/ 0 h 160"/>
              <a:gd name="T2" fmla="*/ 2147483647 w 391"/>
              <a:gd name="T3" fmla="*/ 2147483647 h 160"/>
              <a:gd name="T4" fmla="*/ 2147483647 w 391"/>
              <a:gd name="T5" fmla="*/ 2147483647 h 160"/>
              <a:gd name="T6" fmla="*/ 2147483647 w 391"/>
              <a:gd name="T7" fmla="*/ 0 h 160"/>
              <a:gd name="T8" fmla="*/ 0 w 391"/>
              <a:gd name="T9" fmla="*/ 0 h 160"/>
              <a:gd name="T10" fmla="*/ 0 60000 65536"/>
              <a:gd name="T11" fmla="*/ 0 60000 65536"/>
              <a:gd name="T12" fmla="*/ 0 60000 65536"/>
              <a:gd name="T13" fmla="*/ 0 60000 65536"/>
              <a:gd name="T14" fmla="*/ 0 60000 65536"/>
              <a:gd name="T15" fmla="*/ 0 w 391"/>
              <a:gd name="T16" fmla="*/ 0 h 160"/>
              <a:gd name="T17" fmla="*/ 391 w 391"/>
              <a:gd name="T18" fmla="*/ 160 h 160"/>
            </a:gdLst>
            <a:ahLst/>
            <a:cxnLst>
              <a:cxn ang="T10">
                <a:pos x="T0" y="T1"/>
              </a:cxn>
              <a:cxn ang="T11">
                <a:pos x="T2" y="T3"/>
              </a:cxn>
              <a:cxn ang="T12">
                <a:pos x="T4" y="T5"/>
              </a:cxn>
              <a:cxn ang="T13">
                <a:pos x="T6" y="T7"/>
              </a:cxn>
              <a:cxn ang="T14">
                <a:pos x="T8" y="T9"/>
              </a:cxn>
            </a:cxnLst>
            <a:rect l="T15" t="T16" r="T17" b="T18"/>
            <a:pathLst>
              <a:path w="391" h="160">
                <a:moveTo>
                  <a:pt x="0" y="0"/>
                </a:moveTo>
                <a:lnTo>
                  <a:pt x="142" y="160"/>
                </a:lnTo>
                <a:lnTo>
                  <a:pt x="248" y="160"/>
                </a:lnTo>
                <a:lnTo>
                  <a:pt x="391" y="0"/>
                </a:lnTo>
                <a:lnTo>
                  <a:pt x="0" y="0"/>
                </a:lnTo>
                <a:close/>
              </a:path>
            </a:pathLst>
          </a:custGeom>
          <a:solidFill>
            <a:srgbClr val="BFCFDE"/>
          </a:solidFill>
          <a:ln w="9525">
            <a:solidFill>
              <a:schemeClr val="bg2"/>
            </a:solidFill>
            <a:round/>
            <a:headEnd/>
            <a:tailEnd/>
          </a:ln>
        </p:spPr>
        <p:txBody>
          <a:bodyPr/>
          <a:lstStyle/>
          <a:p>
            <a:endParaRPr lang="de-DE"/>
          </a:p>
        </p:txBody>
      </p:sp>
      <p:sp>
        <p:nvSpPr>
          <p:cNvPr id="110631" name="Freeform 38"/>
          <p:cNvSpPr>
            <a:spLocks/>
          </p:cNvSpPr>
          <p:nvPr/>
        </p:nvSpPr>
        <p:spPr bwMode="auto">
          <a:xfrm>
            <a:off x="2393950" y="1955800"/>
            <a:ext cx="542925" cy="254000"/>
          </a:xfrm>
          <a:custGeom>
            <a:avLst/>
            <a:gdLst>
              <a:gd name="T0" fmla="*/ 2147483647 w 395"/>
              <a:gd name="T1" fmla="*/ 0 h 164"/>
              <a:gd name="T2" fmla="*/ 0 w 395"/>
              <a:gd name="T3" fmla="*/ 0 h 164"/>
              <a:gd name="T4" fmla="*/ 0 w 395"/>
              <a:gd name="T5" fmla="*/ 2147483647 h 164"/>
              <a:gd name="T6" fmla="*/ 2147483647 w 395"/>
              <a:gd name="T7" fmla="*/ 2147483647 h 164"/>
              <a:gd name="T8" fmla="*/ 2147483647 w 395"/>
              <a:gd name="T9" fmla="*/ 2147483647 h 164"/>
              <a:gd name="T10" fmla="*/ 2147483647 w 395"/>
              <a:gd name="T11" fmla="*/ 2147483647 h 164"/>
              <a:gd name="T12" fmla="*/ 2147483647 w 395"/>
              <a:gd name="T13" fmla="*/ 0 h 164"/>
              <a:gd name="T14" fmla="*/ 2147483647 w 395"/>
              <a:gd name="T15" fmla="*/ 0 h 164"/>
              <a:gd name="T16" fmla="*/ 2147483647 w 395"/>
              <a:gd name="T17" fmla="*/ 0 h 164"/>
              <a:gd name="T18" fmla="*/ 2147483647 w 395"/>
              <a:gd name="T19" fmla="*/ 2147483647 h 164"/>
              <a:gd name="T20" fmla="*/ 2147483647 w 395"/>
              <a:gd name="T21" fmla="*/ 2147483647 h 164"/>
              <a:gd name="T22" fmla="*/ 2147483647 w 395"/>
              <a:gd name="T23" fmla="*/ 0 h 164"/>
              <a:gd name="T24" fmla="*/ 2147483647 w 395"/>
              <a:gd name="T25" fmla="*/ 2147483647 h 164"/>
              <a:gd name="T26" fmla="*/ 2147483647 w 395"/>
              <a:gd name="T27" fmla="*/ 2147483647 h 164"/>
              <a:gd name="T28" fmla="*/ 2147483647 w 395"/>
              <a:gd name="T29" fmla="*/ 2147483647 h 164"/>
              <a:gd name="T30" fmla="*/ 2147483647 w 395"/>
              <a:gd name="T31" fmla="*/ 2147483647 h 164"/>
              <a:gd name="T32" fmla="*/ 2147483647 w 395"/>
              <a:gd name="T33" fmla="*/ 0 h 164"/>
              <a:gd name="T34" fmla="*/ 2147483647 w 395"/>
              <a:gd name="T35" fmla="*/ 2147483647 h 164"/>
              <a:gd name="T36" fmla="*/ 2147483647 w 395"/>
              <a:gd name="T37" fmla="*/ 0 h 1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5"/>
              <a:gd name="T58" fmla="*/ 0 h 164"/>
              <a:gd name="T59" fmla="*/ 395 w 395"/>
              <a:gd name="T60" fmla="*/ 164 h 1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5" h="164">
                <a:moveTo>
                  <a:pt x="2" y="0"/>
                </a:moveTo>
                <a:lnTo>
                  <a:pt x="0" y="0"/>
                </a:lnTo>
                <a:lnTo>
                  <a:pt x="0" y="4"/>
                </a:lnTo>
                <a:lnTo>
                  <a:pt x="142" y="164"/>
                </a:lnTo>
                <a:lnTo>
                  <a:pt x="252" y="164"/>
                </a:lnTo>
                <a:lnTo>
                  <a:pt x="395" y="4"/>
                </a:lnTo>
                <a:lnTo>
                  <a:pt x="395" y="0"/>
                </a:lnTo>
                <a:lnTo>
                  <a:pt x="393" y="0"/>
                </a:lnTo>
                <a:lnTo>
                  <a:pt x="2" y="0"/>
                </a:lnTo>
                <a:lnTo>
                  <a:pt x="2" y="4"/>
                </a:lnTo>
                <a:lnTo>
                  <a:pt x="393" y="4"/>
                </a:lnTo>
                <a:lnTo>
                  <a:pt x="391" y="0"/>
                </a:lnTo>
                <a:lnTo>
                  <a:pt x="247" y="160"/>
                </a:lnTo>
                <a:lnTo>
                  <a:pt x="250" y="160"/>
                </a:lnTo>
                <a:lnTo>
                  <a:pt x="144" y="160"/>
                </a:lnTo>
                <a:lnTo>
                  <a:pt x="146" y="160"/>
                </a:lnTo>
                <a:lnTo>
                  <a:pt x="5" y="0"/>
                </a:lnTo>
                <a:lnTo>
                  <a:pt x="2" y="4"/>
                </a:lnTo>
                <a:lnTo>
                  <a:pt x="2" y="0"/>
                </a:lnTo>
                <a:close/>
              </a:path>
            </a:pathLst>
          </a:custGeom>
          <a:solidFill>
            <a:srgbClr val="000000"/>
          </a:solidFill>
          <a:ln w="9525">
            <a:noFill/>
            <a:round/>
            <a:headEnd/>
            <a:tailEnd/>
          </a:ln>
        </p:spPr>
        <p:txBody>
          <a:bodyPr/>
          <a:lstStyle/>
          <a:p>
            <a:endParaRPr lang="de-DE"/>
          </a:p>
        </p:txBody>
      </p:sp>
      <p:sp>
        <p:nvSpPr>
          <p:cNvPr id="110632" name="Rectangle 39"/>
          <p:cNvSpPr>
            <a:spLocks noChangeArrowheads="1"/>
          </p:cNvSpPr>
          <p:nvPr/>
        </p:nvSpPr>
        <p:spPr bwMode="auto">
          <a:xfrm>
            <a:off x="944563" y="1479550"/>
            <a:ext cx="236537" cy="244475"/>
          </a:xfrm>
          <a:prstGeom prst="rect">
            <a:avLst/>
          </a:prstGeom>
          <a:noFill/>
          <a:ln w="9525">
            <a:noFill/>
            <a:miter lim="800000"/>
            <a:headEnd/>
            <a:tailEnd/>
          </a:ln>
        </p:spPr>
        <p:txBody>
          <a:bodyPr wrap="none" lIns="0" tIns="0" rIns="0" bIns="0">
            <a:spAutoFit/>
          </a:bodyPr>
          <a:lstStyle/>
          <a:p>
            <a:r>
              <a:rPr lang="en-US" altLang="en-US" sz="1600" b="1"/>
              <a:t>Fe</a:t>
            </a:r>
            <a:endParaRPr lang="en-US" altLang="en-US" sz="2400" b="1"/>
          </a:p>
        </p:txBody>
      </p:sp>
      <p:sp>
        <p:nvSpPr>
          <p:cNvPr id="110633" name="Rectangle 40"/>
          <p:cNvSpPr>
            <a:spLocks noChangeArrowheads="1"/>
          </p:cNvSpPr>
          <p:nvPr/>
        </p:nvSpPr>
        <p:spPr bwMode="auto">
          <a:xfrm>
            <a:off x="1766888" y="1473200"/>
            <a:ext cx="488950" cy="244475"/>
          </a:xfrm>
          <a:prstGeom prst="rect">
            <a:avLst/>
          </a:prstGeom>
          <a:noFill/>
          <a:ln w="9525">
            <a:noFill/>
            <a:miter lim="800000"/>
            <a:headEnd/>
            <a:tailEnd/>
          </a:ln>
        </p:spPr>
        <p:txBody>
          <a:bodyPr lIns="0" tIns="0" rIns="0" bIns="0">
            <a:spAutoFit/>
          </a:bodyPr>
          <a:lstStyle/>
          <a:p>
            <a:r>
              <a:rPr lang="en-US" altLang="en-US" sz="1600" b="1"/>
              <a:t>Al</a:t>
            </a:r>
          </a:p>
        </p:txBody>
      </p:sp>
      <p:sp>
        <p:nvSpPr>
          <p:cNvPr id="110634" name="Rectangle 41"/>
          <p:cNvSpPr>
            <a:spLocks noChangeArrowheads="1"/>
          </p:cNvSpPr>
          <p:nvPr/>
        </p:nvSpPr>
        <p:spPr bwMode="auto">
          <a:xfrm>
            <a:off x="2600325" y="1460500"/>
            <a:ext cx="423863" cy="244475"/>
          </a:xfrm>
          <a:prstGeom prst="rect">
            <a:avLst/>
          </a:prstGeom>
          <a:noFill/>
          <a:ln w="9525">
            <a:noFill/>
            <a:miter lim="800000"/>
            <a:headEnd/>
            <a:tailEnd/>
          </a:ln>
        </p:spPr>
        <p:txBody>
          <a:bodyPr lIns="0" tIns="0" rIns="0" bIns="0">
            <a:spAutoFit/>
          </a:bodyPr>
          <a:lstStyle/>
          <a:p>
            <a:r>
              <a:rPr lang="en-US" altLang="en-US" sz="1600" b="1"/>
              <a:t>Si</a:t>
            </a:r>
          </a:p>
        </p:txBody>
      </p:sp>
      <p:sp>
        <p:nvSpPr>
          <p:cNvPr id="110635" name="Rectangle 42"/>
          <p:cNvSpPr>
            <a:spLocks noChangeArrowheads="1"/>
          </p:cNvSpPr>
          <p:nvPr/>
        </p:nvSpPr>
        <p:spPr bwMode="auto">
          <a:xfrm>
            <a:off x="3941763" y="4032250"/>
            <a:ext cx="515937" cy="446088"/>
          </a:xfrm>
          <a:prstGeom prst="rect">
            <a:avLst/>
          </a:prstGeom>
          <a:solidFill>
            <a:srgbClr val="BFCFDE"/>
          </a:solidFill>
          <a:ln w="9525">
            <a:solidFill>
              <a:schemeClr val="bg2"/>
            </a:solidFill>
            <a:miter lim="800000"/>
            <a:headEnd/>
            <a:tailEnd/>
          </a:ln>
        </p:spPr>
        <p:txBody>
          <a:bodyPr/>
          <a:lstStyle/>
          <a:p>
            <a:endParaRPr lang="en-US"/>
          </a:p>
        </p:txBody>
      </p:sp>
      <p:sp>
        <p:nvSpPr>
          <p:cNvPr id="110636" name="Rectangle 43"/>
          <p:cNvSpPr>
            <a:spLocks noChangeArrowheads="1"/>
          </p:cNvSpPr>
          <p:nvPr/>
        </p:nvSpPr>
        <p:spPr bwMode="auto">
          <a:xfrm>
            <a:off x="3983038" y="4133850"/>
            <a:ext cx="461962" cy="244475"/>
          </a:xfrm>
          <a:prstGeom prst="rect">
            <a:avLst/>
          </a:prstGeom>
          <a:noFill/>
          <a:ln w="9525">
            <a:noFill/>
            <a:miter lim="800000"/>
            <a:headEnd/>
            <a:tailEnd/>
          </a:ln>
        </p:spPr>
        <p:txBody>
          <a:bodyPr wrap="none" lIns="0" tIns="0" rIns="0" bIns="0">
            <a:spAutoFit/>
          </a:bodyPr>
          <a:lstStyle/>
          <a:p>
            <a:r>
              <a:rPr lang="en-US" altLang="en-US" sz="1600" b="1">
                <a:solidFill>
                  <a:schemeClr val="tx2"/>
                </a:solidFill>
              </a:rPr>
              <a:t>CCM</a:t>
            </a:r>
            <a:endParaRPr lang="en-US" altLang="en-US" sz="1600">
              <a:solidFill>
                <a:schemeClr val="tx2"/>
              </a:solidFill>
            </a:endParaRPr>
          </a:p>
        </p:txBody>
      </p:sp>
      <p:sp>
        <p:nvSpPr>
          <p:cNvPr id="110637" name="Rectangle 44"/>
          <p:cNvSpPr>
            <a:spLocks noChangeArrowheads="1"/>
          </p:cNvSpPr>
          <p:nvPr/>
        </p:nvSpPr>
        <p:spPr bwMode="auto">
          <a:xfrm>
            <a:off x="4919663" y="6061075"/>
            <a:ext cx="1466850" cy="212725"/>
          </a:xfrm>
          <a:prstGeom prst="rect">
            <a:avLst/>
          </a:prstGeom>
          <a:noFill/>
          <a:ln w="9525">
            <a:noFill/>
            <a:miter lim="800000"/>
            <a:headEnd/>
            <a:tailEnd/>
          </a:ln>
        </p:spPr>
        <p:txBody>
          <a:bodyPr wrap="none" lIns="0" tIns="0" rIns="0" bIns="0">
            <a:spAutoFit/>
          </a:bodyPr>
          <a:lstStyle/>
          <a:p>
            <a:r>
              <a:rPr lang="en-US" altLang="en-US" sz="1400" b="1"/>
              <a:t>Operator console</a:t>
            </a:r>
          </a:p>
        </p:txBody>
      </p:sp>
      <p:sp>
        <p:nvSpPr>
          <p:cNvPr id="110638" name="Rectangle 45"/>
          <p:cNvSpPr>
            <a:spLocks noChangeArrowheads="1"/>
          </p:cNvSpPr>
          <p:nvPr/>
        </p:nvSpPr>
        <p:spPr bwMode="auto">
          <a:xfrm>
            <a:off x="1190625" y="5745163"/>
            <a:ext cx="777875" cy="244475"/>
          </a:xfrm>
          <a:prstGeom prst="rect">
            <a:avLst/>
          </a:prstGeom>
          <a:noFill/>
          <a:ln w="9525">
            <a:noFill/>
            <a:miter lim="800000"/>
            <a:headEnd/>
            <a:tailEnd/>
          </a:ln>
        </p:spPr>
        <p:txBody>
          <a:bodyPr wrap="none" lIns="0" tIns="0" rIns="0" bIns="0">
            <a:spAutoFit/>
          </a:bodyPr>
          <a:lstStyle/>
          <a:p>
            <a:r>
              <a:rPr lang="en-US" altLang="en-US" sz="1600" b="1"/>
              <a:t>Balance</a:t>
            </a:r>
            <a:endParaRPr lang="en-US" altLang="en-US" sz="1600"/>
          </a:p>
        </p:txBody>
      </p:sp>
      <p:grpSp>
        <p:nvGrpSpPr>
          <p:cNvPr id="110639" name="Group 46"/>
          <p:cNvGrpSpPr>
            <a:grpSpLocks/>
          </p:cNvGrpSpPr>
          <p:nvPr/>
        </p:nvGrpSpPr>
        <p:grpSpPr bwMode="auto">
          <a:xfrm>
            <a:off x="3173413" y="1228725"/>
            <a:ext cx="762000" cy="981075"/>
            <a:chOff x="2276" y="768"/>
            <a:chExt cx="395" cy="635"/>
          </a:xfrm>
        </p:grpSpPr>
        <p:sp>
          <p:nvSpPr>
            <p:cNvPr id="111215" name="Rectangle 47"/>
            <p:cNvSpPr>
              <a:spLocks noChangeArrowheads="1"/>
            </p:cNvSpPr>
            <p:nvPr/>
          </p:nvSpPr>
          <p:spPr bwMode="auto">
            <a:xfrm>
              <a:off x="2278" y="770"/>
              <a:ext cx="393" cy="473"/>
            </a:xfrm>
            <a:prstGeom prst="rect">
              <a:avLst/>
            </a:prstGeom>
            <a:solidFill>
              <a:srgbClr val="BFCFDE"/>
            </a:solidFill>
            <a:ln w="9525">
              <a:solidFill>
                <a:schemeClr val="bg2"/>
              </a:solidFill>
              <a:miter lim="800000"/>
              <a:headEnd/>
              <a:tailEnd/>
            </a:ln>
          </p:spPr>
          <p:txBody>
            <a:bodyPr/>
            <a:lstStyle/>
            <a:p>
              <a:endParaRPr lang="en-US"/>
            </a:p>
          </p:txBody>
        </p:sp>
        <p:sp>
          <p:nvSpPr>
            <p:cNvPr id="111216" name="Freeform 48"/>
            <p:cNvSpPr>
              <a:spLocks/>
            </p:cNvSpPr>
            <p:nvPr/>
          </p:nvSpPr>
          <p:spPr bwMode="auto">
            <a:xfrm>
              <a:off x="2276" y="768"/>
              <a:ext cx="395" cy="475"/>
            </a:xfrm>
            <a:custGeom>
              <a:avLst/>
              <a:gdLst>
                <a:gd name="T0" fmla="*/ 2 w 395"/>
                <a:gd name="T1" fmla="*/ 0 h 475"/>
                <a:gd name="T2" fmla="*/ 0 w 395"/>
                <a:gd name="T3" fmla="*/ 0 h 475"/>
                <a:gd name="T4" fmla="*/ 0 w 395"/>
                <a:gd name="T5" fmla="*/ 475 h 475"/>
                <a:gd name="T6" fmla="*/ 395 w 395"/>
                <a:gd name="T7" fmla="*/ 475 h 475"/>
                <a:gd name="T8" fmla="*/ 395 w 395"/>
                <a:gd name="T9" fmla="*/ 0 h 475"/>
                <a:gd name="T10" fmla="*/ 393 w 395"/>
                <a:gd name="T11" fmla="*/ 0 h 475"/>
                <a:gd name="T12" fmla="*/ 2 w 395"/>
                <a:gd name="T13" fmla="*/ 0 h 475"/>
                <a:gd name="T14" fmla="*/ 2 w 395"/>
                <a:gd name="T15" fmla="*/ 4 h 475"/>
                <a:gd name="T16" fmla="*/ 393 w 395"/>
                <a:gd name="T17" fmla="*/ 4 h 475"/>
                <a:gd name="T18" fmla="*/ 391 w 395"/>
                <a:gd name="T19" fmla="*/ 2 h 475"/>
                <a:gd name="T20" fmla="*/ 391 w 395"/>
                <a:gd name="T21" fmla="*/ 473 h 475"/>
                <a:gd name="T22" fmla="*/ 393 w 395"/>
                <a:gd name="T23" fmla="*/ 471 h 475"/>
                <a:gd name="T24" fmla="*/ 2 w 395"/>
                <a:gd name="T25" fmla="*/ 471 h 475"/>
                <a:gd name="T26" fmla="*/ 4 w 395"/>
                <a:gd name="T27" fmla="*/ 473 h 475"/>
                <a:gd name="T28" fmla="*/ 4 w 395"/>
                <a:gd name="T29" fmla="*/ 2 h 475"/>
                <a:gd name="T30" fmla="*/ 2 w 395"/>
                <a:gd name="T31" fmla="*/ 4 h 475"/>
                <a:gd name="T32" fmla="*/ 2 w 395"/>
                <a:gd name="T33" fmla="*/ 0 h 4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475"/>
                <a:gd name="T53" fmla="*/ 395 w 395"/>
                <a:gd name="T54" fmla="*/ 475 h 47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475">
                  <a:moveTo>
                    <a:pt x="2" y="0"/>
                  </a:moveTo>
                  <a:lnTo>
                    <a:pt x="0" y="0"/>
                  </a:lnTo>
                  <a:lnTo>
                    <a:pt x="0" y="475"/>
                  </a:lnTo>
                  <a:lnTo>
                    <a:pt x="395" y="475"/>
                  </a:lnTo>
                  <a:lnTo>
                    <a:pt x="395" y="0"/>
                  </a:lnTo>
                  <a:lnTo>
                    <a:pt x="393" y="0"/>
                  </a:lnTo>
                  <a:lnTo>
                    <a:pt x="2" y="0"/>
                  </a:lnTo>
                  <a:lnTo>
                    <a:pt x="2" y="4"/>
                  </a:lnTo>
                  <a:lnTo>
                    <a:pt x="393" y="4"/>
                  </a:lnTo>
                  <a:lnTo>
                    <a:pt x="391" y="2"/>
                  </a:lnTo>
                  <a:lnTo>
                    <a:pt x="391" y="473"/>
                  </a:lnTo>
                  <a:lnTo>
                    <a:pt x="393" y="471"/>
                  </a:lnTo>
                  <a:lnTo>
                    <a:pt x="2" y="471"/>
                  </a:lnTo>
                  <a:lnTo>
                    <a:pt x="4" y="473"/>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1217" name="Freeform 49"/>
            <p:cNvSpPr>
              <a:spLocks/>
            </p:cNvSpPr>
            <p:nvPr/>
          </p:nvSpPr>
          <p:spPr bwMode="auto">
            <a:xfrm>
              <a:off x="2278" y="1241"/>
              <a:ext cx="391" cy="160"/>
            </a:xfrm>
            <a:custGeom>
              <a:avLst/>
              <a:gdLst>
                <a:gd name="T0" fmla="*/ 0 w 391"/>
                <a:gd name="T1" fmla="*/ 0 h 160"/>
                <a:gd name="T2" fmla="*/ 144 w 391"/>
                <a:gd name="T3" fmla="*/ 160 h 160"/>
                <a:gd name="T4" fmla="*/ 250 w 391"/>
                <a:gd name="T5" fmla="*/ 160 h 160"/>
                <a:gd name="T6" fmla="*/ 391 w 391"/>
                <a:gd name="T7" fmla="*/ 0 h 160"/>
                <a:gd name="T8" fmla="*/ 0 w 391"/>
                <a:gd name="T9" fmla="*/ 0 h 160"/>
                <a:gd name="T10" fmla="*/ 0 60000 65536"/>
                <a:gd name="T11" fmla="*/ 0 60000 65536"/>
                <a:gd name="T12" fmla="*/ 0 60000 65536"/>
                <a:gd name="T13" fmla="*/ 0 60000 65536"/>
                <a:gd name="T14" fmla="*/ 0 60000 65536"/>
                <a:gd name="T15" fmla="*/ 0 w 391"/>
                <a:gd name="T16" fmla="*/ 0 h 160"/>
                <a:gd name="T17" fmla="*/ 391 w 391"/>
                <a:gd name="T18" fmla="*/ 160 h 160"/>
              </a:gdLst>
              <a:ahLst/>
              <a:cxnLst>
                <a:cxn ang="T10">
                  <a:pos x="T0" y="T1"/>
                </a:cxn>
                <a:cxn ang="T11">
                  <a:pos x="T2" y="T3"/>
                </a:cxn>
                <a:cxn ang="T12">
                  <a:pos x="T4" y="T5"/>
                </a:cxn>
                <a:cxn ang="T13">
                  <a:pos x="T6" y="T7"/>
                </a:cxn>
                <a:cxn ang="T14">
                  <a:pos x="T8" y="T9"/>
                </a:cxn>
              </a:cxnLst>
              <a:rect l="T15" t="T16" r="T17" b="T18"/>
              <a:pathLst>
                <a:path w="391" h="160">
                  <a:moveTo>
                    <a:pt x="0" y="0"/>
                  </a:moveTo>
                  <a:lnTo>
                    <a:pt x="144" y="160"/>
                  </a:lnTo>
                  <a:lnTo>
                    <a:pt x="250" y="160"/>
                  </a:lnTo>
                  <a:lnTo>
                    <a:pt x="391" y="0"/>
                  </a:lnTo>
                  <a:lnTo>
                    <a:pt x="0" y="0"/>
                  </a:lnTo>
                  <a:close/>
                </a:path>
              </a:pathLst>
            </a:custGeom>
            <a:solidFill>
              <a:srgbClr val="BFCFDE"/>
            </a:solidFill>
            <a:ln w="9525">
              <a:solidFill>
                <a:schemeClr val="bg2"/>
              </a:solidFill>
              <a:round/>
              <a:headEnd/>
              <a:tailEnd/>
            </a:ln>
          </p:spPr>
          <p:txBody>
            <a:bodyPr/>
            <a:lstStyle/>
            <a:p>
              <a:endParaRPr lang="de-DE"/>
            </a:p>
          </p:txBody>
        </p:sp>
        <p:sp>
          <p:nvSpPr>
            <p:cNvPr id="111218" name="Freeform 50"/>
            <p:cNvSpPr>
              <a:spLocks/>
            </p:cNvSpPr>
            <p:nvPr/>
          </p:nvSpPr>
          <p:spPr bwMode="auto">
            <a:xfrm>
              <a:off x="2276" y="1239"/>
              <a:ext cx="395" cy="164"/>
            </a:xfrm>
            <a:custGeom>
              <a:avLst/>
              <a:gdLst>
                <a:gd name="T0" fmla="*/ 2 w 395"/>
                <a:gd name="T1" fmla="*/ 0 h 164"/>
                <a:gd name="T2" fmla="*/ 0 w 395"/>
                <a:gd name="T3" fmla="*/ 0 h 164"/>
                <a:gd name="T4" fmla="*/ 0 w 395"/>
                <a:gd name="T5" fmla="*/ 4 h 164"/>
                <a:gd name="T6" fmla="*/ 144 w 395"/>
                <a:gd name="T7" fmla="*/ 164 h 164"/>
                <a:gd name="T8" fmla="*/ 254 w 395"/>
                <a:gd name="T9" fmla="*/ 164 h 164"/>
                <a:gd name="T10" fmla="*/ 395 w 395"/>
                <a:gd name="T11" fmla="*/ 4 h 164"/>
                <a:gd name="T12" fmla="*/ 395 w 395"/>
                <a:gd name="T13" fmla="*/ 0 h 164"/>
                <a:gd name="T14" fmla="*/ 393 w 395"/>
                <a:gd name="T15" fmla="*/ 0 h 164"/>
                <a:gd name="T16" fmla="*/ 2 w 395"/>
                <a:gd name="T17" fmla="*/ 0 h 164"/>
                <a:gd name="T18" fmla="*/ 2 w 395"/>
                <a:gd name="T19" fmla="*/ 4 h 164"/>
                <a:gd name="T20" fmla="*/ 393 w 395"/>
                <a:gd name="T21" fmla="*/ 4 h 164"/>
                <a:gd name="T22" fmla="*/ 391 w 395"/>
                <a:gd name="T23" fmla="*/ 0 h 164"/>
                <a:gd name="T24" fmla="*/ 249 w 395"/>
                <a:gd name="T25" fmla="*/ 160 h 164"/>
                <a:gd name="T26" fmla="*/ 252 w 395"/>
                <a:gd name="T27" fmla="*/ 160 h 164"/>
                <a:gd name="T28" fmla="*/ 146 w 395"/>
                <a:gd name="T29" fmla="*/ 160 h 164"/>
                <a:gd name="T30" fmla="*/ 148 w 395"/>
                <a:gd name="T31" fmla="*/ 160 h 164"/>
                <a:gd name="T32" fmla="*/ 4 w 395"/>
                <a:gd name="T33" fmla="*/ 0 h 164"/>
                <a:gd name="T34" fmla="*/ 2 w 395"/>
                <a:gd name="T35" fmla="*/ 4 h 164"/>
                <a:gd name="T36" fmla="*/ 2 w 395"/>
                <a:gd name="T37" fmla="*/ 0 h 1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5"/>
                <a:gd name="T58" fmla="*/ 0 h 164"/>
                <a:gd name="T59" fmla="*/ 395 w 395"/>
                <a:gd name="T60" fmla="*/ 164 h 16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5" h="164">
                  <a:moveTo>
                    <a:pt x="2" y="0"/>
                  </a:moveTo>
                  <a:lnTo>
                    <a:pt x="0" y="0"/>
                  </a:lnTo>
                  <a:lnTo>
                    <a:pt x="0" y="4"/>
                  </a:lnTo>
                  <a:lnTo>
                    <a:pt x="144" y="164"/>
                  </a:lnTo>
                  <a:lnTo>
                    <a:pt x="254" y="164"/>
                  </a:lnTo>
                  <a:lnTo>
                    <a:pt x="395" y="4"/>
                  </a:lnTo>
                  <a:lnTo>
                    <a:pt x="395" y="0"/>
                  </a:lnTo>
                  <a:lnTo>
                    <a:pt x="393" y="0"/>
                  </a:lnTo>
                  <a:lnTo>
                    <a:pt x="2" y="0"/>
                  </a:lnTo>
                  <a:lnTo>
                    <a:pt x="2" y="4"/>
                  </a:lnTo>
                  <a:lnTo>
                    <a:pt x="393" y="4"/>
                  </a:lnTo>
                  <a:lnTo>
                    <a:pt x="391" y="0"/>
                  </a:lnTo>
                  <a:lnTo>
                    <a:pt x="249" y="160"/>
                  </a:lnTo>
                  <a:lnTo>
                    <a:pt x="252" y="160"/>
                  </a:lnTo>
                  <a:lnTo>
                    <a:pt x="146" y="160"/>
                  </a:lnTo>
                  <a:lnTo>
                    <a:pt x="148" y="160"/>
                  </a:lnTo>
                  <a:lnTo>
                    <a:pt x="4" y="0"/>
                  </a:lnTo>
                  <a:lnTo>
                    <a:pt x="2" y="4"/>
                  </a:lnTo>
                  <a:lnTo>
                    <a:pt x="2" y="0"/>
                  </a:lnTo>
                  <a:close/>
                </a:path>
              </a:pathLst>
            </a:custGeom>
            <a:solidFill>
              <a:srgbClr val="000000"/>
            </a:solidFill>
            <a:ln w="9525">
              <a:noFill/>
              <a:round/>
              <a:headEnd/>
              <a:tailEnd/>
            </a:ln>
          </p:spPr>
          <p:txBody>
            <a:bodyPr/>
            <a:lstStyle/>
            <a:p>
              <a:endParaRPr lang="de-DE"/>
            </a:p>
          </p:txBody>
        </p:sp>
      </p:grpSp>
      <p:sp>
        <p:nvSpPr>
          <p:cNvPr id="110640" name="Rectangle 51"/>
          <p:cNvSpPr>
            <a:spLocks noChangeArrowheads="1"/>
          </p:cNvSpPr>
          <p:nvPr/>
        </p:nvSpPr>
        <p:spPr bwMode="auto">
          <a:xfrm>
            <a:off x="3213100" y="1301750"/>
            <a:ext cx="722313" cy="488950"/>
          </a:xfrm>
          <a:prstGeom prst="rect">
            <a:avLst/>
          </a:prstGeom>
          <a:noFill/>
          <a:ln w="9525">
            <a:noFill/>
            <a:miter lim="800000"/>
            <a:headEnd/>
            <a:tailEnd/>
          </a:ln>
        </p:spPr>
        <p:txBody>
          <a:bodyPr lIns="0" tIns="0" rIns="0" bIns="0">
            <a:spAutoFit/>
          </a:bodyPr>
          <a:lstStyle/>
          <a:p>
            <a:r>
              <a:rPr lang="en-US" altLang="en-US" sz="1600" b="1"/>
              <a:t>Pre</a:t>
            </a:r>
          </a:p>
          <a:p>
            <a:r>
              <a:rPr lang="en-US" altLang="en-US" sz="1600" b="1"/>
              <a:t>Mix</a:t>
            </a:r>
            <a:endParaRPr lang="en-US" altLang="en-US" sz="1600"/>
          </a:p>
        </p:txBody>
      </p:sp>
      <p:sp>
        <p:nvSpPr>
          <p:cNvPr id="110641" name="Rectangle 52"/>
          <p:cNvSpPr>
            <a:spLocks noChangeArrowheads="1"/>
          </p:cNvSpPr>
          <p:nvPr/>
        </p:nvSpPr>
        <p:spPr bwMode="auto">
          <a:xfrm>
            <a:off x="5178425" y="2262188"/>
            <a:ext cx="731838" cy="244475"/>
          </a:xfrm>
          <a:prstGeom prst="rect">
            <a:avLst/>
          </a:prstGeom>
          <a:noFill/>
          <a:ln w="9525">
            <a:noFill/>
            <a:miter lim="800000"/>
            <a:headEnd/>
            <a:tailEnd/>
          </a:ln>
        </p:spPr>
        <p:txBody>
          <a:bodyPr wrap="none" lIns="0" tIns="0" rIns="0" bIns="0">
            <a:spAutoFit/>
          </a:bodyPr>
          <a:lstStyle/>
          <a:p>
            <a:r>
              <a:rPr lang="en-US" altLang="en-US" sz="1600" b="1"/>
              <a:t>PGNAA</a:t>
            </a:r>
            <a:endParaRPr lang="en-US" altLang="en-US" sz="2400" b="1"/>
          </a:p>
        </p:txBody>
      </p:sp>
      <p:sp>
        <p:nvSpPr>
          <p:cNvPr id="110642" name="Rectangle 53"/>
          <p:cNvSpPr>
            <a:spLocks noChangeArrowheads="1"/>
          </p:cNvSpPr>
          <p:nvPr/>
        </p:nvSpPr>
        <p:spPr bwMode="auto">
          <a:xfrm>
            <a:off x="4646613" y="3455988"/>
            <a:ext cx="857250" cy="425450"/>
          </a:xfrm>
          <a:prstGeom prst="rect">
            <a:avLst/>
          </a:prstGeom>
          <a:noFill/>
          <a:ln w="9525">
            <a:noFill/>
            <a:miter lim="800000"/>
            <a:headEnd/>
            <a:tailEnd/>
          </a:ln>
        </p:spPr>
        <p:txBody>
          <a:bodyPr wrap="none" lIns="0" tIns="0" rIns="0" bIns="0">
            <a:spAutoFit/>
          </a:bodyPr>
          <a:lstStyle/>
          <a:p>
            <a:r>
              <a:rPr lang="en-US" altLang="en-US" sz="1400" b="1"/>
              <a:t>Electronic</a:t>
            </a:r>
          </a:p>
          <a:p>
            <a:r>
              <a:rPr lang="en-US" altLang="en-US" sz="1400" b="1"/>
              <a:t>Enclosure</a:t>
            </a:r>
            <a:endParaRPr lang="en-US" altLang="en-US" sz="1400"/>
          </a:p>
        </p:txBody>
      </p:sp>
      <p:grpSp>
        <p:nvGrpSpPr>
          <p:cNvPr id="110643" name="Group 54"/>
          <p:cNvGrpSpPr>
            <a:grpSpLocks/>
          </p:cNvGrpSpPr>
          <p:nvPr/>
        </p:nvGrpSpPr>
        <p:grpSpPr bwMode="auto">
          <a:xfrm>
            <a:off x="5154613" y="2538413"/>
            <a:ext cx="803275" cy="652462"/>
            <a:chOff x="3699" y="1605"/>
            <a:chExt cx="586" cy="422"/>
          </a:xfrm>
        </p:grpSpPr>
        <p:sp>
          <p:nvSpPr>
            <p:cNvPr id="110964" name="Freeform 55"/>
            <p:cNvSpPr>
              <a:spLocks/>
            </p:cNvSpPr>
            <p:nvPr/>
          </p:nvSpPr>
          <p:spPr bwMode="auto">
            <a:xfrm>
              <a:off x="3699" y="1607"/>
              <a:ext cx="580" cy="420"/>
            </a:xfrm>
            <a:custGeom>
              <a:avLst/>
              <a:gdLst>
                <a:gd name="T0" fmla="*/ 0 w 580"/>
                <a:gd name="T1" fmla="*/ 0 h 420"/>
                <a:gd name="T2" fmla="*/ 2 w 580"/>
                <a:gd name="T3" fmla="*/ 420 h 420"/>
                <a:gd name="T4" fmla="*/ 580 w 580"/>
                <a:gd name="T5" fmla="*/ 420 h 420"/>
                <a:gd name="T6" fmla="*/ 580 w 580"/>
                <a:gd name="T7" fmla="*/ 0 h 420"/>
                <a:gd name="T8" fmla="*/ 0 w 580"/>
                <a:gd name="T9" fmla="*/ 0 h 420"/>
                <a:gd name="T10" fmla="*/ 0 60000 65536"/>
                <a:gd name="T11" fmla="*/ 0 60000 65536"/>
                <a:gd name="T12" fmla="*/ 0 60000 65536"/>
                <a:gd name="T13" fmla="*/ 0 60000 65536"/>
                <a:gd name="T14" fmla="*/ 0 60000 65536"/>
                <a:gd name="T15" fmla="*/ 0 w 580"/>
                <a:gd name="T16" fmla="*/ 0 h 420"/>
                <a:gd name="T17" fmla="*/ 580 w 580"/>
                <a:gd name="T18" fmla="*/ 420 h 420"/>
              </a:gdLst>
              <a:ahLst/>
              <a:cxnLst>
                <a:cxn ang="T10">
                  <a:pos x="T0" y="T1"/>
                </a:cxn>
                <a:cxn ang="T11">
                  <a:pos x="T2" y="T3"/>
                </a:cxn>
                <a:cxn ang="T12">
                  <a:pos x="T4" y="T5"/>
                </a:cxn>
                <a:cxn ang="T13">
                  <a:pos x="T6" y="T7"/>
                </a:cxn>
                <a:cxn ang="T14">
                  <a:pos x="T8" y="T9"/>
                </a:cxn>
              </a:cxnLst>
              <a:rect l="T15" t="T16" r="T17" b="T18"/>
              <a:pathLst>
                <a:path w="580" h="420">
                  <a:moveTo>
                    <a:pt x="0" y="0"/>
                  </a:moveTo>
                  <a:lnTo>
                    <a:pt x="2" y="420"/>
                  </a:lnTo>
                  <a:lnTo>
                    <a:pt x="580" y="420"/>
                  </a:lnTo>
                  <a:lnTo>
                    <a:pt x="580" y="0"/>
                  </a:lnTo>
                  <a:lnTo>
                    <a:pt x="0" y="0"/>
                  </a:lnTo>
                  <a:close/>
                </a:path>
              </a:pathLst>
            </a:custGeom>
            <a:solidFill>
              <a:srgbClr val="F0F0F0"/>
            </a:solidFill>
            <a:ln w="9525">
              <a:solidFill>
                <a:schemeClr val="bg2"/>
              </a:solidFill>
              <a:round/>
              <a:headEnd/>
              <a:tailEnd/>
            </a:ln>
          </p:spPr>
          <p:txBody>
            <a:bodyPr/>
            <a:lstStyle/>
            <a:p>
              <a:endParaRPr lang="de-DE"/>
            </a:p>
          </p:txBody>
        </p:sp>
        <p:sp>
          <p:nvSpPr>
            <p:cNvPr id="110965" name="Rectangle 56"/>
            <p:cNvSpPr>
              <a:spLocks noChangeArrowheads="1"/>
            </p:cNvSpPr>
            <p:nvPr/>
          </p:nvSpPr>
          <p:spPr bwMode="auto">
            <a:xfrm>
              <a:off x="3699" y="1744"/>
              <a:ext cx="584" cy="21"/>
            </a:xfrm>
            <a:prstGeom prst="rect">
              <a:avLst/>
            </a:prstGeom>
            <a:solidFill>
              <a:srgbClr val="C20000"/>
            </a:solidFill>
            <a:ln w="9525">
              <a:noFill/>
              <a:miter lim="800000"/>
              <a:headEnd/>
              <a:tailEnd/>
            </a:ln>
          </p:spPr>
          <p:txBody>
            <a:bodyPr/>
            <a:lstStyle/>
            <a:p>
              <a:endParaRPr lang="en-US"/>
            </a:p>
          </p:txBody>
        </p:sp>
        <p:sp>
          <p:nvSpPr>
            <p:cNvPr id="110966" name="Freeform 57"/>
            <p:cNvSpPr>
              <a:spLocks/>
            </p:cNvSpPr>
            <p:nvPr/>
          </p:nvSpPr>
          <p:spPr bwMode="auto">
            <a:xfrm>
              <a:off x="3699" y="1854"/>
              <a:ext cx="584" cy="23"/>
            </a:xfrm>
            <a:custGeom>
              <a:avLst/>
              <a:gdLst>
                <a:gd name="T0" fmla="*/ 0 w 584"/>
                <a:gd name="T1" fmla="*/ 2 h 23"/>
                <a:gd name="T2" fmla="*/ 0 w 584"/>
                <a:gd name="T3" fmla="*/ 23 h 23"/>
                <a:gd name="T4" fmla="*/ 584 w 584"/>
                <a:gd name="T5" fmla="*/ 23 h 23"/>
                <a:gd name="T6" fmla="*/ 584 w 584"/>
                <a:gd name="T7" fmla="*/ 0 h 23"/>
                <a:gd name="T8" fmla="*/ 0 w 584"/>
                <a:gd name="T9" fmla="*/ 2 h 23"/>
                <a:gd name="T10" fmla="*/ 0 60000 65536"/>
                <a:gd name="T11" fmla="*/ 0 60000 65536"/>
                <a:gd name="T12" fmla="*/ 0 60000 65536"/>
                <a:gd name="T13" fmla="*/ 0 60000 65536"/>
                <a:gd name="T14" fmla="*/ 0 60000 65536"/>
                <a:gd name="T15" fmla="*/ 0 w 584"/>
                <a:gd name="T16" fmla="*/ 0 h 23"/>
                <a:gd name="T17" fmla="*/ 584 w 584"/>
                <a:gd name="T18" fmla="*/ 23 h 23"/>
              </a:gdLst>
              <a:ahLst/>
              <a:cxnLst>
                <a:cxn ang="T10">
                  <a:pos x="T0" y="T1"/>
                </a:cxn>
                <a:cxn ang="T11">
                  <a:pos x="T2" y="T3"/>
                </a:cxn>
                <a:cxn ang="T12">
                  <a:pos x="T4" y="T5"/>
                </a:cxn>
                <a:cxn ang="T13">
                  <a:pos x="T6" y="T7"/>
                </a:cxn>
                <a:cxn ang="T14">
                  <a:pos x="T8" y="T9"/>
                </a:cxn>
              </a:cxnLst>
              <a:rect l="T15" t="T16" r="T17" b="T18"/>
              <a:pathLst>
                <a:path w="584" h="23">
                  <a:moveTo>
                    <a:pt x="0" y="2"/>
                  </a:moveTo>
                  <a:lnTo>
                    <a:pt x="0" y="23"/>
                  </a:lnTo>
                  <a:lnTo>
                    <a:pt x="584" y="23"/>
                  </a:lnTo>
                  <a:lnTo>
                    <a:pt x="584" y="0"/>
                  </a:lnTo>
                  <a:lnTo>
                    <a:pt x="0" y="2"/>
                  </a:lnTo>
                  <a:close/>
                </a:path>
              </a:pathLst>
            </a:custGeom>
            <a:solidFill>
              <a:srgbClr val="C20000"/>
            </a:solidFill>
            <a:ln w="9525">
              <a:noFill/>
              <a:round/>
              <a:headEnd/>
              <a:tailEnd/>
            </a:ln>
          </p:spPr>
          <p:txBody>
            <a:bodyPr/>
            <a:lstStyle/>
            <a:p>
              <a:endParaRPr lang="de-DE"/>
            </a:p>
          </p:txBody>
        </p:sp>
        <p:sp>
          <p:nvSpPr>
            <p:cNvPr id="110967" name="Freeform 58"/>
            <p:cNvSpPr>
              <a:spLocks/>
            </p:cNvSpPr>
            <p:nvPr/>
          </p:nvSpPr>
          <p:spPr bwMode="auto">
            <a:xfrm>
              <a:off x="3789" y="1665"/>
              <a:ext cx="2" cy="4"/>
            </a:xfrm>
            <a:custGeom>
              <a:avLst/>
              <a:gdLst>
                <a:gd name="T0" fmla="*/ 0 w 2"/>
                <a:gd name="T1" fmla="*/ 2 h 4"/>
                <a:gd name="T2" fmla="*/ 2 w 2"/>
                <a:gd name="T3" fmla="*/ 4 h 4"/>
                <a:gd name="T4" fmla="*/ 2 w 2"/>
                <a:gd name="T5" fmla="*/ 2 h 4"/>
                <a:gd name="T6" fmla="*/ 2 w 2"/>
                <a:gd name="T7" fmla="*/ 0 h 4"/>
                <a:gd name="T8" fmla="*/ 0 w 2"/>
                <a:gd name="T9" fmla="*/ 2 h 4"/>
                <a:gd name="T10" fmla="*/ 0 60000 65536"/>
                <a:gd name="T11" fmla="*/ 0 60000 65536"/>
                <a:gd name="T12" fmla="*/ 0 60000 65536"/>
                <a:gd name="T13" fmla="*/ 0 60000 65536"/>
                <a:gd name="T14" fmla="*/ 0 60000 65536"/>
                <a:gd name="T15" fmla="*/ 0 w 2"/>
                <a:gd name="T16" fmla="*/ 0 h 4"/>
                <a:gd name="T17" fmla="*/ 2 w 2"/>
                <a:gd name="T18" fmla="*/ 4 h 4"/>
              </a:gdLst>
              <a:ahLst/>
              <a:cxnLst>
                <a:cxn ang="T10">
                  <a:pos x="T0" y="T1"/>
                </a:cxn>
                <a:cxn ang="T11">
                  <a:pos x="T2" y="T3"/>
                </a:cxn>
                <a:cxn ang="T12">
                  <a:pos x="T4" y="T5"/>
                </a:cxn>
                <a:cxn ang="T13">
                  <a:pos x="T6" y="T7"/>
                </a:cxn>
                <a:cxn ang="T14">
                  <a:pos x="T8" y="T9"/>
                </a:cxn>
              </a:cxnLst>
              <a:rect l="T15" t="T16" r="T17" b="T18"/>
              <a:pathLst>
                <a:path w="2" h="4">
                  <a:moveTo>
                    <a:pt x="0" y="2"/>
                  </a:moveTo>
                  <a:lnTo>
                    <a:pt x="2" y="4"/>
                  </a:lnTo>
                  <a:lnTo>
                    <a:pt x="2" y="2"/>
                  </a:lnTo>
                  <a:lnTo>
                    <a:pt x="2" y="0"/>
                  </a:lnTo>
                  <a:lnTo>
                    <a:pt x="0" y="2"/>
                  </a:lnTo>
                  <a:close/>
                </a:path>
              </a:pathLst>
            </a:custGeom>
            <a:solidFill>
              <a:srgbClr val="FFFFFF"/>
            </a:solidFill>
            <a:ln w="0" cap="sq">
              <a:solidFill>
                <a:srgbClr val="FF0000"/>
              </a:solidFill>
              <a:prstDash val="solid"/>
              <a:miter lim="800000"/>
              <a:headEnd/>
              <a:tailEnd/>
            </a:ln>
          </p:spPr>
          <p:txBody>
            <a:bodyPr/>
            <a:lstStyle/>
            <a:p>
              <a:endParaRPr lang="de-DE"/>
            </a:p>
          </p:txBody>
        </p:sp>
        <p:sp>
          <p:nvSpPr>
            <p:cNvPr id="110968" name="Freeform 59"/>
            <p:cNvSpPr>
              <a:spLocks noEditPoints="1"/>
            </p:cNvSpPr>
            <p:nvPr/>
          </p:nvSpPr>
          <p:spPr bwMode="auto">
            <a:xfrm>
              <a:off x="3789" y="1665"/>
              <a:ext cx="2" cy="2"/>
            </a:xfrm>
            <a:custGeom>
              <a:avLst/>
              <a:gdLst>
                <a:gd name="T0" fmla="*/ 0 w 2"/>
                <a:gd name="T1" fmla="*/ 0 h 2"/>
                <a:gd name="T2" fmla="*/ 0 w 2"/>
                <a:gd name="T3" fmla="*/ 2 h 2"/>
                <a:gd name="T4" fmla="*/ 2 w 2"/>
                <a:gd name="T5" fmla="*/ 2 h 2"/>
                <a:gd name="T6" fmla="*/ 2 w 2"/>
                <a:gd name="T7" fmla="*/ 0 h 2"/>
                <a:gd name="T8" fmla="*/ 0 w 2"/>
                <a:gd name="T9" fmla="*/ 0 h 2"/>
                <a:gd name="T10" fmla="*/ 0 w 2"/>
                <a:gd name="T11" fmla="*/ 0 h 2"/>
                <a:gd name="T12" fmla="*/ 2 w 2"/>
                <a:gd name="T13" fmla="*/ 0 h 2"/>
                <a:gd name="T14" fmla="*/ 2 w 2"/>
                <a:gd name="T15" fmla="*/ 2 h 2"/>
                <a:gd name="T16" fmla="*/ 0 w 2"/>
                <a:gd name="T17" fmla="*/ 2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2"/>
                  </a:lnTo>
                  <a:lnTo>
                    <a:pt x="2" y="2"/>
                  </a:lnTo>
                  <a:lnTo>
                    <a:pt x="2" y="0"/>
                  </a:lnTo>
                  <a:lnTo>
                    <a:pt x="0" y="0"/>
                  </a:lnTo>
                  <a:close/>
                  <a:moveTo>
                    <a:pt x="0" y="0"/>
                  </a:moveTo>
                  <a:lnTo>
                    <a:pt x="2" y="0"/>
                  </a:lnTo>
                  <a:lnTo>
                    <a:pt x="2" y="2"/>
                  </a:lnTo>
                  <a:lnTo>
                    <a:pt x="0" y="2"/>
                  </a:lnTo>
                  <a:lnTo>
                    <a:pt x="0" y="0"/>
                  </a:lnTo>
                  <a:close/>
                </a:path>
              </a:pathLst>
            </a:custGeom>
            <a:solidFill>
              <a:srgbClr val="FFFFFF"/>
            </a:solidFill>
            <a:ln w="0" cap="sq">
              <a:solidFill>
                <a:srgbClr val="FF0000"/>
              </a:solidFill>
              <a:prstDash val="solid"/>
              <a:miter lim="800000"/>
              <a:headEnd/>
              <a:tailEnd/>
            </a:ln>
          </p:spPr>
          <p:txBody>
            <a:bodyPr/>
            <a:lstStyle/>
            <a:p>
              <a:endParaRPr lang="de-DE"/>
            </a:p>
          </p:txBody>
        </p:sp>
        <p:sp>
          <p:nvSpPr>
            <p:cNvPr id="110969" name="Freeform 60"/>
            <p:cNvSpPr>
              <a:spLocks/>
            </p:cNvSpPr>
            <p:nvPr/>
          </p:nvSpPr>
          <p:spPr bwMode="auto">
            <a:xfrm>
              <a:off x="3793" y="1667"/>
              <a:ext cx="8" cy="11"/>
            </a:xfrm>
            <a:custGeom>
              <a:avLst/>
              <a:gdLst>
                <a:gd name="T0" fmla="*/ 8 w 8"/>
                <a:gd name="T1" fmla="*/ 2 h 11"/>
                <a:gd name="T2" fmla="*/ 6 w 8"/>
                <a:gd name="T3" fmla="*/ 2 h 11"/>
                <a:gd name="T4" fmla="*/ 4 w 8"/>
                <a:gd name="T5" fmla="*/ 0 h 11"/>
                <a:gd name="T6" fmla="*/ 2 w 8"/>
                <a:gd name="T7" fmla="*/ 2 h 11"/>
                <a:gd name="T8" fmla="*/ 0 w 8"/>
                <a:gd name="T9" fmla="*/ 7 h 11"/>
                <a:gd name="T10" fmla="*/ 4 w 8"/>
                <a:gd name="T11" fmla="*/ 11 h 11"/>
                <a:gd name="T12" fmla="*/ 8 w 8"/>
                <a:gd name="T13" fmla="*/ 11 h 11"/>
                <a:gd name="T14" fmla="*/ 8 w 8"/>
                <a:gd name="T15" fmla="*/ 9 h 11"/>
                <a:gd name="T16" fmla="*/ 8 w 8"/>
                <a:gd name="T17" fmla="*/ 7 h 11"/>
                <a:gd name="T18" fmla="*/ 6 w 8"/>
                <a:gd name="T19" fmla="*/ 7 h 11"/>
                <a:gd name="T20" fmla="*/ 6 w 8"/>
                <a:gd name="T21" fmla="*/ 9 h 11"/>
                <a:gd name="T22" fmla="*/ 4 w 8"/>
                <a:gd name="T23" fmla="*/ 9 h 11"/>
                <a:gd name="T24" fmla="*/ 2 w 8"/>
                <a:gd name="T25" fmla="*/ 7 h 11"/>
                <a:gd name="T26" fmla="*/ 4 w 8"/>
                <a:gd name="T27" fmla="*/ 2 h 11"/>
                <a:gd name="T28" fmla="*/ 8 w 8"/>
                <a:gd name="T29" fmla="*/ 2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
                <a:gd name="T46" fmla="*/ 0 h 11"/>
                <a:gd name="T47" fmla="*/ 8 w 8"/>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 h="11">
                  <a:moveTo>
                    <a:pt x="8" y="2"/>
                  </a:moveTo>
                  <a:lnTo>
                    <a:pt x="6" y="2"/>
                  </a:lnTo>
                  <a:lnTo>
                    <a:pt x="4" y="0"/>
                  </a:lnTo>
                  <a:lnTo>
                    <a:pt x="2" y="2"/>
                  </a:lnTo>
                  <a:lnTo>
                    <a:pt x="0" y="7"/>
                  </a:lnTo>
                  <a:lnTo>
                    <a:pt x="4" y="11"/>
                  </a:lnTo>
                  <a:lnTo>
                    <a:pt x="8" y="11"/>
                  </a:lnTo>
                  <a:lnTo>
                    <a:pt x="8" y="9"/>
                  </a:lnTo>
                  <a:lnTo>
                    <a:pt x="8" y="7"/>
                  </a:lnTo>
                  <a:lnTo>
                    <a:pt x="6" y="7"/>
                  </a:lnTo>
                  <a:lnTo>
                    <a:pt x="6" y="9"/>
                  </a:lnTo>
                  <a:lnTo>
                    <a:pt x="4" y="9"/>
                  </a:lnTo>
                  <a:lnTo>
                    <a:pt x="2" y="7"/>
                  </a:lnTo>
                  <a:lnTo>
                    <a:pt x="4" y="2"/>
                  </a:lnTo>
                  <a:lnTo>
                    <a:pt x="8" y="2"/>
                  </a:lnTo>
                  <a:close/>
                </a:path>
              </a:pathLst>
            </a:custGeom>
            <a:solidFill>
              <a:srgbClr val="FF0000"/>
            </a:solidFill>
            <a:ln w="9525">
              <a:noFill/>
              <a:round/>
              <a:headEnd/>
              <a:tailEnd/>
            </a:ln>
          </p:spPr>
          <p:txBody>
            <a:bodyPr/>
            <a:lstStyle/>
            <a:p>
              <a:endParaRPr lang="de-DE"/>
            </a:p>
          </p:txBody>
        </p:sp>
        <p:sp>
          <p:nvSpPr>
            <p:cNvPr id="110970" name="Freeform 61"/>
            <p:cNvSpPr>
              <a:spLocks noEditPoints="1"/>
            </p:cNvSpPr>
            <p:nvPr/>
          </p:nvSpPr>
          <p:spPr bwMode="auto">
            <a:xfrm>
              <a:off x="3801" y="1669"/>
              <a:ext cx="8" cy="9"/>
            </a:xfrm>
            <a:custGeom>
              <a:avLst/>
              <a:gdLst>
                <a:gd name="T0" fmla="*/ 4 w 8"/>
                <a:gd name="T1" fmla="*/ 0 h 9"/>
                <a:gd name="T2" fmla="*/ 0 w 8"/>
                <a:gd name="T3" fmla="*/ 9 h 9"/>
                <a:gd name="T4" fmla="*/ 2 w 8"/>
                <a:gd name="T5" fmla="*/ 9 h 9"/>
                <a:gd name="T6" fmla="*/ 2 w 8"/>
                <a:gd name="T7" fmla="*/ 5 h 9"/>
                <a:gd name="T8" fmla="*/ 4 w 8"/>
                <a:gd name="T9" fmla="*/ 5 h 9"/>
                <a:gd name="T10" fmla="*/ 6 w 8"/>
                <a:gd name="T11" fmla="*/ 9 h 9"/>
                <a:gd name="T12" fmla="*/ 8 w 8"/>
                <a:gd name="T13" fmla="*/ 9 h 9"/>
                <a:gd name="T14" fmla="*/ 8 w 8"/>
                <a:gd name="T15" fmla="*/ 7 h 9"/>
                <a:gd name="T16" fmla="*/ 6 w 8"/>
                <a:gd name="T17" fmla="*/ 5 h 9"/>
                <a:gd name="T18" fmla="*/ 6 w 8"/>
                <a:gd name="T19" fmla="*/ 3 h 9"/>
                <a:gd name="T20" fmla="*/ 6 w 8"/>
                <a:gd name="T21" fmla="*/ 0 h 9"/>
                <a:gd name="T22" fmla="*/ 4 w 8"/>
                <a:gd name="T23" fmla="*/ 0 h 9"/>
                <a:gd name="T24" fmla="*/ 4 w 8"/>
                <a:gd name="T25" fmla="*/ 3 h 9"/>
                <a:gd name="T26" fmla="*/ 4 w 8"/>
                <a:gd name="T27" fmla="*/ 5 h 9"/>
                <a:gd name="T28" fmla="*/ 2 w 8"/>
                <a:gd name="T29" fmla="*/ 5 h 9"/>
                <a:gd name="T30" fmla="*/ 4 w 8"/>
                <a:gd name="T31" fmla="*/ 3 h 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9"/>
                <a:gd name="T50" fmla="*/ 8 w 8"/>
                <a:gd name="T51" fmla="*/ 9 h 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9">
                  <a:moveTo>
                    <a:pt x="4" y="0"/>
                  </a:moveTo>
                  <a:lnTo>
                    <a:pt x="0" y="9"/>
                  </a:lnTo>
                  <a:lnTo>
                    <a:pt x="2" y="9"/>
                  </a:lnTo>
                  <a:lnTo>
                    <a:pt x="2" y="5"/>
                  </a:lnTo>
                  <a:lnTo>
                    <a:pt x="4" y="5"/>
                  </a:lnTo>
                  <a:lnTo>
                    <a:pt x="6" y="9"/>
                  </a:lnTo>
                  <a:lnTo>
                    <a:pt x="8" y="9"/>
                  </a:lnTo>
                  <a:lnTo>
                    <a:pt x="8" y="7"/>
                  </a:lnTo>
                  <a:lnTo>
                    <a:pt x="6" y="5"/>
                  </a:lnTo>
                  <a:lnTo>
                    <a:pt x="6" y="3"/>
                  </a:lnTo>
                  <a:lnTo>
                    <a:pt x="6" y="0"/>
                  </a:lnTo>
                  <a:lnTo>
                    <a:pt x="4" y="0"/>
                  </a:lnTo>
                  <a:close/>
                  <a:moveTo>
                    <a:pt x="4" y="3"/>
                  </a:moveTo>
                  <a:lnTo>
                    <a:pt x="4" y="5"/>
                  </a:lnTo>
                  <a:lnTo>
                    <a:pt x="2" y="5"/>
                  </a:lnTo>
                  <a:lnTo>
                    <a:pt x="4" y="3"/>
                  </a:lnTo>
                  <a:close/>
                </a:path>
              </a:pathLst>
            </a:custGeom>
            <a:solidFill>
              <a:srgbClr val="FF0000"/>
            </a:solidFill>
            <a:ln w="9525">
              <a:noFill/>
              <a:round/>
              <a:headEnd/>
              <a:tailEnd/>
            </a:ln>
          </p:spPr>
          <p:txBody>
            <a:bodyPr/>
            <a:lstStyle/>
            <a:p>
              <a:endParaRPr lang="de-DE"/>
            </a:p>
          </p:txBody>
        </p:sp>
        <p:sp>
          <p:nvSpPr>
            <p:cNvPr id="110971" name="Freeform 62"/>
            <p:cNvSpPr>
              <a:spLocks/>
            </p:cNvSpPr>
            <p:nvPr/>
          </p:nvSpPr>
          <p:spPr bwMode="auto">
            <a:xfrm>
              <a:off x="3809" y="1669"/>
              <a:ext cx="11" cy="9"/>
            </a:xfrm>
            <a:custGeom>
              <a:avLst/>
              <a:gdLst>
                <a:gd name="T0" fmla="*/ 5 w 11"/>
                <a:gd name="T1" fmla="*/ 5 h 9"/>
                <a:gd name="T2" fmla="*/ 3 w 11"/>
                <a:gd name="T3" fmla="*/ 0 h 9"/>
                <a:gd name="T4" fmla="*/ 0 w 11"/>
                <a:gd name="T5" fmla="*/ 9 h 9"/>
                <a:gd name="T6" fmla="*/ 3 w 11"/>
                <a:gd name="T7" fmla="*/ 7 h 9"/>
                <a:gd name="T8" fmla="*/ 3 w 11"/>
                <a:gd name="T9" fmla="*/ 5 h 9"/>
                <a:gd name="T10" fmla="*/ 3 w 11"/>
                <a:gd name="T11" fmla="*/ 3 h 9"/>
                <a:gd name="T12" fmla="*/ 3 w 11"/>
                <a:gd name="T13" fmla="*/ 5 h 9"/>
                <a:gd name="T14" fmla="*/ 5 w 11"/>
                <a:gd name="T15" fmla="*/ 7 h 9"/>
                <a:gd name="T16" fmla="*/ 5 w 11"/>
                <a:gd name="T17" fmla="*/ 9 h 9"/>
                <a:gd name="T18" fmla="*/ 7 w 11"/>
                <a:gd name="T19" fmla="*/ 5 h 9"/>
                <a:gd name="T20" fmla="*/ 9 w 11"/>
                <a:gd name="T21" fmla="*/ 3 h 9"/>
                <a:gd name="T22" fmla="*/ 9 w 11"/>
                <a:gd name="T23" fmla="*/ 9 h 9"/>
                <a:gd name="T24" fmla="*/ 11 w 11"/>
                <a:gd name="T25" fmla="*/ 9 h 9"/>
                <a:gd name="T26" fmla="*/ 11 w 11"/>
                <a:gd name="T27" fmla="*/ 5 h 9"/>
                <a:gd name="T28" fmla="*/ 9 w 11"/>
                <a:gd name="T29" fmla="*/ 3 h 9"/>
                <a:gd name="T30" fmla="*/ 9 w 11"/>
                <a:gd name="T31" fmla="*/ 0 h 9"/>
                <a:gd name="T32" fmla="*/ 5 w 11"/>
                <a:gd name="T33" fmla="*/ 5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
                <a:gd name="T52" fmla="*/ 0 h 9"/>
                <a:gd name="T53" fmla="*/ 11 w 11"/>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 h="9">
                  <a:moveTo>
                    <a:pt x="5" y="5"/>
                  </a:moveTo>
                  <a:lnTo>
                    <a:pt x="3" y="0"/>
                  </a:lnTo>
                  <a:lnTo>
                    <a:pt x="0" y="9"/>
                  </a:lnTo>
                  <a:lnTo>
                    <a:pt x="3" y="7"/>
                  </a:lnTo>
                  <a:lnTo>
                    <a:pt x="3" y="5"/>
                  </a:lnTo>
                  <a:lnTo>
                    <a:pt x="3" y="3"/>
                  </a:lnTo>
                  <a:lnTo>
                    <a:pt x="3" y="5"/>
                  </a:lnTo>
                  <a:lnTo>
                    <a:pt x="5" y="7"/>
                  </a:lnTo>
                  <a:lnTo>
                    <a:pt x="5" y="9"/>
                  </a:lnTo>
                  <a:lnTo>
                    <a:pt x="7" y="5"/>
                  </a:lnTo>
                  <a:lnTo>
                    <a:pt x="9" y="3"/>
                  </a:lnTo>
                  <a:lnTo>
                    <a:pt x="9" y="9"/>
                  </a:lnTo>
                  <a:lnTo>
                    <a:pt x="11" y="9"/>
                  </a:lnTo>
                  <a:lnTo>
                    <a:pt x="11" y="5"/>
                  </a:lnTo>
                  <a:lnTo>
                    <a:pt x="9" y="3"/>
                  </a:lnTo>
                  <a:lnTo>
                    <a:pt x="9" y="0"/>
                  </a:lnTo>
                  <a:lnTo>
                    <a:pt x="5" y="5"/>
                  </a:lnTo>
                  <a:close/>
                </a:path>
              </a:pathLst>
            </a:custGeom>
            <a:solidFill>
              <a:srgbClr val="FF0000"/>
            </a:solidFill>
            <a:ln w="9525">
              <a:noFill/>
              <a:round/>
              <a:headEnd/>
              <a:tailEnd/>
            </a:ln>
          </p:spPr>
          <p:txBody>
            <a:bodyPr/>
            <a:lstStyle/>
            <a:p>
              <a:endParaRPr lang="de-DE"/>
            </a:p>
          </p:txBody>
        </p:sp>
        <p:sp>
          <p:nvSpPr>
            <p:cNvPr id="110972" name="Freeform 63"/>
            <p:cNvSpPr>
              <a:spLocks/>
            </p:cNvSpPr>
            <p:nvPr/>
          </p:nvSpPr>
          <p:spPr bwMode="auto">
            <a:xfrm>
              <a:off x="3820" y="1669"/>
              <a:ext cx="10" cy="9"/>
            </a:xfrm>
            <a:custGeom>
              <a:avLst/>
              <a:gdLst>
                <a:gd name="T0" fmla="*/ 6 w 10"/>
                <a:gd name="T1" fmla="*/ 5 h 9"/>
                <a:gd name="T2" fmla="*/ 2 w 10"/>
                <a:gd name="T3" fmla="*/ 0 h 9"/>
                <a:gd name="T4" fmla="*/ 0 w 10"/>
                <a:gd name="T5" fmla="*/ 9 h 9"/>
                <a:gd name="T6" fmla="*/ 2 w 10"/>
                <a:gd name="T7" fmla="*/ 9 h 9"/>
                <a:gd name="T8" fmla="*/ 2 w 10"/>
                <a:gd name="T9" fmla="*/ 7 h 9"/>
                <a:gd name="T10" fmla="*/ 2 w 10"/>
                <a:gd name="T11" fmla="*/ 5 h 9"/>
                <a:gd name="T12" fmla="*/ 2 w 10"/>
                <a:gd name="T13" fmla="*/ 3 h 9"/>
                <a:gd name="T14" fmla="*/ 2 w 10"/>
                <a:gd name="T15" fmla="*/ 5 h 9"/>
                <a:gd name="T16" fmla="*/ 4 w 10"/>
                <a:gd name="T17" fmla="*/ 7 h 9"/>
                <a:gd name="T18" fmla="*/ 4 w 10"/>
                <a:gd name="T19" fmla="*/ 9 h 9"/>
                <a:gd name="T20" fmla="*/ 6 w 10"/>
                <a:gd name="T21" fmla="*/ 9 h 9"/>
                <a:gd name="T22" fmla="*/ 8 w 10"/>
                <a:gd name="T23" fmla="*/ 5 h 9"/>
                <a:gd name="T24" fmla="*/ 8 w 10"/>
                <a:gd name="T25" fmla="*/ 3 h 9"/>
                <a:gd name="T26" fmla="*/ 8 w 10"/>
                <a:gd name="T27" fmla="*/ 9 h 9"/>
                <a:gd name="T28" fmla="*/ 10 w 10"/>
                <a:gd name="T29" fmla="*/ 9 h 9"/>
                <a:gd name="T30" fmla="*/ 10 w 10"/>
                <a:gd name="T31" fmla="*/ 5 h 9"/>
                <a:gd name="T32" fmla="*/ 10 w 10"/>
                <a:gd name="T33" fmla="*/ 3 h 9"/>
                <a:gd name="T34" fmla="*/ 10 w 10"/>
                <a:gd name="T35" fmla="*/ 0 h 9"/>
                <a:gd name="T36" fmla="*/ 8 w 10"/>
                <a:gd name="T37" fmla="*/ 0 h 9"/>
                <a:gd name="T38" fmla="*/ 6 w 10"/>
                <a:gd name="T39" fmla="*/ 5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
                <a:gd name="T61" fmla="*/ 0 h 9"/>
                <a:gd name="T62" fmla="*/ 10 w 10"/>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 h="9">
                  <a:moveTo>
                    <a:pt x="6" y="5"/>
                  </a:moveTo>
                  <a:lnTo>
                    <a:pt x="2" y="0"/>
                  </a:lnTo>
                  <a:lnTo>
                    <a:pt x="0" y="9"/>
                  </a:lnTo>
                  <a:lnTo>
                    <a:pt x="2" y="9"/>
                  </a:lnTo>
                  <a:lnTo>
                    <a:pt x="2" y="7"/>
                  </a:lnTo>
                  <a:lnTo>
                    <a:pt x="2" y="5"/>
                  </a:lnTo>
                  <a:lnTo>
                    <a:pt x="2" y="3"/>
                  </a:lnTo>
                  <a:lnTo>
                    <a:pt x="2" y="5"/>
                  </a:lnTo>
                  <a:lnTo>
                    <a:pt x="4" y="7"/>
                  </a:lnTo>
                  <a:lnTo>
                    <a:pt x="4" y="9"/>
                  </a:lnTo>
                  <a:lnTo>
                    <a:pt x="6" y="9"/>
                  </a:lnTo>
                  <a:lnTo>
                    <a:pt x="8" y="5"/>
                  </a:lnTo>
                  <a:lnTo>
                    <a:pt x="8" y="3"/>
                  </a:lnTo>
                  <a:lnTo>
                    <a:pt x="8" y="9"/>
                  </a:lnTo>
                  <a:lnTo>
                    <a:pt x="10" y="9"/>
                  </a:lnTo>
                  <a:lnTo>
                    <a:pt x="10" y="5"/>
                  </a:lnTo>
                  <a:lnTo>
                    <a:pt x="10" y="3"/>
                  </a:lnTo>
                  <a:lnTo>
                    <a:pt x="10" y="0"/>
                  </a:lnTo>
                  <a:lnTo>
                    <a:pt x="8" y="0"/>
                  </a:lnTo>
                  <a:lnTo>
                    <a:pt x="6" y="5"/>
                  </a:lnTo>
                  <a:close/>
                </a:path>
              </a:pathLst>
            </a:custGeom>
            <a:solidFill>
              <a:srgbClr val="FF0000"/>
            </a:solidFill>
            <a:ln w="9525">
              <a:noFill/>
              <a:round/>
              <a:headEnd/>
              <a:tailEnd/>
            </a:ln>
          </p:spPr>
          <p:txBody>
            <a:bodyPr/>
            <a:lstStyle/>
            <a:p>
              <a:endParaRPr lang="de-DE"/>
            </a:p>
          </p:txBody>
        </p:sp>
        <p:sp>
          <p:nvSpPr>
            <p:cNvPr id="110973" name="Freeform 64"/>
            <p:cNvSpPr>
              <a:spLocks noEditPoints="1"/>
            </p:cNvSpPr>
            <p:nvPr/>
          </p:nvSpPr>
          <p:spPr bwMode="auto">
            <a:xfrm>
              <a:off x="3830" y="1667"/>
              <a:ext cx="9" cy="11"/>
            </a:xfrm>
            <a:custGeom>
              <a:avLst/>
              <a:gdLst>
                <a:gd name="T0" fmla="*/ 4 w 9"/>
                <a:gd name="T1" fmla="*/ 0 h 11"/>
                <a:gd name="T2" fmla="*/ 4 w 9"/>
                <a:gd name="T3" fmla="*/ 2 h 11"/>
                <a:gd name="T4" fmla="*/ 4 w 9"/>
                <a:gd name="T5" fmla="*/ 0 h 11"/>
                <a:gd name="T6" fmla="*/ 2 w 9"/>
                <a:gd name="T7" fmla="*/ 7 h 11"/>
                <a:gd name="T8" fmla="*/ 0 w 9"/>
                <a:gd name="T9" fmla="*/ 11 h 11"/>
                <a:gd name="T10" fmla="*/ 2 w 9"/>
                <a:gd name="T11" fmla="*/ 11 h 11"/>
                <a:gd name="T12" fmla="*/ 2 w 9"/>
                <a:gd name="T13" fmla="*/ 7 h 11"/>
                <a:gd name="T14" fmla="*/ 4 w 9"/>
                <a:gd name="T15" fmla="*/ 7 h 11"/>
                <a:gd name="T16" fmla="*/ 6 w 9"/>
                <a:gd name="T17" fmla="*/ 7 h 11"/>
                <a:gd name="T18" fmla="*/ 6 w 9"/>
                <a:gd name="T19" fmla="*/ 11 h 11"/>
                <a:gd name="T20" fmla="*/ 9 w 9"/>
                <a:gd name="T21" fmla="*/ 11 h 11"/>
                <a:gd name="T22" fmla="*/ 9 w 9"/>
                <a:gd name="T23" fmla="*/ 7 h 11"/>
                <a:gd name="T24" fmla="*/ 6 w 9"/>
                <a:gd name="T25" fmla="*/ 5 h 11"/>
                <a:gd name="T26" fmla="*/ 6 w 9"/>
                <a:gd name="T27" fmla="*/ 2 h 11"/>
                <a:gd name="T28" fmla="*/ 4 w 9"/>
                <a:gd name="T29" fmla="*/ 2 h 11"/>
                <a:gd name="T30" fmla="*/ 4 w 9"/>
                <a:gd name="T31" fmla="*/ 0 h 11"/>
                <a:gd name="T32" fmla="*/ 4 w 9"/>
                <a:gd name="T33" fmla="*/ 5 h 11"/>
                <a:gd name="T34" fmla="*/ 4 w 9"/>
                <a:gd name="T35" fmla="*/ 7 h 11"/>
                <a:gd name="T36" fmla="*/ 2 w 9"/>
                <a:gd name="T37" fmla="*/ 7 h 11"/>
                <a:gd name="T38" fmla="*/ 4 w 9"/>
                <a:gd name="T39" fmla="*/ 5 h 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9"/>
                <a:gd name="T61" fmla="*/ 0 h 11"/>
                <a:gd name="T62" fmla="*/ 9 w 9"/>
                <a:gd name="T63" fmla="*/ 11 h 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9" h="11">
                  <a:moveTo>
                    <a:pt x="4" y="0"/>
                  </a:moveTo>
                  <a:lnTo>
                    <a:pt x="4" y="2"/>
                  </a:lnTo>
                  <a:lnTo>
                    <a:pt x="4" y="0"/>
                  </a:lnTo>
                  <a:lnTo>
                    <a:pt x="2" y="7"/>
                  </a:lnTo>
                  <a:lnTo>
                    <a:pt x="0" y="11"/>
                  </a:lnTo>
                  <a:lnTo>
                    <a:pt x="2" y="11"/>
                  </a:lnTo>
                  <a:lnTo>
                    <a:pt x="2" y="7"/>
                  </a:lnTo>
                  <a:lnTo>
                    <a:pt x="4" y="7"/>
                  </a:lnTo>
                  <a:lnTo>
                    <a:pt x="6" y="7"/>
                  </a:lnTo>
                  <a:lnTo>
                    <a:pt x="6" y="11"/>
                  </a:lnTo>
                  <a:lnTo>
                    <a:pt x="9" y="11"/>
                  </a:lnTo>
                  <a:lnTo>
                    <a:pt x="9" y="7"/>
                  </a:lnTo>
                  <a:lnTo>
                    <a:pt x="6" y="5"/>
                  </a:lnTo>
                  <a:lnTo>
                    <a:pt x="6" y="2"/>
                  </a:lnTo>
                  <a:lnTo>
                    <a:pt x="4" y="2"/>
                  </a:lnTo>
                  <a:lnTo>
                    <a:pt x="4" y="0"/>
                  </a:lnTo>
                  <a:close/>
                  <a:moveTo>
                    <a:pt x="4" y="5"/>
                  </a:moveTo>
                  <a:lnTo>
                    <a:pt x="4" y="7"/>
                  </a:lnTo>
                  <a:lnTo>
                    <a:pt x="2" y="7"/>
                  </a:lnTo>
                  <a:lnTo>
                    <a:pt x="4" y="5"/>
                  </a:lnTo>
                  <a:close/>
                </a:path>
              </a:pathLst>
            </a:custGeom>
            <a:solidFill>
              <a:srgbClr val="FF0000"/>
            </a:solidFill>
            <a:ln w="9525">
              <a:noFill/>
              <a:round/>
              <a:headEnd/>
              <a:tailEnd/>
            </a:ln>
          </p:spPr>
          <p:txBody>
            <a:bodyPr/>
            <a:lstStyle/>
            <a:p>
              <a:endParaRPr lang="de-DE"/>
            </a:p>
          </p:txBody>
        </p:sp>
        <p:sp>
          <p:nvSpPr>
            <p:cNvPr id="110974" name="Freeform 65"/>
            <p:cNvSpPr>
              <a:spLocks/>
            </p:cNvSpPr>
            <p:nvPr/>
          </p:nvSpPr>
          <p:spPr bwMode="auto">
            <a:xfrm>
              <a:off x="3839" y="1674"/>
              <a:ext cx="2" cy="1"/>
            </a:xfrm>
            <a:custGeom>
              <a:avLst/>
              <a:gdLst>
                <a:gd name="T0" fmla="*/ 0 w 2"/>
                <a:gd name="T1" fmla="*/ 0 h 1"/>
                <a:gd name="T2" fmla="*/ 2 w 2"/>
                <a:gd name="T3" fmla="*/ 0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lnTo>
                    <a:pt x="2" y="0"/>
                  </a:lnTo>
                  <a:lnTo>
                    <a:pt x="0" y="0"/>
                  </a:lnTo>
                  <a:close/>
                </a:path>
              </a:pathLst>
            </a:custGeom>
            <a:solidFill>
              <a:srgbClr val="FF0000"/>
            </a:solidFill>
            <a:ln w="9525">
              <a:noFill/>
              <a:round/>
              <a:headEnd/>
              <a:tailEnd/>
            </a:ln>
          </p:spPr>
          <p:txBody>
            <a:bodyPr/>
            <a:lstStyle/>
            <a:p>
              <a:endParaRPr lang="de-DE"/>
            </a:p>
          </p:txBody>
        </p:sp>
        <p:sp>
          <p:nvSpPr>
            <p:cNvPr id="110975" name="Freeform 66"/>
            <p:cNvSpPr>
              <a:spLocks/>
            </p:cNvSpPr>
            <p:nvPr/>
          </p:nvSpPr>
          <p:spPr bwMode="auto">
            <a:xfrm>
              <a:off x="3841" y="1669"/>
              <a:ext cx="10" cy="9"/>
            </a:xfrm>
            <a:custGeom>
              <a:avLst/>
              <a:gdLst>
                <a:gd name="T0" fmla="*/ 6 w 10"/>
                <a:gd name="T1" fmla="*/ 5 h 9"/>
                <a:gd name="T2" fmla="*/ 2 w 10"/>
                <a:gd name="T3" fmla="*/ 0 h 9"/>
                <a:gd name="T4" fmla="*/ 0 w 10"/>
                <a:gd name="T5" fmla="*/ 9 h 9"/>
                <a:gd name="T6" fmla="*/ 2 w 10"/>
                <a:gd name="T7" fmla="*/ 9 h 9"/>
                <a:gd name="T8" fmla="*/ 2 w 10"/>
                <a:gd name="T9" fmla="*/ 7 h 9"/>
                <a:gd name="T10" fmla="*/ 2 w 10"/>
                <a:gd name="T11" fmla="*/ 5 h 9"/>
                <a:gd name="T12" fmla="*/ 2 w 10"/>
                <a:gd name="T13" fmla="*/ 3 h 9"/>
                <a:gd name="T14" fmla="*/ 4 w 10"/>
                <a:gd name="T15" fmla="*/ 5 h 9"/>
                <a:gd name="T16" fmla="*/ 4 w 10"/>
                <a:gd name="T17" fmla="*/ 7 h 9"/>
                <a:gd name="T18" fmla="*/ 4 w 10"/>
                <a:gd name="T19" fmla="*/ 9 h 9"/>
                <a:gd name="T20" fmla="*/ 6 w 10"/>
                <a:gd name="T21" fmla="*/ 9 h 9"/>
                <a:gd name="T22" fmla="*/ 8 w 10"/>
                <a:gd name="T23" fmla="*/ 5 h 9"/>
                <a:gd name="T24" fmla="*/ 8 w 10"/>
                <a:gd name="T25" fmla="*/ 3 h 9"/>
                <a:gd name="T26" fmla="*/ 8 w 10"/>
                <a:gd name="T27" fmla="*/ 9 h 9"/>
                <a:gd name="T28" fmla="*/ 10 w 10"/>
                <a:gd name="T29" fmla="*/ 9 h 9"/>
                <a:gd name="T30" fmla="*/ 10 w 10"/>
                <a:gd name="T31" fmla="*/ 5 h 9"/>
                <a:gd name="T32" fmla="*/ 10 w 10"/>
                <a:gd name="T33" fmla="*/ 3 h 9"/>
                <a:gd name="T34" fmla="*/ 10 w 10"/>
                <a:gd name="T35" fmla="*/ 0 h 9"/>
                <a:gd name="T36" fmla="*/ 8 w 10"/>
                <a:gd name="T37" fmla="*/ 0 h 9"/>
                <a:gd name="T38" fmla="*/ 6 w 10"/>
                <a:gd name="T39" fmla="*/ 5 h 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
                <a:gd name="T61" fmla="*/ 0 h 9"/>
                <a:gd name="T62" fmla="*/ 10 w 10"/>
                <a:gd name="T63" fmla="*/ 9 h 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 h="9">
                  <a:moveTo>
                    <a:pt x="6" y="5"/>
                  </a:moveTo>
                  <a:lnTo>
                    <a:pt x="2" y="0"/>
                  </a:lnTo>
                  <a:lnTo>
                    <a:pt x="0" y="9"/>
                  </a:lnTo>
                  <a:lnTo>
                    <a:pt x="2" y="9"/>
                  </a:lnTo>
                  <a:lnTo>
                    <a:pt x="2" y="7"/>
                  </a:lnTo>
                  <a:lnTo>
                    <a:pt x="2" y="5"/>
                  </a:lnTo>
                  <a:lnTo>
                    <a:pt x="2" y="3"/>
                  </a:lnTo>
                  <a:lnTo>
                    <a:pt x="4" y="5"/>
                  </a:lnTo>
                  <a:lnTo>
                    <a:pt x="4" y="7"/>
                  </a:lnTo>
                  <a:lnTo>
                    <a:pt x="4" y="9"/>
                  </a:lnTo>
                  <a:lnTo>
                    <a:pt x="6" y="9"/>
                  </a:lnTo>
                  <a:lnTo>
                    <a:pt x="8" y="5"/>
                  </a:lnTo>
                  <a:lnTo>
                    <a:pt x="8" y="3"/>
                  </a:lnTo>
                  <a:lnTo>
                    <a:pt x="8" y="9"/>
                  </a:lnTo>
                  <a:lnTo>
                    <a:pt x="10" y="9"/>
                  </a:lnTo>
                  <a:lnTo>
                    <a:pt x="10" y="5"/>
                  </a:lnTo>
                  <a:lnTo>
                    <a:pt x="10" y="3"/>
                  </a:lnTo>
                  <a:lnTo>
                    <a:pt x="10" y="0"/>
                  </a:lnTo>
                  <a:lnTo>
                    <a:pt x="8" y="0"/>
                  </a:lnTo>
                  <a:lnTo>
                    <a:pt x="6" y="5"/>
                  </a:lnTo>
                  <a:close/>
                </a:path>
              </a:pathLst>
            </a:custGeom>
            <a:solidFill>
              <a:srgbClr val="FF0000"/>
            </a:solidFill>
            <a:ln w="9525">
              <a:noFill/>
              <a:round/>
              <a:headEnd/>
              <a:tailEnd/>
            </a:ln>
          </p:spPr>
          <p:txBody>
            <a:bodyPr/>
            <a:lstStyle/>
            <a:p>
              <a:endParaRPr lang="de-DE"/>
            </a:p>
          </p:txBody>
        </p:sp>
        <p:sp>
          <p:nvSpPr>
            <p:cNvPr id="110976" name="Freeform 67"/>
            <p:cNvSpPr>
              <a:spLocks/>
            </p:cNvSpPr>
            <p:nvPr/>
          </p:nvSpPr>
          <p:spPr bwMode="auto">
            <a:xfrm>
              <a:off x="3853" y="1669"/>
              <a:ext cx="4" cy="9"/>
            </a:xfrm>
            <a:custGeom>
              <a:avLst/>
              <a:gdLst>
                <a:gd name="T0" fmla="*/ 0 w 4"/>
                <a:gd name="T1" fmla="*/ 0 h 9"/>
                <a:gd name="T2" fmla="*/ 0 w 4"/>
                <a:gd name="T3" fmla="*/ 5 h 9"/>
                <a:gd name="T4" fmla="*/ 0 w 4"/>
                <a:gd name="T5" fmla="*/ 9 h 9"/>
                <a:gd name="T6" fmla="*/ 2 w 4"/>
                <a:gd name="T7" fmla="*/ 9 h 9"/>
                <a:gd name="T8" fmla="*/ 4 w 4"/>
                <a:gd name="T9" fmla="*/ 9 h 9"/>
                <a:gd name="T10" fmla="*/ 4 w 4"/>
                <a:gd name="T11" fmla="*/ 7 h 9"/>
                <a:gd name="T12" fmla="*/ 2 w 4"/>
                <a:gd name="T13" fmla="*/ 7 h 9"/>
                <a:gd name="T14" fmla="*/ 2 w 4"/>
                <a:gd name="T15" fmla="*/ 5 h 9"/>
                <a:gd name="T16" fmla="*/ 4 w 4"/>
                <a:gd name="T17" fmla="*/ 5 h 9"/>
                <a:gd name="T18" fmla="*/ 4 w 4"/>
                <a:gd name="T19" fmla="*/ 3 h 9"/>
                <a:gd name="T20" fmla="*/ 2 w 4"/>
                <a:gd name="T21" fmla="*/ 3 h 9"/>
                <a:gd name="T22" fmla="*/ 2 w 4"/>
                <a:gd name="T23" fmla="*/ 0 h 9"/>
                <a:gd name="T24" fmla="*/ 4 w 4"/>
                <a:gd name="T25" fmla="*/ 0 h 9"/>
                <a:gd name="T26" fmla="*/ 0 w 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9"/>
                <a:gd name="T44" fmla="*/ 4 w 4"/>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9">
                  <a:moveTo>
                    <a:pt x="0" y="0"/>
                  </a:moveTo>
                  <a:lnTo>
                    <a:pt x="0" y="5"/>
                  </a:lnTo>
                  <a:lnTo>
                    <a:pt x="0" y="9"/>
                  </a:lnTo>
                  <a:lnTo>
                    <a:pt x="2" y="9"/>
                  </a:lnTo>
                  <a:lnTo>
                    <a:pt x="4" y="9"/>
                  </a:lnTo>
                  <a:lnTo>
                    <a:pt x="4" y="7"/>
                  </a:lnTo>
                  <a:lnTo>
                    <a:pt x="2" y="7"/>
                  </a:lnTo>
                  <a:lnTo>
                    <a:pt x="2" y="5"/>
                  </a:lnTo>
                  <a:lnTo>
                    <a:pt x="4" y="5"/>
                  </a:lnTo>
                  <a:lnTo>
                    <a:pt x="4" y="3"/>
                  </a:lnTo>
                  <a:lnTo>
                    <a:pt x="2" y="3"/>
                  </a:lnTo>
                  <a:lnTo>
                    <a:pt x="2" y="0"/>
                  </a:lnTo>
                  <a:lnTo>
                    <a:pt x="4" y="0"/>
                  </a:lnTo>
                  <a:lnTo>
                    <a:pt x="0" y="0"/>
                  </a:lnTo>
                  <a:close/>
                </a:path>
              </a:pathLst>
            </a:custGeom>
            <a:solidFill>
              <a:srgbClr val="FF0000"/>
            </a:solidFill>
            <a:ln w="9525">
              <a:noFill/>
              <a:round/>
              <a:headEnd/>
              <a:tailEnd/>
            </a:ln>
          </p:spPr>
          <p:txBody>
            <a:bodyPr/>
            <a:lstStyle/>
            <a:p>
              <a:endParaRPr lang="de-DE"/>
            </a:p>
          </p:txBody>
        </p:sp>
        <p:sp>
          <p:nvSpPr>
            <p:cNvPr id="110977" name="Freeform 68"/>
            <p:cNvSpPr>
              <a:spLocks/>
            </p:cNvSpPr>
            <p:nvPr/>
          </p:nvSpPr>
          <p:spPr bwMode="auto">
            <a:xfrm>
              <a:off x="3857" y="1667"/>
              <a:ext cx="6" cy="11"/>
            </a:xfrm>
            <a:custGeom>
              <a:avLst/>
              <a:gdLst>
                <a:gd name="T0" fmla="*/ 0 w 6"/>
                <a:gd name="T1" fmla="*/ 2 h 11"/>
                <a:gd name="T2" fmla="*/ 2 w 6"/>
                <a:gd name="T3" fmla="*/ 2 h 11"/>
                <a:gd name="T4" fmla="*/ 2 w 6"/>
                <a:gd name="T5" fmla="*/ 5 h 11"/>
                <a:gd name="T6" fmla="*/ 2 w 6"/>
                <a:gd name="T7" fmla="*/ 7 h 11"/>
                <a:gd name="T8" fmla="*/ 2 w 6"/>
                <a:gd name="T9" fmla="*/ 11 h 11"/>
                <a:gd name="T10" fmla="*/ 4 w 6"/>
                <a:gd name="T11" fmla="*/ 11 h 11"/>
                <a:gd name="T12" fmla="*/ 4 w 6"/>
                <a:gd name="T13" fmla="*/ 7 h 11"/>
                <a:gd name="T14" fmla="*/ 4 w 6"/>
                <a:gd name="T15" fmla="*/ 5 h 11"/>
                <a:gd name="T16" fmla="*/ 4 w 6"/>
                <a:gd name="T17" fmla="*/ 2 h 11"/>
                <a:gd name="T18" fmla="*/ 6 w 6"/>
                <a:gd name="T19" fmla="*/ 2 h 11"/>
                <a:gd name="T20" fmla="*/ 6 w 6"/>
                <a:gd name="T21" fmla="*/ 0 h 11"/>
                <a:gd name="T22" fmla="*/ 4 w 6"/>
                <a:gd name="T23" fmla="*/ 2 h 11"/>
                <a:gd name="T24" fmla="*/ 2 w 6"/>
                <a:gd name="T25" fmla="*/ 2 h 11"/>
                <a:gd name="T26" fmla="*/ 0 w 6"/>
                <a:gd name="T27" fmla="*/ 2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11"/>
                <a:gd name="T44" fmla="*/ 6 w 6"/>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11">
                  <a:moveTo>
                    <a:pt x="0" y="2"/>
                  </a:moveTo>
                  <a:lnTo>
                    <a:pt x="2" y="2"/>
                  </a:lnTo>
                  <a:lnTo>
                    <a:pt x="2" y="5"/>
                  </a:lnTo>
                  <a:lnTo>
                    <a:pt x="2" y="7"/>
                  </a:lnTo>
                  <a:lnTo>
                    <a:pt x="2" y="11"/>
                  </a:lnTo>
                  <a:lnTo>
                    <a:pt x="4" y="11"/>
                  </a:lnTo>
                  <a:lnTo>
                    <a:pt x="4" y="7"/>
                  </a:lnTo>
                  <a:lnTo>
                    <a:pt x="4" y="5"/>
                  </a:lnTo>
                  <a:lnTo>
                    <a:pt x="4" y="2"/>
                  </a:lnTo>
                  <a:lnTo>
                    <a:pt x="6" y="2"/>
                  </a:lnTo>
                  <a:lnTo>
                    <a:pt x="6" y="0"/>
                  </a:lnTo>
                  <a:lnTo>
                    <a:pt x="4" y="2"/>
                  </a:lnTo>
                  <a:lnTo>
                    <a:pt x="2" y="2"/>
                  </a:lnTo>
                  <a:lnTo>
                    <a:pt x="0" y="2"/>
                  </a:lnTo>
                  <a:close/>
                </a:path>
              </a:pathLst>
            </a:custGeom>
            <a:solidFill>
              <a:srgbClr val="FF0000"/>
            </a:solidFill>
            <a:ln w="9525">
              <a:noFill/>
              <a:round/>
              <a:headEnd/>
              <a:tailEnd/>
            </a:ln>
          </p:spPr>
          <p:txBody>
            <a:bodyPr/>
            <a:lstStyle/>
            <a:p>
              <a:endParaRPr lang="de-DE"/>
            </a:p>
          </p:txBody>
        </p:sp>
        <p:sp>
          <p:nvSpPr>
            <p:cNvPr id="110978" name="Freeform 69"/>
            <p:cNvSpPr>
              <a:spLocks noEditPoints="1"/>
            </p:cNvSpPr>
            <p:nvPr/>
          </p:nvSpPr>
          <p:spPr bwMode="auto">
            <a:xfrm>
              <a:off x="3863" y="1667"/>
              <a:ext cx="7" cy="11"/>
            </a:xfrm>
            <a:custGeom>
              <a:avLst/>
              <a:gdLst>
                <a:gd name="T0" fmla="*/ 0 w 7"/>
                <a:gd name="T1" fmla="*/ 2 h 11"/>
                <a:gd name="T2" fmla="*/ 0 w 7"/>
                <a:gd name="T3" fmla="*/ 5 h 11"/>
                <a:gd name="T4" fmla="*/ 0 w 7"/>
                <a:gd name="T5" fmla="*/ 9 h 11"/>
                <a:gd name="T6" fmla="*/ 0 w 7"/>
                <a:gd name="T7" fmla="*/ 11 h 11"/>
                <a:gd name="T8" fmla="*/ 3 w 7"/>
                <a:gd name="T9" fmla="*/ 11 h 11"/>
                <a:gd name="T10" fmla="*/ 3 w 7"/>
                <a:gd name="T11" fmla="*/ 9 h 11"/>
                <a:gd name="T12" fmla="*/ 3 w 7"/>
                <a:gd name="T13" fmla="*/ 7 h 11"/>
                <a:gd name="T14" fmla="*/ 5 w 7"/>
                <a:gd name="T15" fmla="*/ 11 h 11"/>
                <a:gd name="T16" fmla="*/ 7 w 7"/>
                <a:gd name="T17" fmla="*/ 11 h 11"/>
                <a:gd name="T18" fmla="*/ 7 w 7"/>
                <a:gd name="T19" fmla="*/ 9 h 11"/>
                <a:gd name="T20" fmla="*/ 5 w 7"/>
                <a:gd name="T21" fmla="*/ 7 h 11"/>
                <a:gd name="T22" fmla="*/ 7 w 7"/>
                <a:gd name="T23" fmla="*/ 5 h 11"/>
                <a:gd name="T24" fmla="*/ 5 w 7"/>
                <a:gd name="T25" fmla="*/ 0 h 11"/>
                <a:gd name="T26" fmla="*/ 3 w 7"/>
                <a:gd name="T27" fmla="*/ 0 h 11"/>
                <a:gd name="T28" fmla="*/ 0 w 7"/>
                <a:gd name="T29" fmla="*/ 2 h 11"/>
                <a:gd name="T30" fmla="*/ 3 w 7"/>
                <a:gd name="T31" fmla="*/ 5 h 11"/>
                <a:gd name="T32" fmla="*/ 3 w 7"/>
                <a:gd name="T33" fmla="*/ 2 h 11"/>
                <a:gd name="T34" fmla="*/ 5 w 7"/>
                <a:gd name="T35" fmla="*/ 5 h 11"/>
                <a:gd name="T36" fmla="*/ 3 w 7"/>
                <a:gd name="T37" fmla="*/ 5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
                <a:gd name="T58" fmla="*/ 0 h 11"/>
                <a:gd name="T59" fmla="*/ 7 w 7"/>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 h="11">
                  <a:moveTo>
                    <a:pt x="0" y="2"/>
                  </a:moveTo>
                  <a:lnTo>
                    <a:pt x="0" y="5"/>
                  </a:lnTo>
                  <a:lnTo>
                    <a:pt x="0" y="9"/>
                  </a:lnTo>
                  <a:lnTo>
                    <a:pt x="0" y="11"/>
                  </a:lnTo>
                  <a:lnTo>
                    <a:pt x="3" y="11"/>
                  </a:lnTo>
                  <a:lnTo>
                    <a:pt x="3" y="9"/>
                  </a:lnTo>
                  <a:lnTo>
                    <a:pt x="3" y="7"/>
                  </a:lnTo>
                  <a:lnTo>
                    <a:pt x="5" y="11"/>
                  </a:lnTo>
                  <a:lnTo>
                    <a:pt x="7" y="11"/>
                  </a:lnTo>
                  <a:lnTo>
                    <a:pt x="7" y="9"/>
                  </a:lnTo>
                  <a:lnTo>
                    <a:pt x="5" y="7"/>
                  </a:lnTo>
                  <a:lnTo>
                    <a:pt x="7" y="5"/>
                  </a:lnTo>
                  <a:lnTo>
                    <a:pt x="5" y="0"/>
                  </a:lnTo>
                  <a:lnTo>
                    <a:pt x="3" y="0"/>
                  </a:lnTo>
                  <a:lnTo>
                    <a:pt x="0" y="2"/>
                  </a:lnTo>
                  <a:close/>
                  <a:moveTo>
                    <a:pt x="3" y="5"/>
                  </a:moveTo>
                  <a:lnTo>
                    <a:pt x="3" y="2"/>
                  </a:lnTo>
                  <a:lnTo>
                    <a:pt x="5" y="5"/>
                  </a:lnTo>
                  <a:lnTo>
                    <a:pt x="3" y="5"/>
                  </a:lnTo>
                  <a:close/>
                </a:path>
              </a:pathLst>
            </a:custGeom>
            <a:solidFill>
              <a:srgbClr val="FF0000"/>
            </a:solidFill>
            <a:ln w="9525">
              <a:noFill/>
              <a:round/>
              <a:headEnd/>
              <a:tailEnd/>
            </a:ln>
          </p:spPr>
          <p:txBody>
            <a:bodyPr/>
            <a:lstStyle/>
            <a:p>
              <a:endParaRPr lang="de-DE"/>
            </a:p>
          </p:txBody>
        </p:sp>
        <p:sp>
          <p:nvSpPr>
            <p:cNvPr id="110979" name="Freeform 70"/>
            <p:cNvSpPr>
              <a:spLocks/>
            </p:cNvSpPr>
            <p:nvPr/>
          </p:nvSpPr>
          <p:spPr bwMode="auto">
            <a:xfrm>
              <a:off x="3872" y="1667"/>
              <a:ext cx="2" cy="11"/>
            </a:xfrm>
            <a:custGeom>
              <a:avLst/>
              <a:gdLst>
                <a:gd name="T0" fmla="*/ 0 w 2"/>
                <a:gd name="T1" fmla="*/ 0 h 11"/>
                <a:gd name="T2" fmla="*/ 0 w 2"/>
                <a:gd name="T3" fmla="*/ 2 h 11"/>
                <a:gd name="T4" fmla="*/ 0 w 2"/>
                <a:gd name="T5" fmla="*/ 11 h 11"/>
                <a:gd name="T6" fmla="*/ 2 w 2"/>
                <a:gd name="T7" fmla="*/ 11 h 11"/>
                <a:gd name="T8" fmla="*/ 0 w 2"/>
                <a:gd name="T9" fmla="*/ 7 h 11"/>
                <a:gd name="T10" fmla="*/ 2 w 2"/>
                <a:gd name="T11" fmla="*/ 5 h 11"/>
                <a:gd name="T12" fmla="*/ 2 w 2"/>
                <a:gd name="T13" fmla="*/ 0 h 11"/>
                <a:gd name="T14" fmla="*/ 0 w 2"/>
                <a:gd name="T15" fmla="*/ 2 h 11"/>
                <a:gd name="T16" fmla="*/ 0 w 2"/>
                <a:gd name="T17" fmla="*/ 0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11"/>
                <a:gd name="T29" fmla="*/ 2 w 2"/>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11">
                  <a:moveTo>
                    <a:pt x="0" y="0"/>
                  </a:moveTo>
                  <a:lnTo>
                    <a:pt x="0" y="2"/>
                  </a:lnTo>
                  <a:lnTo>
                    <a:pt x="0" y="11"/>
                  </a:lnTo>
                  <a:lnTo>
                    <a:pt x="2" y="11"/>
                  </a:lnTo>
                  <a:lnTo>
                    <a:pt x="0" y="7"/>
                  </a:lnTo>
                  <a:lnTo>
                    <a:pt x="2" y="5"/>
                  </a:lnTo>
                  <a:lnTo>
                    <a:pt x="2" y="0"/>
                  </a:lnTo>
                  <a:lnTo>
                    <a:pt x="0" y="2"/>
                  </a:lnTo>
                  <a:lnTo>
                    <a:pt x="0" y="0"/>
                  </a:lnTo>
                  <a:close/>
                </a:path>
              </a:pathLst>
            </a:custGeom>
            <a:solidFill>
              <a:srgbClr val="FF0000"/>
            </a:solidFill>
            <a:ln w="9525">
              <a:noFill/>
              <a:round/>
              <a:headEnd/>
              <a:tailEnd/>
            </a:ln>
          </p:spPr>
          <p:txBody>
            <a:bodyPr/>
            <a:lstStyle/>
            <a:p>
              <a:endParaRPr lang="de-DE"/>
            </a:p>
          </p:txBody>
        </p:sp>
        <p:sp>
          <p:nvSpPr>
            <p:cNvPr id="110980" name="Freeform 71"/>
            <p:cNvSpPr>
              <a:spLocks/>
            </p:cNvSpPr>
            <p:nvPr/>
          </p:nvSpPr>
          <p:spPr bwMode="auto">
            <a:xfrm>
              <a:off x="3874" y="1667"/>
              <a:ext cx="8" cy="11"/>
            </a:xfrm>
            <a:custGeom>
              <a:avLst/>
              <a:gdLst>
                <a:gd name="T0" fmla="*/ 6 w 8"/>
                <a:gd name="T1" fmla="*/ 2 h 11"/>
                <a:gd name="T2" fmla="*/ 8 w 8"/>
                <a:gd name="T3" fmla="*/ 2 h 11"/>
                <a:gd name="T4" fmla="*/ 4 w 8"/>
                <a:gd name="T5" fmla="*/ 0 h 11"/>
                <a:gd name="T6" fmla="*/ 2 w 8"/>
                <a:gd name="T7" fmla="*/ 2 h 11"/>
                <a:gd name="T8" fmla="*/ 0 w 8"/>
                <a:gd name="T9" fmla="*/ 7 h 11"/>
                <a:gd name="T10" fmla="*/ 2 w 8"/>
                <a:gd name="T11" fmla="*/ 9 h 11"/>
                <a:gd name="T12" fmla="*/ 4 w 8"/>
                <a:gd name="T13" fmla="*/ 11 h 11"/>
                <a:gd name="T14" fmla="*/ 6 w 8"/>
                <a:gd name="T15" fmla="*/ 9 h 11"/>
                <a:gd name="T16" fmla="*/ 8 w 8"/>
                <a:gd name="T17" fmla="*/ 9 h 11"/>
                <a:gd name="T18" fmla="*/ 6 w 8"/>
                <a:gd name="T19" fmla="*/ 9 h 11"/>
                <a:gd name="T20" fmla="*/ 4 w 8"/>
                <a:gd name="T21" fmla="*/ 9 h 11"/>
                <a:gd name="T22" fmla="*/ 2 w 8"/>
                <a:gd name="T23" fmla="*/ 7 h 11"/>
                <a:gd name="T24" fmla="*/ 4 w 8"/>
                <a:gd name="T25" fmla="*/ 2 h 11"/>
                <a:gd name="T26" fmla="*/ 6 w 8"/>
                <a:gd name="T27" fmla="*/ 2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1"/>
                <a:gd name="T44" fmla="*/ 8 w 8"/>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1">
                  <a:moveTo>
                    <a:pt x="6" y="2"/>
                  </a:moveTo>
                  <a:lnTo>
                    <a:pt x="8" y="2"/>
                  </a:lnTo>
                  <a:lnTo>
                    <a:pt x="4" y="0"/>
                  </a:lnTo>
                  <a:lnTo>
                    <a:pt x="2" y="2"/>
                  </a:lnTo>
                  <a:lnTo>
                    <a:pt x="0" y="7"/>
                  </a:lnTo>
                  <a:lnTo>
                    <a:pt x="2" y="9"/>
                  </a:lnTo>
                  <a:lnTo>
                    <a:pt x="4" y="11"/>
                  </a:lnTo>
                  <a:lnTo>
                    <a:pt x="6" y="9"/>
                  </a:lnTo>
                  <a:lnTo>
                    <a:pt x="8" y="9"/>
                  </a:lnTo>
                  <a:lnTo>
                    <a:pt x="6" y="9"/>
                  </a:lnTo>
                  <a:lnTo>
                    <a:pt x="4" y="9"/>
                  </a:lnTo>
                  <a:lnTo>
                    <a:pt x="2" y="7"/>
                  </a:lnTo>
                  <a:lnTo>
                    <a:pt x="4" y="2"/>
                  </a:lnTo>
                  <a:lnTo>
                    <a:pt x="6" y="2"/>
                  </a:lnTo>
                  <a:close/>
                </a:path>
              </a:pathLst>
            </a:custGeom>
            <a:solidFill>
              <a:srgbClr val="FF0000"/>
            </a:solidFill>
            <a:ln w="9525">
              <a:noFill/>
              <a:round/>
              <a:headEnd/>
              <a:tailEnd/>
            </a:ln>
          </p:spPr>
          <p:txBody>
            <a:bodyPr/>
            <a:lstStyle/>
            <a:p>
              <a:endParaRPr lang="de-DE"/>
            </a:p>
          </p:txBody>
        </p:sp>
        <p:sp>
          <p:nvSpPr>
            <p:cNvPr id="110981" name="Freeform 72"/>
            <p:cNvSpPr>
              <a:spLocks/>
            </p:cNvSpPr>
            <p:nvPr/>
          </p:nvSpPr>
          <p:spPr bwMode="auto">
            <a:xfrm>
              <a:off x="3882" y="1667"/>
              <a:ext cx="4" cy="11"/>
            </a:xfrm>
            <a:custGeom>
              <a:avLst/>
              <a:gdLst>
                <a:gd name="T0" fmla="*/ 4 w 4"/>
                <a:gd name="T1" fmla="*/ 2 h 11"/>
                <a:gd name="T2" fmla="*/ 2 w 4"/>
                <a:gd name="T3" fmla="*/ 0 h 11"/>
                <a:gd name="T4" fmla="*/ 0 w 4"/>
                <a:gd name="T5" fmla="*/ 5 h 11"/>
                <a:gd name="T6" fmla="*/ 4 w 4"/>
                <a:gd name="T7" fmla="*/ 9 h 11"/>
                <a:gd name="T8" fmla="*/ 2 w 4"/>
                <a:gd name="T9" fmla="*/ 9 h 11"/>
                <a:gd name="T10" fmla="*/ 0 w 4"/>
                <a:gd name="T11" fmla="*/ 9 h 11"/>
                <a:gd name="T12" fmla="*/ 2 w 4"/>
                <a:gd name="T13" fmla="*/ 11 h 11"/>
                <a:gd name="T14" fmla="*/ 4 w 4"/>
                <a:gd name="T15" fmla="*/ 7 h 11"/>
                <a:gd name="T16" fmla="*/ 0 w 4"/>
                <a:gd name="T17" fmla="*/ 2 h 11"/>
                <a:gd name="T18" fmla="*/ 2 w 4"/>
                <a:gd name="T19" fmla="*/ 2 h 11"/>
                <a:gd name="T20" fmla="*/ 4 w 4"/>
                <a:gd name="T21" fmla="*/ 2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11"/>
                <a:gd name="T35" fmla="*/ 4 w 4"/>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11">
                  <a:moveTo>
                    <a:pt x="4" y="2"/>
                  </a:moveTo>
                  <a:lnTo>
                    <a:pt x="2" y="0"/>
                  </a:lnTo>
                  <a:lnTo>
                    <a:pt x="0" y="5"/>
                  </a:lnTo>
                  <a:lnTo>
                    <a:pt x="4" y="9"/>
                  </a:lnTo>
                  <a:lnTo>
                    <a:pt x="2" y="9"/>
                  </a:lnTo>
                  <a:lnTo>
                    <a:pt x="0" y="9"/>
                  </a:lnTo>
                  <a:lnTo>
                    <a:pt x="2" y="11"/>
                  </a:lnTo>
                  <a:lnTo>
                    <a:pt x="4" y="7"/>
                  </a:lnTo>
                  <a:lnTo>
                    <a:pt x="0" y="2"/>
                  </a:lnTo>
                  <a:lnTo>
                    <a:pt x="2" y="2"/>
                  </a:lnTo>
                  <a:lnTo>
                    <a:pt x="4" y="2"/>
                  </a:lnTo>
                  <a:close/>
                </a:path>
              </a:pathLst>
            </a:custGeom>
            <a:solidFill>
              <a:srgbClr val="FF0000"/>
            </a:solidFill>
            <a:ln w="9525">
              <a:noFill/>
              <a:round/>
              <a:headEnd/>
              <a:tailEnd/>
            </a:ln>
          </p:spPr>
          <p:txBody>
            <a:bodyPr/>
            <a:lstStyle/>
            <a:p>
              <a:endParaRPr lang="de-DE"/>
            </a:p>
          </p:txBody>
        </p:sp>
        <p:sp>
          <p:nvSpPr>
            <p:cNvPr id="110982" name="Freeform 73"/>
            <p:cNvSpPr>
              <a:spLocks/>
            </p:cNvSpPr>
            <p:nvPr/>
          </p:nvSpPr>
          <p:spPr bwMode="auto">
            <a:xfrm>
              <a:off x="3780" y="1665"/>
              <a:ext cx="13" cy="19"/>
            </a:xfrm>
            <a:custGeom>
              <a:avLst/>
              <a:gdLst>
                <a:gd name="T0" fmla="*/ 7 w 13"/>
                <a:gd name="T1" fmla="*/ 0 h 19"/>
                <a:gd name="T2" fmla="*/ 2 w 13"/>
                <a:gd name="T3" fmla="*/ 0 h 19"/>
                <a:gd name="T4" fmla="*/ 0 w 13"/>
                <a:gd name="T5" fmla="*/ 4 h 19"/>
                <a:gd name="T6" fmla="*/ 9 w 13"/>
                <a:gd name="T7" fmla="*/ 17 h 19"/>
                <a:gd name="T8" fmla="*/ 13 w 13"/>
                <a:gd name="T9" fmla="*/ 19 h 19"/>
                <a:gd name="T10" fmla="*/ 13 w 13"/>
                <a:gd name="T11" fmla="*/ 15 h 19"/>
                <a:gd name="T12" fmla="*/ 7 w 13"/>
                <a:gd name="T13" fmla="*/ 0 h 19"/>
                <a:gd name="T14" fmla="*/ 0 60000 65536"/>
                <a:gd name="T15" fmla="*/ 0 60000 65536"/>
                <a:gd name="T16" fmla="*/ 0 60000 65536"/>
                <a:gd name="T17" fmla="*/ 0 60000 65536"/>
                <a:gd name="T18" fmla="*/ 0 60000 65536"/>
                <a:gd name="T19" fmla="*/ 0 60000 65536"/>
                <a:gd name="T20" fmla="*/ 0 60000 65536"/>
                <a:gd name="T21" fmla="*/ 0 w 13"/>
                <a:gd name="T22" fmla="*/ 0 h 19"/>
                <a:gd name="T23" fmla="*/ 13 w 13"/>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9">
                  <a:moveTo>
                    <a:pt x="7" y="0"/>
                  </a:moveTo>
                  <a:lnTo>
                    <a:pt x="2" y="0"/>
                  </a:lnTo>
                  <a:lnTo>
                    <a:pt x="0" y="4"/>
                  </a:lnTo>
                  <a:lnTo>
                    <a:pt x="9" y="17"/>
                  </a:lnTo>
                  <a:lnTo>
                    <a:pt x="13" y="19"/>
                  </a:lnTo>
                  <a:lnTo>
                    <a:pt x="13" y="15"/>
                  </a:lnTo>
                  <a:lnTo>
                    <a:pt x="7" y="0"/>
                  </a:lnTo>
                  <a:close/>
                </a:path>
              </a:pathLst>
            </a:custGeom>
            <a:solidFill>
              <a:srgbClr val="FF0000"/>
            </a:solidFill>
            <a:ln w="9525">
              <a:noFill/>
              <a:round/>
              <a:headEnd/>
              <a:tailEnd/>
            </a:ln>
          </p:spPr>
          <p:txBody>
            <a:bodyPr/>
            <a:lstStyle/>
            <a:p>
              <a:endParaRPr lang="de-DE"/>
            </a:p>
          </p:txBody>
        </p:sp>
        <p:sp>
          <p:nvSpPr>
            <p:cNvPr id="110983" name="Freeform 74"/>
            <p:cNvSpPr>
              <a:spLocks/>
            </p:cNvSpPr>
            <p:nvPr/>
          </p:nvSpPr>
          <p:spPr bwMode="auto">
            <a:xfrm>
              <a:off x="3772" y="1665"/>
              <a:ext cx="15" cy="19"/>
            </a:xfrm>
            <a:custGeom>
              <a:avLst/>
              <a:gdLst>
                <a:gd name="T0" fmla="*/ 6 w 15"/>
                <a:gd name="T1" fmla="*/ 2 h 19"/>
                <a:gd name="T2" fmla="*/ 4 w 15"/>
                <a:gd name="T3" fmla="*/ 0 h 19"/>
                <a:gd name="T4" fmla="*/ 2 w 15"/>
                <a:gd name="T5" fmla="*/ 0 h 19"/>
                <a:gd name="T6" fmla="*/ 0 w 15"/>
                <a:gd name="T7" fmla="*/ 4 h 19"/>
                <a:gd name="T8" fmla="*/ 8 w 15"/>
                <a:gd name="T9" fmla="*/ 17 h 19"/>
                <a:gd name="T10" fmla="*/ 13 w 15"/>
                <a:gd name="T11" fmla="*/ 19 h 19"/>
                <a:gd name="T12" fmla="*/ 15 w 15"/>
                <a:gd name="T13" fmla="*/ 17 h 19"/>
                <a:gd name="T14" fmla="*/ 13 w 15"/>
                <a:gd name="T15" fmla="*/ 15 h 19"/>
                <a:gd name="T16" fmla="*/ 6 w 15"/>
                <a:gd name="T17" fmla="*/ 2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9"/>
                <a:gd name="T29" fmla="*/ 15 w 1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9">
                  <a:moveTo>
                    <a:pt x="6" y="2"/>
                  </a:moveTo>
                  <a:lnTo>
                    <a:pt x="4" y="0"/>
                  </a:lnTo>
                  <a:lnTo>
                    <a:pt x="2" y="0"/>
                  </a:lnTo>
                  <a:lnTo>
                    <a:pt x="0" y="4"/>
                  </a:lnTo>
                  <a:lnTo>
                    <a:pt x="8" y="17"/>
                  </a:lnTo>
                  <a:lnTo>
                    <a:pt x="13" y="19"/>
                  </a:lnTo>
                  <a:lnTo>
                    <a:pt x="15" y="17"/>
                  </a:lnTo>
                  <a:lnTo>
                    <a:pt x="13" y="15"/>
                  </a:lnTo>
                  <a:lnTo>
                    <a:pt x="6" y="2"/>
                  </a:lnTo>
                  <a:close/>
                </a:path>
              </a:pathLst>
            </a:custGeom>
            <a:solidFill>
              <a:srgbClr val="FF0000"/>
            </a:solidFill>
            <a:ln w="9525">
              <a:noFill/>
              <a:round/>
              <a:headEnd/>
              <a:tailEnd/>
            </a:ln>
          </p:spPr>
          <p:txBody>
            <a:bodyPr/>
            <a:lstStyle/>
            <a:p>
              <a:endParaRPr lang="de-DE"/>
            </a:p>
          </p:txBody>
        </p:sp>
        <p:sp>
          <p:nvSpPr>
            <p:cNvPr id="110984" name="Freeform 75"/>
            <p:cNvSpPr>
              <a:spLocks/>
            </p:cNvSpPr>
            <p:nvPr/>
          </p:nvSpPr>
          <p:spPr bwMode="auto">
            <a:xfrm>
              <a:off x="3762" y="1665"/>
              <a:ext cx="16" cy="27"/>
            </a:xfrm>
            <a:custGeom>
              <a:avLst/>
              <a:gdLst>
                <a:gd name="T0" fmla="*/ 8 w 16"/>
                <a:gd name="T1" fmla="*/ 0 h 27"/>
                <a:gd name="T2" fmla="*/ 6 w 16"/>
                <a:gd name="T3" fmla="*/ 0 h 27"/>
                <a:gd name="T4" fmla="*/ 2 w 16"/>
                <a:gd name="T5" fmla="*/ 2 h 27"/>
                <a:gd name="T6" fmla="*/ 0 w 16"/>
                <a:gd name="T7" fmla="*/ 11 h 27"/>
                <a:gd name="T8" fmla="*/ 4 w 16"/>
                <a:gd name="T9" fmla="*/ 19 h 27"/>
                <a:gd name="T10" fmla="*/ 8 w 16"/>
                <a:gd name="T11" fmla="*/ 19 h 27"/>
                <a:gd name="T12" fmla="*/ 10 w 16"/>
                <a:gd name="T13" fmla="*/ 19 h 27"/>
                <a:gd name="T14" fmla="*/ 10 w 16"/>
                <a:gd name="T15" fmla="*/ 25 h 27"/>
                <a:gd name="T16" fmla="*/ 12 w 16"/>
                <a:gd name="T17" fmla="*/ 27 h 27"/>
                <a:gd name="T18" fmla="*/ 16 w 16"/>
                <a:gd name="T19" fmla="*/ 25 h 27"/>
                <a:gd name="T20" fmla="*/ 16 w 16"/>
                <a:gd name="T21" fmla="*/ 15 h 27"/>
                <a:gd name="T22" fmla="*/ 12 w 16"/>
                <a:gd name="T23" fmla="*/ 9 h 27"/>
                <a:gd name="T24" fmla="*/ 10 w 16"/>
                <a:gd name="T25" fmla="*/ 13 h 27"/>
                <a:gd name="T26" fmla="*/ 8 w 16"/>
                <a:gd name="T27" fmla="*/ 13 h 27"/>
                <a:gd name="T28" fmla="*/ 4 w 16"/>
                <a:gd name="T29" fmla="*/ 11 h 27"/>
                <a:gd name="T30" fmla="*/ 6 w 16"/>
                <a:gd name="T31" fmla="*/ 7 h 27"/>
                <a:gd name="T32" fmla="*/ 8 w 16"/>
                <a:gd name="T33" fmla="*/ 7 h 27"/>
                <a:gd name="T34" fmla="*/ 12 w 16"/>
                <a:gd name="T35" fmla="*/ 9 h 27"/>
                <a:gd name="T36" fmla="*/ 8 w 16"/>
                <a:gd name="T37" fmla="*/ 0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27"/>
                <a:gd name="T59" fmla="*/ 16 w 16"/>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27">
                  <a:moveTo>
                    <a:pt x="8" y="0"/>
                  </a:moveTo>
                  <a:lnTo>
                    <a:pt x="6" y="0"/>
                  </a:lnTo>
                  <a:lnTo>
                    <a:pt x="2" y="2"/>
                  </a:lnTo>
                  <a:lnTo>
                    <a:pt x="0" y="11"/>
                  </a:lnTo>
                  <a:lnTo>
                    <a:pt x="4" y="19"/>
                  </a:lnTo>
                  <a:lnTo>
                    <a:pt x="8" y="19"/>
                  </a:lnTo>
                  <a:lnTo>
                    <a:pt x="10" y="19"/>
                  </a:lnTo>
                  <a:lnTo>
                    <a:pt x="10" y="25"/>
                  </a:lnTo>
                  <a:lnTo>
                    <a:pt x="12" y="27"/>
                  </a:lnTo>
                  <a:lnTo>
                    <a:pt x="16" y="25"/>
                  </a:lnTo>
                  <a:lnTo>
                    <a:pt x="16" y="15"/>
                  </a:lnTo>
                  <a:lnTo>
                    <a:pt x="12" y="9"/>
                  </a:lnTo>
                  <a:lnTo>
                    <a:pt x="10" y="13"/>
                  </a:lnTo>
                  <a:lnTo>
                    <a:pt x="8" y="13"/>
                  </a:lnTo>
                  <a:lnTo>
                    <a:pt x="4" y="11"/>
                  </a:lnTo>
                  <a:lnTo>
                    <a:pt x="6" y="7"/>
                  </a:lnTo>
                  <a:lnTo>
                    <a:pt x="8" y="7"/>
                  </a:lnTo>
                  <a:lnTo>
                    <a:pt x="12" y="9"/>
                  </a:lnTo>
                  <a:lnTo>
                    <a:pt x="8" y="0"/>
                  </a:lnTo>
                  <a:close/>
                </a:path>
              </a:pathLst>
            </a:custGeom>
            <a:solidFill>
              <a:srgbClr val="FF0000"/>
            </a:solidFill>
            <a:ln w="9525">
              <a:noFill/>
              <a:round/>
              <a:headEnd/>
              <a:tailEnd/>
            </a:ln>
          </p:spPr>
          <p:txBody>
            <a:bodyPr/>
            <a:lstStyle/>
            <a:p>
              <a:endParaRPr lang="de-DE"/>
            </a:p>
          </p:txBody>
        </p:sp>
        <p:sp>
          <p:nvSpPr>
            <p:cNvPr id="110985" name="Freeform 76"/>
            <p:cNvSpPr>
              <a:spLocks noEditPoints="1"/>
            </p:cNvSpPr>
            <p:nvPr/>
          </p:nvSpPr>
          <p:spPr bwMode="auto">
            <a:xfrm>
              <a:off x="3789" y="1665"/>
              <a:ext cx="2" cy="2"/>
            </a:xfrm>
            <a:custGeom>
              <a:avLst/>
              <a:gdLst>
                <a:gd name="T0" fmla="*/ 0 w 2"/>
                <a:gd name="T1" fmla="*/ 2 h 2"/>
                <a:gd name="T2" fmla="*/ 2 w 2"/>
                <a:gd name="T3" fmla="*/ 2 h 2"/>
                <a:gd name="T4" fmla="*/ 2 w 2"/>
                <a:gd name="T5" fmla="*/ 0 h 2"/>
                <a:gd name="T6" fmla="*/ 0 w 2"/>
                <a:gd name="T7" fmla="*/ 0 h 2"/>
                <a:gd name="T8" fmla="*/ 0 w 2"/>
                <a:gd name="T9" fmla="*/ 2 h 2"/>
                <a:gd name="T10" fmla="*/ 0 w 2"/>
                <a:gd name="T11" fmla="*/ 2 h 2"/>
                <a:gd name="T12" fmla="*/ 0 w 2"/>
                <a:gd name="T13" fmla="*/ 0 h 2"/>
                <a:gd name="T14" fmla="*/ 2 w 2"/>
                <a:gd name="T15" fmla="*/ 0 h 2"/>
                <a:gd name="T16" fmla="*/ 2 w 2"/>
                <a:gd name="T17" fmla="*/ 2 h 2"/>
                <a:gd name="T18" fmla="*/ 0 w 2"/>
                <a:gd name="T19" fmla="*/ 2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2"/>
                  </a:moveTo>
                  <a:lnTo>
                    <a:pt x="2" y="2"/>
                  </a:lnTo>
                  <a:lnTo>
                    <a:pt x="2" y="0"/>
                  </a:lnTo>
                  <a:lnTo>
                    <a:pt x="0" y="0"/>
                  </a:lnTo>
                  <a:lnTo>
                    <a:pt x="0" y="2"/>
                  </a:lnTo>
                  <a:close/>
                  <a:moveTo>
                    <a:pt x="0" y="2"/>
                  </a:moveTo>
                  <a:lnTo>
                    <a:pt x="0" y="0"/>
                  </a:lnTo>
                  <a:lnTo>
                    <a:pt x="2" y="0"/>
                  </a:lnTo>
                  <a:lnTo>
                    <a:pt x="2" y="2"/>
                  </a:lnTo>
                  <a:lnTo>
                    <a:pt x="0" y="2"/>
                  </a:lnTo>
                  <a:close/>
                </a:path>
              </a:pathLst>
            </a:custGeom>
            <a:solidFill>
              <a:srgbClr val="FF0000"/>
            </a:solidFill>
            <a:ln w="0" cap="sq">
              <a:solidFill>
                <a:srgbClr val="FF0000"/>
              </a:solidFill>
              <a:prstDash val="solid"/>
              <a:miter lim="800000"/>
              <a:headEnd/>
              <a:tailEnd/>
            </a:ln>
          </p:spPr>
          <p:txBody>
            <a:bodyPr/>
            <a:lstStyle/>
            <a:p>
              <a:endParaRPr lang="de-DE"/>
            </a:p>
          </p:txBody>
        </p:sp>
        <p:sp>
          <p:nvSpPr>
            <p:cNvPr id="110986" name="Freeform 77"/>
            <p:cNvSpPr>
              <a:spLocks/>
            </p:cNvSpPr>
            <p:nvPr/>
          </p:nvSpPr>
          <p:spPr bwMode="auto">
            <a:xfrm>
              <a:off x="3753" y="1701"/>
              <a:ext cx="9" cy="14"/>
            </a:xfrm>
            <a:custGeom>
              <a:avLst/>
              <a:gdLst>
                <a:gd name="T0" fmla="*/ 5 w 9"/>
                <a:gd name="T1" fmla="*/ 0 h 14"/>
                <a:gd name="T2" fmla="*/ 0 w 9"/>
                <a:gd name="T3" fmla="*/ 0 h 14"/>
                <a:gd name="T4" fmla="*/ 0 w 9"/>
                <a:gd name="T5" fmla="*/ 2 h 14"/>
                <a:gd name="T6" fmla="*/ 0 w 9"/>
                <a:gd name="T7" fmla="*/ 10 h 14"/>
                <a:gd name="T8" fmla="*/ 0 w 9"/>
                <a:gd name="T9" fmla="*/ 12 h 14"/>
                <a:gd name="T10" fmla="*/ 5 w 9"/>
                <a:gd name="T11" fmla="*/ 14 h 14"/>
                <a:gd name="T12" fmla="*/ 7 w 9"/>
                <a:gd name="T13" fmla="*/ 12 h 14"/>
                <a:gd name="T14" fmla="*/ 9 w 9"/>
                <a:gd name="T15" fmla="*/ 10 h 14"/>
                <a:gd name="T16" fmla="*/ 9 w 9"/>
                <a:gd name="T17" fmla="*/ 8 h 14"/>
                <a:gd name="T18" fmla="*/ 5 w 9"/>
                <a:gd name="T19" fmla="*/ 8 h 14"/>
                <a:gd name="T20" fmla="*/ 5 w 9"/>
                <a:gd name="T21" fmla="*/ 10 h 14"/>
                <a:gd name="T22" fmla="*/ 2 w 9"/>
                <a:gd name="T23" fmla="*/ 10 h 14"/>
                <a:gd name="T24" fmla="*/ 2 w 9"/>
                <a:gd name="T25" fmla="*/ 2 h 14"/>
                <a:gd name="T26" fmla="*/ 5 w 9"/>
                <a:gd name="T27" fmla="*/ 2 h 14"/>
                <a:gd name="T28" fmla="*/ 5 w 9"/>
                <a:gd name="T29" fmla="*/ 4 h 14"/>
                <a:gd name="T30" fmla="*/ 9 w 9"/>
                <a:gd name="T31" fmla="*/ 4 h 14"/>
                <a:gd name="T32" fmla="*/ 7 w 9"/>
                <a:gd name="T33" fmla="*/ 0 h 14"/>
                <a:gd name="T34" fmla="*/ 5 w 9"/>
                <a:gd name="T35" fmla="*/ 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4"/>
                <a:gd name="T56" fmla="*/ 9 w 9"/>
                <a:gd name="T57" fmla="*/ 14 h 1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4">
                  <a:moveTo>
                    <a:pt x="5" y="0"/>
                  </a:moveTo>
                  <a:lnTo>
                    <a:pt x="0" y="0"/>
                  </a:lnTo>
                  <a:lnTo>
                    <a:pt x="0" y="2"/>
                  </a:lnTo>
                  <a:lnTo>
                    <a:pt x="0" y="10"/>
                  </a:lnTo>
                  <a:lnTo>
                    <a:pt x="0" y="12"/>
                  </a:lnTo>
                  <a:lnTo>
                    <a:pt x="5" y="14"/>
                  </a:lnTo>
                  <a:lnTo>
                    <a:pt x="7" y="12"/>
                  </a:lnTo>
                  <a:lnTo>
                    <a:pt x="9" y="10"/>
                  </a:lnTo>
                  <a:lnTo>
                    <a:pt x="9" y="8"/>
                  </a:lnTo>
                  <a:lnTo>
                    <a:pt x="5" y="8"/>
                  </a:lnTo>
                  <a:lnTo>
                    <a:pt x="5" y="10"/>
                  </a:lnTo>
                  <a:lnTo>
                    <a:pt x="2" y="10"/>
                  </a:lnTo>
                  <a:lnTo>
                    <a:pt x="2" y="2"/>
                  </a:lnTo>
                  <a:lnTo>
                    <a:pt x="5" y="2"/>
                  </a:lnTo>
                  <a:lnTo>
                    <a:pt x="5" y="4"/>
                  </a:lnTo>
                  <a:lnTo>
                    <a:pt x="9" y="4"/>
                  </a:lnTo>
                  <a:lnTo>
                    <a:pt x="7" y="0"/>
                  </a:lnTo>
                  <a:lnTo>
                    <a:pt x="5" y="0"/>
                  </a:lnTo>
                  <a:close/>
                </a:path>
              </a:pathLst>
            </a:custGeom>
            <a:solidFill>
              <a:srgbClr val="FF0000"/>
            </a:solidFill>
            <a:ln w="9525">
              <a:noFill/>
              <a:round/>
              <a:headEnd/>
              <a:tailEnd/>
            </a:ln>
          </p:spPr>
          <p:txBody>
            <a:bodyPr/>
            <a:lstStyle/>
            <a:p>
              <a:endParaRPr lang="de-DE"/>
            </a:p>
          </p:txBody>
        </p:sp>
        <p:sp>
          <p:nvSpPr>
            <p:cNvPr id="110987" name="Freeform 78"/>
            <p:cNvSpPr>
              <a:spLocks/>
            </p:cNvSpPr>
            <p:nvPr/>
          </p:nvSpPr>
          <p:spPr bwMode="auto">
            <a:xfrm>
              <a:off x="3762" y="1703"/>
              <a:ext cx="6" cy="10"/>
            </a:xfrm>
            <a:custGeom>
              <a:avLst/>
              <a:gdLst>
                <a:gd name="T0" fmla="*/ 6 w 6"/>
                <a:gd name="T1" fmla="*/ 0 h 10"/>
                <a:gd name="T2" fmla="*/ 4 w 6"/>
                <a:gd name="T3" fmla="*/ 2 h 10"/>
                <a:gd name="T4" fmla="*/ 4 w 6"/>
                <a:gd name="T5" fmla="*/ 0 h 10"/>
                <a:gd name="T6" fmla="*/ 0 w 6"/>
                <a:gd name="T7" fmla="*/ 0 h 10"/>
                <a:gd name="T8" fmla="*/ 0 w 6"/>
                <a:gd name="T9" fmla="*/ 10 h 10"/>
                <a:gd name="T10" fmla="*/ 4 w 6"/>
                <a:gd name="T11" fmla="*/ 10 h 10"/>
                <a:gd name="T12" fmla="*/ 4 w 6"/>
                <a:gd name="T13" fmla="*/ 4 h 10"/>
                <a:gd name="T14" fmla="*/ 6 w 6"/>
                <a:gd name="T15" fmla="*/ 4 h 10"/>
                <a:gd name="T16" fmla="*/ 6 w 6"/>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6" y="0"/>
                  </a:moveTo>
                  <a:lnTo>
                    <a:pt x="4" y="2"/>
                  </a:lnTo>
                  <a:lnTo>
                    <a:pt x="4" y="0"/>
                  </a:lnTo>
                  <a:lnTo>
                    <a:pt x="0" y="0"/>
                  </a:lnTo>
                  <a:lnTo>
                    <a:pt x="0" y="10"/>
                  </a:lnTo>
                  <a:lnTo>
                    <a:pt x="4" y="10"/>
                  </a:lnTo>
                  <a:lnTo>
                    <a:pt x="4" y="4"/>
                  </a:lnTo>
                  <a:lnTo>
                    <a:pt x="6" y="4"/>
                  </a:lnTo>
                  <a:lnTo>
                    <a:pt x="6" y="0"/>
                  </a:lnTo>
                  <a:close/>
                </a:path>
              </a:pathLst>
            </a:custGeom>
            <a:solidFill>
              <a:srgbClr val="FF0000"/>
            </a:solidFill>
            <a:ln w="9525">
              <a:noFill/>
              <a:round/>
              <a:headEnd/>
              <a:tailEnd/>
            </a:ln>
          </p:spPr>
          <p:txBody>
            <a:bodyPr/>
            <a:lstStyle/>
            <a:p>
              <a:endParaRPr lang="de-DE"/>
            </a:p>
          </p:txBody>
        </p:sp>
        <p:sp>
          <p:nvSpPr>
            <p:cNvPr id="110988" name="Freeform 79"/>
            <p:cNvSpPr>
              <a:spLocks noEditPoints="1"/>
            </p:cNvSpPr>
            <p:nvPr/>
          </p:nvSpPr>
          <p:spPr bwMode="auto">
            <a:xfrm>
              <a:off x="3768" y="1703"/>
              <a:ext cx="8" cy="12"/>
            </a:xfrm>
            <a:custGeom>
              <a:avLst/>
              <a:gdLst>
                <a:gd name="T0" fmla="*/ 4 w 8"/>
                <a:gd name="T1" fmla="*/ 0 h 12"/>
                <a:gd name="T2" fmla="*/ 0 w 8"/>
                <a:gd name="T3" fmla="*/ 4 h 12"/>
                <a:gd name="T4" fmla="*/ 0 w 8"/>
                <a:gd name="T5" fmla="*/ 8 h 12"/>
                <a:gd name="T6" fmla="*/ 4 w 8"/>
                <a:gd name="T7" fmla="*/ 12 h 12"/>
                <a:gd name="T8" fmla="*/ 8 w 8"/>
                <a:gd name="T9" fmla="*/ 8 h 12"/>
                <a:gd name="T10" fmla="*/ 8 w 8"/>
                <a:gd name="T11" fmla="*/ 4 h 12"/>
                <a:gd name="T12" fmla="*/ 4 w 8"/>
                <a:gd name="T13" fmla="*/ 0 h 12"/>
                <a:gd name="T14" fmla="*/ 4 w 8"/>
                <a:gd name="T15" fmla="*/ 2 h 12"/>
                <a:gd name="T16" fmla="*/ 4 w 8"/>
                <a:gd name="T17" fmla="*/ 8 h 12"/>
                <a:gd name="T18" fmla="*/ 4 w 8"/>
                <a:gd name="T19" fmla="*/ 10 h 12"/>
                <a:gd name="T20" fmla="*/ 4 w 8"/>
                <a:gd name="T21" fmla="*/ 8 h 12"/>
                <a:gd name="T22" fmla="*/ 4 w 8"/>
                <a:gd name="T23" fmla="*/ 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2"/>
                <a:gd name="T38" fmla="*/ 8 w 8"/>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2">
                  <a:moveTo>
                    <a:pt x="4" y="0"/>
                  </a:moveTo>
                  <a:lnTo>
                    <a:pt x="0" y="4"/>
                  </a:lnTo>
                  <a:lnTo>
                    <a:pt x="0" y="8"/>
                  </a:lnTo>
                  <a:lnTo>
                    <a:pt x="4" y="12"/>
                  </a:lnTo>
                  <a:lnTo>
                    <a:pt x="8" y="8"/>
                  </a:lnTo>
                  <a:lnTo>
                    <a:pt x="8" y="4"/>
                  </a:lnTo>
                  <a:lnTo>
                    <a:pt x="4" y="0"/>
                  </a:lnTo>
                  <a:close/>
                  <a:moveTo>
                    <a:pt x="4" y="2"/>
                  </a:moveTo>
                  <a:lnTo>
                    <a:pt x="4" y="8"/>
                  </a:lnTo>
                  <a:lnTo>
                    <a:pt x="4" y="10"/>
                  </a:lnTo>
                  <a:lnTo>
                    <a:pt x="4" y="8"/>
                  </a:lnTo>
                  <a:lnTo>
                    <a:pt x="4" y="2"/>
                  </a:lnTo>
                  <a:close/>
                </a:path>
              </a:pathLst>
            </a:custGeom>
            <a:solidFill>
              <a:srgbClr val="FF0000"/>
            </a:solidFill>
            <a:ln w="9525">
              <a:noFill/>
              <a:round/>
              <a:headEnd/>
              <a:tailEnd/>
            </a:ln>
          </p:spPr>
          <p:txBody>
            <a:bodyPr/>
            <a:lstStyle/>
            <a:p>
              <a:endParaRPr lang="de-DE"/>
            </a:p>
          </p:txBody>
        </p:sp>
        <p:sp>
          <p:nvSpPr>
            <p:cNvPr id="110989" name="Freeform 80"/>
            <p:cNvSpPr>
              <a:spLocks/>
            </p:cNvSpPr>
            <p:nvPr/>
          </p:nvSpPr>
          <p:spPr bwMode="auto">
            <a:xfrm>
              <a:off x="3776" y="1703"/>
              <a:ext cx="9" cy="12"/>
            </a:xfrm>
            <a:custGeom>
              <a:avLst/>
              <a:gdLst>
                <a:gd name="T0" fmla="*/ 9 w 9"/>
                <a:gd name="T1" fmla="*/ 2 h 12"/>
                <a:gd name="T2" fmla="*/ 4 w 9"/>
                <a:gd name="T3" fmla="*/ 0 h 12"/>
                <a:gd name="T4" fmla="*/ 0 w 9"/>
                <a:gd name="T5" fmla="*/ 4 h 12"/>
                <a:gd name="T6" fmla="*/ 2 w 9"/>
                <a:gd name="T7" fmla="*/ 6 h 12"/>
                <a:gd name="T8" fmla="*/ 4 w 9"/>
                <a:gd name="T9" fmla="*/ 8 h 12"/>
                <a:gd name="T10" fmla="*/ 4 w 9"/>
                <a:gd name="T11" fmla="*/ 10 h 12"/>
                <a:gd name="T12" fmla="*/ 4 w 9"/>
                <a:gd name="T13" fmla="*/ 8 h 12"/>
                <a:gd name="T14" fmla="*/ 0 w 9"/>
                <a:gd name="T15" fmla="*/ 8 h 12"/>
                <a:gd name="T16" fmla="*/ 4 w 9"/>
                <a:gd name="T17" fmla="*/ 12 h 12"/>
                <a:gd name="T18" fmla="*/ 9 w 9"/>
                <a:gd name="T19" fmla="*/ 8 h 12"/>
                <a:gd name="T20" fmla="*/ 6 w 9"/>
                <a:gd name="T21" fmla="*/ 6 h 12"/>
                <a:gd name="T22" fmla="*/ 4 w 9"/>
                <a:gd name="T23" fmla="*/ 4 h 12"/>
                <a:gd name="T24" fmla="*/ 4 w 9"/>
                <a:gd name="T25" fmla="*/ 2 h 12"/>
                <a:gd name="T26" fmla="*/ 4 w 9"/>
                <a:gd name="T27" fmla="*/ 4 h 12"/>
                <a:gd name="T28" fmla="*/ 9 w 9"/>
                <a:gd name="T29" fmla="*/ 4 h 12"/>
                <a:gd name="T30" fmla="*/ 9 w 9"/>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
                <a:gd name="T49" fmla="*/ 0 h 12"/>
                <a:gd name="T50" fmla="*/ 9 w 9"/>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 h="12">
                  <a:moveTo>
                    <a:pt x="9" y="2"/>
                  </a:moveTo>
                  <a:lnTo>
                    <a:pt x="4" y="0"/>
                  </a:lnTo>
                  <a:lnTo>
                    <a:pt x="0" y="4"/>
                  </a:lnTo>
                  <a:lnTo>
                    <a:pt x="2" y="6"/>
                  </a:lnTo>
                  <a:lnTo>
                    <a:pt x="4" y="8"/>
                  </a:lnTo>
                  <a:lnTo>
                    <a:pt x="4" y="10"/>
                  </a:lnTo>
                  <a:lnTo>
                    <a:pt x="4" y="8"/>
                  </a:lnTo>
                  <a:lnTo>
                    <a:pt x="0" y="8"/>
                  </a:lnTo>
                  <a:lnTo>
                    <a:pt x="4" y="12"/>
                  </a:lnTo>
                  <a:lnTo>
                    <a:pt x="9" y="8"/>
                  </a:lnTo>
                  <a:lnTo>
                    <a:pt x="6" y="6"/>
                  </a:lnTo>
                  <a:lnTo>
                    <a:pt x="4" y="4"/>
                  </a:lnTo>
                  <a:lnTo>
                    <a:pt x="4" y="2"/>
                  </a:lnTo>
                  <a:lnTo>
                    <a:pt x="4" y="4"/>
                  </a:lnTo>
                  <a:lnTo>
                    <a:pt x="9" y="4"/>
                  </a:lnTo>
                  <a:lnTo>
                    <a:pt x="9" y="2"/>
                  </a:lnTo>
                  <a:close/>
                </a:path>
              </a:pathLst>
            </a:custGeom>
            <a:solidFill>
              <a:srgbClr val="FF0000"/>
            </a:solidFill>
            <a:ln w="9525">
              <a:noFill/>
              <a:round/>
              <a:headEnd/>
              <a:tailEnd/>
            </a:ln>
          </p:spPr>
          <p:txBody>
            <a:bodyPr/>
            <a:lstStyle/>
            <a:p>
              <a:endParaRPr lang="de-DE"/>
            </a:p>
          </p:txBody>
        </p:sp>
        <p:sp>
          <p:nvSpPr>
            <p:cNvPr id="110990" name="Freeform 81"/>
            <p:cNvSpPr>
              <a:spLocks/>
            </p:cNvSpPr>
            <p:nvPr/>
          </p:nvSpPr>
          <p:spPr bwMode="auto">
            <a:xfrm>
              <a:off x="3785" y="1703"/>
              <a:ext cx="8" cy="12"/>
            </a:xfrm>
            <a:custGeom>
              <a:avLst/>
              <a:gdLst>
                <a:gd name="T0" fmla="*/ 8 w 8"/>
                <a:gd name="T1" fmla="*/ 2 h 12"/>
                <a:gd name="T2" fmla="*/ 4 w 8"/>
                <a:gd name="T3" fmla="*/ 0 h 12"/>
                <a:gd name="T4" fmla="*/ 0 w 8"/>
                <a:gd name="T5" fmla="*/ 4 h 12"/>
                <a:gd name="T6" fmla="*/ 2 w 8"/>
                <a:gd name="T7" fmla="*/ 6 h 12"/>
                <a:gd name="T8" fmla="*/ 4 w 8"/>
                <a:gd name="T9" fmla="*/ 8 h 12"/>
                <a:gd name="T10" fmla="*/ 4 w 8"/>
                <a:gd name="T11" fmla="*/ 10 h 12"/>
                <a:gd name="T12" fmla="*/ 4 w 8"/>
                <a:gd name="T13" fmla="*/ 8 h 12"/>
                <a:gd name="T14" fmla="*/ 0 w 8"/>
                <a:gd name="T15" fmla="*/ 8 h 12"/>
                <a:gd name="T16" fmla="*/ 4 w 8"/>
                <a:gd name="T17" fmla="*/ 12 h 12"/>
                <a:gd name="T18" fmla="*/ 8 w 8"/>
                <a:gd name="T19" fmla="*/ 8 h 12"/>
                <a:gd name="T20" fmla="*/ 6 w 8"/>
                <a:gd name="T21" fmla="*/ 6 h 12"/>
                <a:gd name="T22" fmla="*/ 4 w 8"/>
                <a:gd name="T23" fmla="*/ 4 h 12"/>
                <a:gd name="T24" fmla="*/ 4 w 8"/>
                <a:gd name="T25" fmla="*/ 2 h 12"/>
                <a:gd name="T26" fmla="*/ 4 w 8"/>
                <a:gd name="T27" fmla="*/ 4 h 12"/>
                <a:gd name="T28" fmla="*/ 8 w 8"/>
                <a:gd name="T29" fmla="*/ 4 h 12"/>
                <a:gd name="T30" fmla="*/ 8 w 8"/>
                <a:gd name="T31" fmla="*/ 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2"/>
                <a:gd name="T50" fmla="*/ 8 w 8"/>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2">
                  <a:moveTo>
                    <a:pt x="8" y="2"/>
                  </a:moveTo>
                  <a:lnTo>
                    <a:pt x="4" y="0"/>
                  </a:lnTo>
                  <a:lnTo>
                    <a:pt x="0" y="4"/>
                  </a:lnTo>
                  <a:lnTo>
                    <a:pt x="2" y="6"/>
                  </a:lnTo>
                  <a:lnTo>
                    <a:pt x="4" y="8"/>
                  </a:lnTo>
                  <a:lnTo>
                    <a:pt x="4" y="10"/>
                  </a:lnTo>
                  <a:lnTo>
                    <a:pt x="4" y="8"/>
                  </a:lnTo>
                  <a:lnTo>
                    <a:pt x="0" y="8"/>
                  </a:lnTo>
                  <a:lnTo>
                    <a:pt x="4" y="12"/>
                  </a:lnTo>
                  <a:lnTo>
                    <a:pt x="8" y="8"/>
                  </a:lnTo>
                  <a:lnTo>
                    <a:pt x="6" y="6"/>
                  </a:lnTo>
                  <a:lnTo>
                    <a:pt x="4" y="4"/>
                  </a:lnTo>
                  <a:lnTo>
                    <a:pt x="4" y="2"/>
                  </a:lnTo>
                  <a:lnTo>
                    <a:pt x="4" y="4"/>
                  </a:lnTo>
                  <a:lnTo>
                    <a:pt x="8" y="4"/>
                  </a:lnTo>
                  <a:lnTo>
                    <a:pt x="8" y="2"/>
                  </a:lnTo>
                  <a:close/>
                </a:path>
              </a:pathLst>
            </a:custGeom>
            <a:solidFill>
              <a:srgbClr val="FF0000"/>
            </a:solidFill>
            <a:ln w="9525">
              <a:noFill/>
              <a:round/>
              <a:headEnd/>
              <a:tailEnd/>
            </a:ln>
          </p:spPr>
          <p:txBody>
            <a:bodyPr/>
            <a:lstStyle/>
            <a:p>
              <a:endParaRPr lang="de-DE"/>
            </a:p>
          </p:txBody>
        </p:sp>
        <p:sp>
          <p:nvSpPr>
            <p:cNvPr id="110991" name="Freeform 82"/>
            <p:cNvSpPr>
              <a:spLocks noEditPoints="1"/>
            </p:cNvSpPr>
            <p:nvPr/>
          </p:nvSpPr>
          <p:spPr bwMode="auto">
            <a:xfrm>
              <a:off x="3793" y="1701"/>
              <a:ext cx="8" cy="12"/>
            </a:xfrm>
            <a:custGeom>
              <a:avLst/>
              <a:gdLst>
                <a:gd name="T0" fmla="*/ 0 w 8"/>
                <a:gd name="T1" fmla="*/ 0 h 12"/>
                <a:gd name="T2" fmla="*/ 0 w 8"/>
                <a:gd name="T3" fmla="*/ 12 h 12"/>
                <a:gd name="T4" fmla="*/ 6 w 8"/>
                <a:gd name="T5" fmla="*/ 12 h 12"/>
                <a:gd name="T6" fmla="*/ 8 w 8"/>
                <a:gd name="T7" fmla="*/ 12 h 12"/>
                <a:gd name="T8" fmla="*/ 8 w 8"/>
                <a:gd name="T9" fmla="*/ 8 h 12"/>
                <a:gd name="T10" fmla="*/ 6 w 8"/>
                <a:gd name="T11" fmla="*/ 6 h 12"/>
                <a:gd name="T12" fmla="*/ 8 w 8"/>
                <a:gd name="T13" fmla="*/ 2 h 12"/>
                <a:gd name="T14" fmla="*/ 6 w 8"/>
                <a:gd name="T15" fmla="*/ 0 h 12"/>
                <a:gd name="T16" fmla="*/ 0 w 8"/>
                <a:gd name="T17" fmla="*/ 0 h 12"/>
                <a:gd name="T18" fmla="*/ 4 w 8"/>
                <a:gd name="T19" fmla="*/ 2 h 12"/>
                <a:gd name="T20" fmla="*/ 6 w 8"/>
                <a:gd name="T21" fmla="*/ 4 h 12"/>
                <a:gd name="T22" fmla="*/ 4 w 8"/>
                <a:gd name="T23" fmla="*/ 4 h 12"/>
                <a:gd name="T24" fmla="*/ 4 w 8"/>
                <a:gd name="T25" fmla="*/ 2 h 12"/>
                <a:gd name="T26" fmla="*/ 4 w 8"/>
                <a:gd name="T27" fmla="*/ 6 h 12"/>
                <a:gd name="T28" fmla="*/ 6 w 8"/>
                <a:gd name="T29" fmla="*/ 8 h 12"/>
                <a:gd name="T30" fmla="*/ 4 w 8"/>
                <a:gd name="T31" fmla="*/ 10 h 12"/>
                <a:gd name="T32" fmla="*/ 4 w 8"/>
                <a:gd name="T33" fmla="*/ 6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2"/>
                <a:gd name="T53" fmla="*/ 8 w 8"/>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2">
                  <a:moveTo>
                    <a:pt x="0" y="0"/>
                  </a:moveTo>
                  <a:lnTo>
                    <a:pt x="0" y="12"/>
                  </a:lnTo>
                  <a:lnTo>
                    <a:pt x="6" y="12"/>
                  </a:lnTo>
                  <a:lnTo>
                    <a:pt x="8" y="12"/>
                  </a:lnTo>
                  <a:lnTo>
                    <a:pt x="8" y="8"/>
                  </a:lnTo>
                  <a:lnTo>
                    <a:pt x="6" y="6"/>
                  </a:lnTo>
                  <a:lnTo>
                    <a:pt x="8" y="2"/>
                  </a:lnTo>
                  <a:lnTo>
                    <a:pt x="6" y="0"/>
                  </a:lnTo>
                  <a:lnTo>
                    <a:pt x="0" y="0"/>
                  </a:lnTo>
                  <a:close/>
                  <a:moveTo>
                    <a:pt x="4" y="2"/>
                  </a:moveTo>
                  <a:lnTo>
                    <a:pt x="6" y="4"/>
                  </a:lnTo>
                  <a:lnTo>
                    <a:pt x="4" y="4"/>
                  </a:lnTo>
                  <a:lnTo>
                    <a:pt x="4" y="2"/>
                  </a:lnTo>
                  <a:close/>
                  <a:moveTo>
                    <a:pt x="4" y="6"/>
                  </a:moveTo>
                  <a:lnTo>
                    <a:pt x="6" y="8"/>
                  </a:lnTo>
                  <a:lnTo>
                    <a:pt x="4" y="10"/>
                  </a:lnTo>
                  <a:lnTo>
                    <a:pt x="4" y="6"/>
                  </a:lnTo>
                  <a:close/>
                </a:path>
              </a:pathLst>
            </a:custGeom>
            <a:solidFill>
              <a:srgbClr val="FF0000"/>
            </a:solidFill>
            <a:ln w="9525">
              <a:noFill/>
              <a:round/>
              <a:headEnd/>
              <a:tailEnd/>
            </a:ln>
          </p:spPr>
          <p:txBody>
            <a:bodyPr/>
            <a:lstStyle/>
            <a:p>
              <a:endParaRPr lang="de-DE"/>
            </a:p>
          </p:txBody>
        </p:sp>
        <p:sp>
          <p:nvSpPr>
            <p:cNvPr id="110992" name="Freeform 83"/>
            <p:cNvSpPr>
              <a:spLocks noEditPoints="1"/>
            </p:cNvSpPr>
            <p:nvPr/>
          </p:nvSpPr>
          <p:spPr bwMode="auto">
            <a:xfrm>
              <a:off x="3803" y="1703"/>
              <a:ext cx="9" cy="12"/>
            </a:xfrm>
            <a:custGeom>
              <a:avLst/>
              <a:gdLst>
                <a:gd name="T0" fmla="*/ 4 w 9"/>
                <a:gd name="T1" fmla="*/ 0 h 12"/>
                <a:gd name="T2" fmla="*/ 0 w 9"/>
                <a:gd name="T3" fmla="*/ 2 h 12"/>
                <a:gd name="T4" fmla="*/ 0 w 9"/>
                <a:gd name="T5" fmla="*/ 8 h 12"/>
                <a:gd name="T6" fmla="*/ 4 w 9"/>
                <a:gd name="T7" fmla="*/ 12 h 12"/>
                <a:gd name="T8" fmla="*/ 9 w 9"/>
                <a:gd name="T9" fmla="*/ 8 h 12"/>
                <a:gd name="T10" fmla="*/ 9 w 9"/>
                <a:gd name="T11" fmla="*/ 6 h 12"/>
                <a:gd name="T12" fmla="*/ 4 w 9"/>
                <a:gd name="T13" fmla="*/ 6 h 12"/>
                <a:gd name="T14" fmla="*/ 4 w 9"/>
                <a:gd name="T15" fmla="*/ 8 h 12"/>
                <a:gd name="T16" fmla="*/ 4 w 9"/>
                <a:gd name="T17" fmla="*/ 10 h 12"/>
                <a:gd name="T18" fmla="*/ 2 w 9"/>
                <a:gd name="T19" fmla="*/ 8 h 12"/>
                <a:gd name="T20" fmla="*/ 2 w 9"/>
                <a:gd name="T21" fmla="*/ 6 h 12"/>
                <a:gd name="T22" fmla="*/ 9 w 9"/>
                <a:gd name="T23" fmla="*/ 6 h 12"/>
                <a:gd name="T24" fmla="*/ 9 w 9"/>
                <a:gd name="T25" fmla="*/ 2 h 12"/>
                <a:gd name="T26" fmla="*/ 4 w 9"/>
                <a:gd name="T27" fmla="*/ 0 h 12"/>
                <a:gd name="T28" fmla="*/ 4 w 9"/>
                <a:gd name="T29" fmla="*/ 2 h 12"/>
                <a:gd name="T30" fmla="*/ 4 w 9"/>
                <a:gd name="T31" fmla="*/ 4 h 12"/>
                <a:gd name="T32" fmla="*/ 2 w 9"/>
                <a:gd name="T33" fmla="*/ 4 h 12"/>
                <a:gd name="T34" fmla="*/ 4 w 9"/>
                <a:gd name="T35" fmla="*/ 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
                <a:gd name="T55" fmla="*/ 0 h 12"/>
                <a:gd name="T56" fmla="*/ 9 w 9"/>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 h="12">
                  <a:moveTo>
                    <a:pt x="4" y="0"/>
                  </a:moveTo>
                  <a:lnTo>
                    <a:pt x="0" y="2"/>
                  </a:lnTo>
                  <a:lnTo>
                    <a:pt x="0" y="8"/>
                  </a:lnTo>
                  <a:lnTo>
                    <a:pt x="4" y="12"/>
                  </a:lnTo>
                  <a:lnTo>
                    <a:pt x="9" y="8"/>
                  </a:lnTo>
                  <a:lnTo>
                    <a:pt x="9" y="6"/>
                  </a:lnTo>
                  <a:lnTo>
                    <a:pt x="4" y="6"/>
                  </a:lnTo>
                  <a:lnTo>
                    <a:pt x="4" y="8"/>
                  </a:lnTo>
                  <a:lnTo>
                    <a:pt x="4" y="10"/>
                  </a:lnTo>
                  <a:lnTo>
                    <a:pt x="2" y="8"/>
                  </a:lnTo>
                  <a:lnTo>
                    <a:pt x="2" y="6"/>
                  </a:lnTo>
                  <a:lnTo>
                    <a:pt x="9" y="6"/>
                  </a:lnTo>
                  <a:lnTo>
                    <a:pt x="9" y="2"/>
                  </a:lnTo>
                  <a:lnTo>
                    <a:pt x="4" y="0"/>
                  </a:lnTo>
                  <a:close/>
                  <a:moveTo>
                    <a:pt x="4" y="2"/>
                  </a:moveTo>
                  <a:lnTo>
                    <a:pt x="4" y="4"/>
                  </a:lnTo>
                  <a:lnTo>
                    <a:pt x="2" y="4"/>
                  </a:lnTo>
                  <a:lnTo>
                    <a:pt x="4" y="2"/>
                  </a:lnTo>
                  <a:close/>
                </a:path>
              </a:pathLst>
            </a:custGeom>
            <a:solidFill>
              <a:srgbClr val="FF0000"/>
            </a:solidFill>
            <a:ln w="9525">
              <a:noFill/>
              <a:round/>
              <a:headEnd/>
              <a:tailEnd/>
            </a:ln>
          </p:spPr>
          <p:txBody>
            <a:bodyPr/>
            <a:lstStyle/>
            <a:p>
              <a:endParaRPr lang="de-DE"/>
            </a:p>
          </p:txBody>
        </p:sp>
        <p:sp>
          <p:nvSpPr>
            <p:cNvPr id="110993" name="Freeform 84"/>
            <p:cNvSpPr>
              <a:spLocks/>
            </p:cNvSpPr>
            <p:nvPr/>
          </p:nvSpPr>
          <p:spPr bwMode="auto">
            <a:xfrm>
              <a:off x="3816" y="1701"/>
              <a:ext cx="6" cy="14"/>
            </a:xfrm>
            <a:custGeom>
              <a:avLst/>
              <a:gdLst>
                <a:gd name="T0" fmla="*/ 2 w 6"/>
                <a:gd name="T1" fmla="*/ 0 h 14"/>
                <a:gd name="T2" fmla="*/ 2 w 6"/>
                <a:gd name="T3" fmla="*/ 2 h 14"/>
                <a:gd name="T4" fmla="*/ 0 w 6"/>
                <a:gd name="T5" fmla="*/ 2 h 14"/>
                <a:gd name="T6" fmla="*/ 0 w 6"/>
                <a:gd name="T7" fmla="*/ 4 h 14"/>
                <a:gd name="T8" fmla="*/ 2 w 6"/>
                <a:gd name="T9" fmla="*/ 4 h 14"/>
                <a:gd name="T10" fmla="*/ 2 w 6"/>
                <a:gd name="T11" fmla="*/ 12 h 14"/>
                <a:gd name="T12" fmla="*/ 4 w 6"/>
                <a:gd name="T13" fmla="*/ 14 h 14"/>
                <a:gd name="T14" fmla="*/ 6 w 6"/>
                <a:gd name="T15" fmla="*/ 14 h 14"/>
                <a:gd name="T16" fmla="*/ 6 w 6"/>
                <a:gd name="T17" fmla="*/ 10 h 14"/>
                <a:gd name="T18" fmla="*/ 4 w 6"/>
                <a:gd name="T19" fmla="*/ 10 h 14"/>
                <a:gd name="T20" fmla="*/ 4 w 6"/>
                <a:gd name="T21" fmla="*/ 4 h 14"/>
                <a:gd name="T22" fmla="*/ 6 w 6"/>
                <a:gd name="T23" fmla="*/ 4 h 14"/>
                <a:gd name="T24" fmla="*/ 6 w 6"/>
                <a:gd name="T25" fmla="*/ 2 h 14"/>
                <a:gd name="T26" fmla="*/ 4 w 6"/>
                <a:gd name="T27" fmla="*/ 2 h 14"/>
                <a:gd name="T28" fmla="*/ 4 w 6"/>
                <a:gd name="T29" fmla="*/ 0 h 14"/>
                <a:gd name="T30" fmla="*/ 2 w 6"/>
                <a:gd name="T31" fmla="*/ 0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14"/>
                <a:gd name="T50" fmla="*/ 6 w 6"/>
                <a:gd name="T51" fmla="*/ 14 h 1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14">
                  <a:moveTo>
                    <a:pt x="2" y="0"/>
                  </a:moveTo>
                  <a:lnTo>
                    <a:pt x="2" y="2"/>
                  </a:lnTo>
                  <a:lnTo>
                    <a:pt x="0" y="2"/>
                  </a:lnTo>
                  <a:lnTo>
                    <a:pt x="0" y="4"/>
                  </a:lnTo>
                  <a:lnTo>
                    <a:pt x="2" y="4"/>
                  </a:lnTo>
                  <a:lnTo>
                    <a:pt x="2" y="12"/>
                  </a:lnTo>
                  <a:lnTo>
                    <a:pt x="4" y="14"/>
                  </a:lnTo>
                  <a:lnTo>
                    <a:pt x="6" y="14"/>
                  </a:lnTo>
                  <a:lnTo>
                    <a:pt x="6" y="10"/>
                  </a:lnTo>
                  <a:lnTo>
                    <a:pt x="4" y="10"/>
                  </a:lnTo>
                  <a:lnTo>
                    <a:pt x="4" y="4"/>
                  </a:lnTo>
                  <a:lnTo>
                    <a:pt x="6" y="4"/>
                  </a:lnTo>
                  <a:lnTo>
                    <a:pt x="6" y="2"/>
                  </a:lnTo>
                  <a:lnTo>
                    <a:pt x="4" y="2"/>
                  </a:lnTo>
                  <a:lnTo>
                    <a:pt x="4" y="0"/>
                  </a:lnTo>
                  <a:lnTo>
                    <a:pt x="2" y="0"/>
                  </a:lnTo>
                  <a:close/>
                </a:path>
              </a:pathLst>
            </a:custGeom>
            <a:solidFill>
              <a:srgbClr val="FF0000"/>
            </a:solidFill>
            <a:ln w="9525">
              <a:noFill/>
              <a:round/>
              <a:headEnd/>
              <a:tailEnd/>
            </a:ln>
          </p:spPr>
          <p:txBody>
            <a:bodyPr/>
            <a:lstStyle/>
            <a:p>
              <a:endParaRPr lang="de-DE"/>
            </a:p>
          </p:txBody>
        </p:sp>
        <p:sp>
          <p:nvSpPr>
            <p:cNvPr id="110994" name="Freeform 85"/>
            <p:cNvSpPr>
              <a:spLocks noEditPoints="1"/>
            </p:cNvSpPr>
            <p:nvPr/>
          </p:nvSpPr>
          <p:spPr bwMode="auto">
            <a:xfrm>
              <a:off x="3826" y="1701"/>
              <a:ext cx="10" cy="12"/>
            </a:xfrm>
            <a:custGeom>
              <a:avLst/>
              <a:gdLst>
                <a:gd name="T0" fmla="*/ 2 w 10"/>
                <a:gd name="T1" fmla="*/ 0 h 12"/>
                <a:gd name="T2" fmla="*/ 0 w 10"/>
                <a:gd name="T3" fmla="*/ 12 h 12"/>
                <a:gd name="T4" fmla="*/ 4 w 10"/>
                <a:gd name="T5" fmla="*/ 12 h 12"/>
                <a:gd name="T6" fmla="*/ 4 w 10"/>
                <a:gd name="T7" fmla="*/ 10 h 12"/>
                <a:gd name="T8" fmla="*/ 6 w 10"/>
                <a:gd name="T9" fmla="*/ 10 h 12"/>
                <a:gd name="T10" fmla="*/ 6 w 10"/>
                <a:gd name="T11" fmla="*/ 12 h 12"/>
                <a:gd name="T12" fmla="*/ 10 w 10"/>
                <a:gd name="T13" fmla="*/ 12 h 12"/>
                <a:gd name="T14" fmla="*/ 8 w 10"/>
                <a:gd name="T15" fmla="*/ 0 h 12"/>
                <a:gd name="T16" fmla="*/ 2 w 10"/>
                <a:gd name="T17" fmla="*/ 0 h 12"/>
                <a:gd name="T18" fmla="*/ 6 w 10"/>
                <a:gd name="T19" fmla="*/ 2 h 12"/>
                <a:gd name="T20" fmla="*/ 6 w 10"/>
                <a:gd name="T21" fmla="*/ 8 h 12"/>
                <a:gd name="T22" fmla="*/ 4 w 10"/>
                <a:gd name="T23" fmla="*/ 8 h 12"/>
                <a:gd name="T24" fmla="*/ 6 w 10"/>
                <a:gd name="T25" fmla="*/ 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2"/>
                <a:gd name="T41" fmla="*/ 10 w 10"/>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2">
                  <a:moveTo>
                    <a:pt x="2" y="0"/>
                  </a:moveTo>
                  <a:lnTo>
                    <a:pt x="0" y="12"/>
                  </a:lnTo>
                  <a:lnTo>
                    <a:pt x="4" y="12"/>
                  </a:lnTo>
                  <a:lnTo>
                    <a:pt x="4" y="10"/>
                  </a:lnTo>
                  <a:lnTo>
                    <a:pt x="6" y="10"/>
                  </a:lnTo>
                  <a:lnTo>
                    <a:pt x="6" y="12"/>
                  </a:lnTo>
                  <a:lnTo>
                    <a:pt x="10" y="12"/>
                  </a:lnTo>
                  <a:lnTo>
                    <a:pt x="8" y="0"/>
                  </a:lnTo>
                  <a:lnTo>
                    <a:pt x="2" y="0"/>
                  </a:lnTo>
                  <a:close/>
                  <a:moveTo>
                    <a:pt x="6" y="2"/>
                  </a:moveTo>
                  <a:lnTo>
                    <a:pt x="6" y="8"/>
                  </a:lnTo>
                  <a:lnTo>
                    <a:pt x="4" y="8"/>
                  </a:lnTo>
                  <a:lnTo>
                    <a:pt x="6" y="2"/>
                  </a:lnTo>
                  <a:close/>
                </a:path>
              </a:pathLst>
            </a:custGeom>
            <a:solidFill>
              <a:srgbClr val="FF0000"/>
            </a:solidFill>
            <a:ln w="9525">
              <a:noFill/>
              <a:round/>
              <a:headEnd/>
              <a:tailEnd/>
            </a:ln>
          </p:spPr>
          <p:txBody>
            <a:bodyPr/>
            <a:lstStyle/>
            <a:p>
              <a:endParaRPr lang="de-DE"/>
            </a:p>
          </p:txBody>
        </p:sp>
        <p:sp>
          <p:nvSpPr>
            <p:cNvPr id="110995" name="Freeform 86"/>
            <p:cNvSpPr>
              <a:spLocks/>
            </p:cNvSpPr>
            <p:nvPr/>
          </p:nvSpPr>
          <p:spPr bwMode="auto">
            <a:xfrm>
              <a:off x="3836" y="1703"/>
              <a:ext cx="9" cy="10"/>
            </a:xfrm>
            <a:custGeom>
              <a:avLst/>
              <a:gdLst>
                <a:gd name="T0" fmla="*/ 7 w 9"/>
                <a:gd name="T1" fmla="*/ 0 h 10"/>
                <a:gd name="T2" fmla="*/ 5 w 9"/>
                <a:gd name="T3" fmla="*/ 2 h 10"/>
                <a:gd name="T4" fmla="*/ 5 w 9"/>
                <a:gd name="T5" fmla="*/ 0 h 10"/>
                <a:gd name="T6" fmla="*/ 0 w 9"/>
                <a:gd name="T7" fmla="*/ 0 h 10"/>
                <a:gd name="T8" fmla="*/ 0 w 9"/>
                <a:gd name="T9" fmla="*/ 10 h 10"/>
                <a:gd name="T10" fmla="*/ 5 w 9"/>
                <a:gd name="T11" fmla="*/ 10 h 10"/>
                <a:gd name="T12" fmla="*/ 5 w 9"/>
                <a:gd name="T13" fmla="*/ 4 h 10"/>
                <a:gd name="T14" fmla="*/ 5 w 9"/>
                <a:gd name="T15" fmla="*/ 2 h 10"/>
                <a:gd name="T16" fmla="*/ 5 w 9"/>
                <a:gd name="T17" fmla="*/ 4 h 10"/>
                <a:gd name="T18" fmla="*/ 5 w 9"/>
                <a:gd name="T19" fmla="*/ 10 h 10"/>
                <a:gd name="T20" fmla="*/ 9 w 9"/>
                <a:gd name="T21" fmla="*/ 10 h 10"/>
                <a:gd name="T22" fmla="*/ 9 w 9"/>
                <a:gd name="T23" fmla="*/ 2 h 10"/>
                <a:gd name="T24" fmla="*/ 7 w 9"/>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0"/>
                <a:gd name="T41" fmla="*/ 9 w 9"/>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0">
                  <a:moveTo>
                    <a:pt x="7" y="0"/>
                  </a:moveTo>
                  <a:lnTo>
                    <a:pt x="5" y="2"/>
                  </a:lnTo>
                  <a:lnTo>
                    <a:pt x="5" y="0"/>
                  </a:lnTo>
                  <a:lnTo>
                    <a:pt x="0" y="0"/>
                  </a:lnTo>
                  <a:lnTo>
                    <a:pt x="0" y="10"/>
                  </a:lnTo>
                  <a:lnTo>
                    <a:pt x="5" y="10"/>
                  </a:lnTo>
                  <a:lnTo>
                    <a:pt x="5" y="4"/>
                  </a:lnTo>
                  <a:lnTo>
                    <a:pt x="5" y="2"/>
                  </a:lnTo>
                  <a:lnTo>
                    <a:pt x="5" y="4"/>
                  </a:lnTo>
                  <a:lnTo>
                    <a:pt x="5" y="10"/>
                  </a:lnTo>
                  <a:lnTo>
                    <a:pt x="9" y="10"/>
                  </a:lnTo>
                  <a:lnTo>
                    <a:pt x="9" y="2"/>
                  </a:lnTo>
                  <a:lnTo>
                    <a:pt x="7" y="0"/>
                  </a:lnTo>
                  <a:close/>
                </a:path>
              </a:pathLst>
            </a:custGeom>
            <a:solidFill>
              <a:srgbClr val="FF0000"/>
            </a:solidFill>
            <a:ln w="9525">
              <a:noFill/>
              <a:round/>
              <a:headEnd/>
              <a:tailEnd/>
            </a:ln>
          </p:spPr>
          <p:txBody>
            <a:bodyPr/>
            <a:lstStyle/>
            <a:p>
              <a:endParaRPr lang="de-DE"/>
            </a:p>
          </p:txBody>
        </p:sp>
        <p:sp>
          <p:nvSpPr>
            <p:cNvPr id="110996" name="Freeform 87"/>
            <p:cNvSpPr>
              <a:spLocks noEditPoints="1"/>
            </p:cNvSpPr>
            <p:nvPr/>
          </p:nvSpPr>
          <p:spPr bwMode="auto">
            <a:xfrm>
              <a:off x="3845" y="1703"/>
              <a:ext cx="8" cy="10"/>
            </a:xfrm>
            <a:custGeom>
              <a:avLst/>
              <a:gdLst>
                <a:gd name="T0" fmla="*/ 4 w 8"/>
                <a:gd name="T1" fmla="*/ 0 h 10"/>
                <a:gd name="T2" fmla="*/ 2 w 8"/>
                <a:gd name="T3" fmla="*/ 2 h 10"/>
                <a:gd name="T4" fmla="*/ 2 w 8"/>
                <a:gd name="T5" fmla="*/ 4 h 10"/>
                <a:gd name="T6" fmla="*/ 4 w 8"/>
                <a:gd name="T7" fmla="*/ 4 h 10"/>
                <a:gd name="T8" fmla="*/ 4 w 8"/>
                <a:gd name="T9" fmla="*/ 2 h 10"/>
                <a:gd name="T10" fmla="*/ 6 w 8"/>
                <a:gd name="T11" fmla="*/ 2 h 10"/>
                <a:gd name="T12" fmla="*/ 4 w 8"/>
                <a:gd name="T13" fmla="*/ 4 h 10"/>
                <a:gd name="T14" fmla="*/ 2 w 8"/>
                <a:gd name="T15" fmla="*/ 4 h 10"/>
                <a:gd name="T16" fmla="*/ 2 w 8"/>
                <a:gd name="T17" fmla="*/ 6 h 10"/>
                <a:gd name="T18" fmla="*/ 0 w 8"/>
                <a:gd name="T19" fmla="*/ 8 h 10"/>
                <a:gd name="T20" fmla="*/ 4 w 8"/>
                <a:gd name="T21" fmla="*/ 10 h 10"/>
                <a:gd name="T22" fmla="*/ 6 w 8"/>
                <a:gd name="T23" fmla="*/ 10 h 10"/>
                <a:gd name="T24" fmla="*/ 8 w 8"/>
                <a:gd name="T25" fmla="*/ 10 h 10"/>
                <a:gd name="T26" fmla="*/ 8 w 8"/>
                <a:gd name="T27" fmla="*/ 4 h 10"/>
                <a:gd name="T28" fmla="*/ 8 w 8"/>
                <a:gd name="T29" fmla="*/ 0 h 10"/>
                <a:gd name="T30" fmla="*/ 4 w 8"/>
                <a:gd name="T31" fmla="*/ 0 h 10"/>
                <a:gd name="T32" fmla="*/ 6 w 8"/>
                <a:gd name="T33" fmla="*/ 6 h 10"/>
                <a:gd name="T34" fmla="*/ 6 w 8"/>
                <a:gd name="T35" fmla="*/ 8 h 10"/>
                <a:gd name="T36" fmla="*/ 4 w 8"/>
                <a:gd name="T37" fmla="*/ 10 h 10"/>
                <a:gd name="T38" fmla="*/ 4 w 8"/>
                <a:gd name="T39" fmla="*/ 8 h 10"/>
                <a:gd name="T40" fmla="*/ 6 w 8"/>
                <a:gd name="T41" fmla="*/ 6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
                <a:gd name="T64" fmla="*/ 0 h 10"/>
                <a:gd name="T65" fmla="*/ 8 w 8"/>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 h="10">
                  <a:moveTo>
                    <a:pt x="4" y="0"/>
                  </a:moveTo>
                  <a:lnTo>
                    <a:pt x="2" y="2"/>
                  </a:lnTo>
                  <a:lnTo>
                    <a:pt x="2" y="4"/>
                  </a:lnTo>
                  <a:lnTo>
                    <a:pt x="4" y="4"/>
                  </a:lnTo>
                  <a:lnTo>
                    <a:pt x="4" y="2"/>
                  </a:lnTo>
                  <a:lnTo>
                    <a:pt x="6" y="2"/>
                  </a:lnTo>
                  <a:lnTo>
                    <a:pt x="4" y="4"/>
                  </a:lnTo>
                  <a:lnTo>
                    <a:pt x="2" y="4"/>
                  </a:lnTo>
                  <a:lnTo>
                    <a:pt x="2" y="6"/>
                  </a:lnTo>
                  <a:lnTo>
                    <a:pt x="0" y="8"/>
                  </a:lnTo>
                  <a:lnTo>
                    <a:pt x="4" y="10"/>
                  </a:lnTo>
                  <a:lnTo>
                    <a:pt x="6" y="10"/>
                  </a:lnTo>
                  <a:lnTo>
                    <a:pt x="8" y="10"/>
                  </a:lnTo>
                  <a:lnTo>
                    <a:pt x="8" y="4"/>
                  </a:lnTo>
                  <a:lnTo>
                    <a:pt x="8" y="0"/>
                  </a:lnTo>
                  <a:lnTo>
                    <a:pt x="4" y="0"/>
                  </a:lnTo>
                  <a:close/>
                  <a:moveTo>
                    <a:pt x="6" y="6"/>
                  </a:moveTo>
                  <a:lnTo>
                    <a:pt x="6" y="8"/>
                  </a:lnTo>
                  <a:lnTo>
                    <a:pt x="4" y="10"/>
                  </a:lnTo>
                  <a:lnTo>
                    <a:pt x="4" y="8"/>
                  </a:lnTo>
                  <a:lnTo>
                    <a:pt x="6" y="6"/>
                  </a:lnTo>
                  <a:close/>
                </a:path>
              </a:pathLst>
            </a:custGeom>
            <a:solidFill>
              <a:srgbClr val="FF0000"/>
            </a:solidFill>
            <a:ln w="9525">
              <a:noFill/>
              <a:round/>
              <a:headEnd/>
              <a:tailEnd/>
            </a:ln>
          </p:spPr>
          <p:txBody>
            <a:bodyPr/>
            <a:lstStyle/>
            <a:p>
              <a:endParaRPr lang="de-DE"/>
            </a:p>
          </p:txBody>
        </p:sp>
        <p:sp>
          <p:nvSpPr>
            <p:cNvPr id="110997" name="Rectangle 88"/>
            <p:cNvSpPr>
              <a:spLocks noChangeArrowheads="1"/>
            </p:cNvSpPr>
            <p:nvPr/>
          </p:nvSpPr>
          <p:spPr bwMode="auto">
            <a:xfrm>
              <a:off x="3855" y="1701"/>
              <a:ext cx="2" cy="12"/>
            </a:xfrm>
            <a:prstGeom prst="rect">
              <a:avLst/>
            </a:prstGeom>
            <a:solidFill>
              <a:srgbClr val="FF0000"/>
            </a:solidFill>
            <a:ln w="9525">
              <a:noFill/>
              <a:miter lim="800000"/>
              <a:headEnd/>
              <a:tailEnd/>
            </a:ln>
          </p:spPr>
          <p:txBody>
            <a:bodyPr/>
            <a:lstStyle/>
            <a:p>
              <a:endParaRPr lang="en-US"/>
            </a:p>
          </p:txBody>
        </p:sp>
        <p:sp>
          <p:nvSpPr>
            <p:cNvPr id="110998" name="Freeform 89"/>
            <p:cNvSpPr>
              <a:spLocks/>
            </p:cNvSpPr>
            <p:nvPr/>
          </p:nvSpPr>
          <p:spPr bwMode="auto">
            <a:xfrm>
              <a:off x="3868" y="1703"/>
              <a:ext cx="6" cy="10"/>
            </a:xfrm>
            <a:custGeom>
              <a:avLst/>
              <a:gdLst>
                <a:gd name="T0" fmla="*/ 0 w 6"/>
                <a:gd name="T1" fmla="*/ 0 h 10"/>
                <a:gd name="T2" fmla="*/ 0 w 6"/>
                <a:gd name="T3" fmla="*/ 2 h 10"/>
                <a:gd name="T4" fmla="*/ 2 w 6"/>
                <a:gd name="T5" fmla="*/ 2 h 10"/>
                <a:gd name="T6" fmla="*/ 0 w 6"/>
                <a:gd name="T7" fmla="*/ 8 h 10"/>
                <a:gd name="T8" fmla="*/ 0 w 6"/>
                <a:gd name="T9" fmla="*/ 10 h 10"/>
                <a:gd name="T10" fmla="*/ 6 w 6"/>
                <a:gd name="T11" fmla="*/ 10 h 10"/>
                <a:gd name="T12" fmla="*/ 6 w 6"/>
                <a:gd name="T13" fmla="*/ 8 h 10"/>
                <a:gd name="T14" fmla="*/ 2 w 6"/>
                <a:gd name="T15" fmla="*/ 8 h 10"/>
                <a:gd name="T16" fmla="*/ 6 w 6"/>
                <a:gd name="T17" fmla="*/ 2 h 10"/>
                <a:gd name="T18" fmla="*/ 6 w 6"/>
                <a:gd name="T19" fmla="*/ 0 h 10"/>
                <a:gd name="T20" fmla="*/ 0 w 6"/>
                <a:gd name="T21" fmla="*/ 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10"/>
                <a:gd name="T35" fmla="*/ 6 w 6"/>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10">
                  <a:moveTo>
                    <a:pt x="0" y="0"/>
                  </a:moveTo>
                  <a:lnTo>
                    <a:pt x="0" y="2"/>
                  </a:lnTo>
                  <a:lnTo>
                    <a:pt x="2" y="2"/>
                  </a:lnTo>
                  <a:lnTo>
                    <a:pt x="0" y="8"/>
                  </a:lnTo>
                  <a:lnTo>
                    <a:pt x="0" y="10"/>
                  </a:lnTo>
                  <a:lnTo>
                    <a:pt x="6" y="10"/>
                  </a:lnTo>
                  <a:lnTo>
                    <a:pt x="6" y="8"/>
                  </a:lnTo>
                  <a:lnTo>
                    <a:pt x="2" y="8"/>
                  </a:lnTo>
                  <a:lnTo>
                    <a:pt x="6" y="2"/>
                  </a:lnTo>
                  <a:lnTo>
                    <a:pt x="6" y="0"/>
                  </a:lnTo>
                  <a:lnTo>
                    <a:pt x="0" y="0"/>
                  </a:lnTo>
                  <a:close/>
                </a:path>
              </a:pathLst>
            </a:custGeom>
            <a:solidFill>
              <a:srgbClr val="FF0000"/>
            </a:solidFill>
            <a:ln w="9525">
              <a:noFill/>
              <a:round/>
              <a:headEnd/>
              <a:tailEnd/>
            </a:ln>
          </p:spPr>
          <p:txBody>
            <a:bodyPr/>
            <a:lstStyle/>
            <a:p>
              <a:endParaRPr lang="de-DE"/>
            </a:p>
          </p:txBody>
        </p:sp>
        <p:sp>
          <p:nvSpPr>
            <p:cNvPr id="110999" name="Freeform 90"/>
            <p:cNvSpPr>
              <a:spLocks noEditPoints="1"/>
            </p:cNvSpPr>
            <p:nvPr/>
          </p:nvSpPr>
          <p:spPr bwMode="auto">
            <a:xfrm>
              <a:off x="3874" y="1703"/>
              <a:ext cx="8" cy="10"/>
            </a:xfrm>
            <a:custGeom>
              <a:avLst/>
              <a:gdLst>
                <a:gd name="T0" fmla="*/ 4 w 8"/>
                <a:gd name="T1" fmla="*/ 0 h 10"/>
                <a:gd name="T2" fmla="*/ 0 w 8"/>
                <a:gd name="T3" fmla="*/ 2 h 10"/>
                <a:gd name="T4" fmla="*/ 0 w 8"/>
                <a:gd name="T5" fmla="*/ 8 h 10"/>
                <a:gd name="T6" fmla="*/ 4 w 8"/>
                <a:gd name="T7" fmla="*/ 10 h 10"/>
                <a:gd name="T8" fmla="*/ 8 w 8"/>
                <a:gd name="T9" fmla="*/ 8 h 10"/>
                <a:gd name="T10" fmla="*/ 8 w 8"/>
                <a:gd name="T11" fmla="*/ 6 h 10"/>
                <a:gd name="T12" fmla="*/ 6 w 8"/>
                <a:gd name="T13" fmla="*/ 6 h 10"/>
                <a:gd name="T14" fmla="*/ 6 w 8"/>
                <a:gd name="T15" fmla="*/ 8 h 10"/>
                <a:gd name="T16" fmla="*/ 4 w 8"/>
                <a:gd name="T17" fmla="*/ 10 h 10"/>
                <a:gd name="T18" fmla="*/ 4 w 8"/>
                <a:gd name="T19" fmla="*/ 8 h 10"/>
                <a:gd name="T20" fmla="*/ 4 w 8"/>
                <a:gd name="T21" fmla="*/ 6 h 10"/>
                <a:gd name="T22" fmla="*/ 8 w 8"/>
                <a:gd name="T23" fmla="*/ 6 h 10"/>
                <a:gd name="T24" fmla="*/ 8 w 8"/>
                <a:gd name="T25" fmla="*/ 2 h 10"/>
                <a:gd name="T26" fmla="*/ 4 w 8"/>
                <a:gd name="T27" fmla="*/ 0 h 10"/>
                <a:gd name="T28" fmla="*/ 4 w 8"/>
                <a:gd name="T29" fmla="*/ 2 h 10"/>
                <a:gd name="T30" fmla="*/ 4 w 8"/>
                <a:gd name="T31" fmla="*/ 4 h 10"/>
                <a:gd name="T32" fmla="*/ 4 w 8"/>
                <a:gd name="T33" fmla="*/ 2 h 1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10"/>
                <a:gd name="T53" fmla="*/ 8 w 8"/>
                <a:gd name="T54" fmla="*/ 10 h 1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10">
                  <a:moveTo>
                    <a:pt x="4" y="0"/>
                  </a:moveTo>
                  <a:lnTo>
                    <a:pt x="0" y="2"/>
                  </a:lnTo>
                  <a:lnTo>
                    <a:pt x="0" y="8"/>
                  </a:lnTo>
                  <a:lnTo>
                    <a:pt x="4" y="10"/>
                  </a:lnTo>
                  <a:lnTo>
                    <a:pt x="8" y="8"/>
                  </a:lnTo>
                  <a:lnTo>
                    <a:pt x="8" y="6"/>
                  </a:lnTo>
                  <a:lnTo>
                    <a:pt x="6" y="6"/>
                  </a:lnTo>
                  <a:lnTo>
                    <a:pt x="6" y="8"/>
                  </a:lnTo>
                  <a:lnTo>
                    <a:pt x="4" y="10"/>
                  </a:lnTo>
                  <a:lnTo>
                    <a:pt x="4" y="8"/>
                  </a:lnTo>
                  <a:lnTo>
                    <a:pt x="4" y="6"/>
                  </a:lnTo>
                  <a:lnTo>
                    <a:pt x="8" y="6"/>
                  </a:lnTo>
                  <a:lnTo>
                    <a:pt x="8" y="2"/>
                  </a:lnTo>
                  <a:lnTo>
                    <a:pt x="4" y="0"/>
                  </a:lnTo>
                  <a:close/>
                  <a:moveTo>
                    <a:pt x="4" y="2"/>
                  </a:moveTo>
                  <a:lnTo>
                    <a:pt x="4" y="4"/>
                  </a:lnTo>
                  <a:lnTo>
                    <a:pt x="4" y="2"/>
                  </a:lnTo>
                  <a:close/>
                </a:path>
              </a:pathLst>
            </a:custGeom>
            <a:solidFill>
              <a:srgbClr val="FF0000"/>
            </a:solidFill>
            <a:ln w="9525">
              <a:noFill/>
              <a:round/>
              <a:headEnd/>
              <a:tailEnd/>
            </a:ln>
          </p:spPr>
          <p:txBody>
            <a:bodyPr/>
            <a:lstStyle/>
            <a:p>
              <a:endParaRPr lang="de-DE"/>
            </a:p>
          </p:txBody>
        </p:sp>
        <p:sp>
          <p:nvSpPr>
            <p:cNvPr id="111000" name="Freeform 91"/>
            <p:cNvSpPr>
              <a:spLocks/>
            </p:cNvSpPr>
            <p:nvPr/>
          </p:nvSpPr>
          <p:spPr bwMode="auto">
            <a:xfrm>
              <a:off x="3882" y="1703"/>
              <a:ext cx="6" cy="10"/>
            </a:xfrm>
            <a:custGeom>
              <a:avLst/>
              <a:gdLst>
                <a:gd name="T0" fmla="*/ 6 w 6"/>
                <a:gd name="T1" fmla="*/ 0 h 10"/>
                <a:gd name="T2" fmla="*/ 4 w 6"/>
                <a:gd name="T3" fmla="*/ 2 h 10"/>
                <a:gd name="T4" fmla="*/ 4 w 6"/>
                <a:gd name="T5" fmla="*/ 0 h 10"/>
                <a:gd name="T6" fmla="*/ 0 w 6"/>
                <a:gd name="T7" fmla="*/ 0 h 10"/>
                <a:gd name="T8" fmla="*/ 0 w 6"/>
                <a:gd name="T9" fmla="*/ 10 h 10"/>
                <a:gd name="T10" fmla="*/ 4 w 6"/>
                <a:gd name="T11" fmla="*/ 10 h 10"/>
                <a:gd name="T12" fmla="*/ 4 w 6"/>
                <a:gd name="T13" fmla="*/ 4 h 10"/>
                <a:gd name="T14" fmla="*/ 6 w 6"/>
                <a:gd name="T15" fmla="*/ 4 h 10"/>
                <a:gd name="T16" fmla="*/ 6 w 6"/>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
                <a:gd name="T28" fmla="*/ 0 h 10"/>
                <a:gd name="T29" fmla="*/ 6 w 6"/>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 h="10">
                  <a:moveTo>
                    <a:pt x="6" y="0"/>
                  </a:moveTo>
                  <a:lnTo>
                    <a:pt x="4" y="2"/>
                  </a:lnTo>
                  <a:lnTo>
                    <a:pt x="4" y="0"/>
                  </a:lnTo>
                  <a:lnTo>
                    <a:pt x="0" y="0"/>
                  </a:lnTo>
                  <a:lnTo>
                    <a:pt x="0" y="10"/>
                  </a:lnTo>
                  <a:lnTo>
                    <a:pt x="4" y="10"/>
                  </a:lnTo>
                  <a:lnTo>
                    <a:pt x="4" y="4"/>
                  </a:lnTo>
                  <a:lnTo>
                    <a:pt x="6" y="4"/>
                  </a:lnTo>
                  <a:lnTo>
                    <a:pt x="6" y="0"/>
                  </a:lnTo>
                  <a:close/>
                </a:path>
              </a:pathLst>
            </a:custGeom>
            <a:solidFill>
              <a:srgbClr val="FF0000"/>
            </a:solidFill>
            <a:ln w="9525">
              <a:noFill/>
              <a:round/>
              <a:headEnd/>
              <a:tailEnd/>
            </a:ln>
          </p:spPr>
          <p:txBody>
            <a:bodyPr/>
            <a:lstStyle/>
            <a:p>
              <a:endParaRPr lang="de-DE"/>
            </a:p>
          </p:txBody>
        </p:sp>
        <p:sp>
          <p:nvSpPr>
            <p:cNvPr id="111001" name="Freeform 92"/>
            <p:cNvSpPr>
              <a:spLocks/>
            </p:cNvSpPr>
            <p:nvPr/>
          </p:nvSpPr>
          <p:spPr bwMode="auto">
            <a:xfrm>
              <a:off x="3859" y="1703"/>
              <a:ext cx="9" cy="14"/>
            </a:xfrm>
            <a:custGeom>
              <a:avLst/>
              <a:gdLst>
                <a:gd name="T0" fmla="*/ 0 w 9"/>
                <a:gd name="T1" fmla="*/ 0 h 14"/>
                <a:gd name="T2" fmla="*/ 2 w 9"/>
                <a:gd name="T3" fmla="*/ 12 h 14"/>
                <a:gd name="T4" fmla="*/ 0 w 9"/>
                <a:gd name="T5" fmla="*/ 12 h 14"/>
                <a:gd name="T6" fmla="*/ 0 w 9"/>
                <a:gd name="T7" fmla="*/ 14 h 14"/>
                <a:gd name="T8" fmla="*/ 2 w 9"/>
                <a:gd name="T9" fmla="*/ 14 h 14"/>
                <a:gd name="T10" fmla="*/ 7 w 9"/>
                <a:gd name="T11" fmla="*/ 12 h 14"/>
                <a:gd name="T12" fmla="*/ 9 w 9"/>
                <a:gd name="T13" fmla="*/ 0 h 14"/>
                <a:gd name="T14" fmla="*/ 4 w 9"/>
                <a:gd name="T15" fmla="*/ 0 h 14"/>
                <a:gd name="T16" fmla="*/ 4 w 9"/>
                <a:gd name="T17" fmla="*/ 8 h 14"/>
                <a:gd name="T18" fmla="*/ 2 w 9"/>
                <a:gd name="T19" fmla="*/ 0 h 14"/>
                <a:gd name="T20" fmla="*/ 0 w 9"/>
                <a:gd name="T21" fmla="*/ 0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14"/>
                <a:gd name="T35" fmla="*/ 9 w 9"/>
                <a:gd name="T36" fmla="*/ 14 h 1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14">
                  <a:moveTo>
                    <a:pt x="0" y="0"/>
                  </a:moveTo>
                  <a:lnTo>
                    <a:pt x="2" y="12"/>
                  </a:lnTo>
                  <a:lnTo>
                    <a:pt x="0" y="12"/>
                  </a:lnTo>
                  <a:lnTo>
                    <a:pt x="0" y="14"/>
                  </a:lnTo>
                  <a:lnTo>
                    <a:pt x="2" y="14"/>
                  </a:lnTo>
                  <a:lnTo>
                    <a:pt x="7" y="12"/>
                  </a:lnTo>
                  <a:lnTo>
                    <a:pt x="9" y="0"/>
                  </a:lnTo>
                  <a:lnTo>
                    <a:pt x="4" y="0"/>
                  </a:lnTo>
                  <a:lnTo>
                    <a:pt x="4" y="8"/>
                  </a:lnTo>
                  <a:lnTo>
                    <a:pt x="2" y="0"/>
                  </a:lnTo>
                  <a:lnTo>
                    <a:pt x="0" y="0"/>
                  </a:lnTo>
                  <a:close/>
                </a:path>
              </a:pathLst>
            </a:custGeom>
            <a:solidFill>
              <a:srgbClr val="FF0000"/>
            </a:solidFill>
            <a:ln w="9525">
              <a:noFill/>
              <a:round/>
              <a:headEnd/>
              <a:tailEnd/>
            </a:ln>
          </p:spPr>
          <p:txBody>
            <a:bodyPr/>
            <a:lstStyle/>
            <a:p>
              <a:endParaRPr lang="de-DE"/>
            </a:p>
          </p:txBody>
        </p:sp>
        <p:sp>
          <p:nvSpPr>
            <p:cNvPr id="111002" name="Freeform 93"/>
            <p:cNvSpPr>
              <a:spLocks/>
            </p:cNvSpPr>
            <p:nvPr/>
          </p:nvSpPr>
          <p:spPr bwMode="auto">
            <a:xfrm>
              <a:off x="3722" y="1696"/>
              <a:ext cx="25" cy="17"/>
            </a:xfrm>
            <a:custGeom>
              <a:avLst/>
              <a:gdLst>
                <a:gd name="T0" fmla="*/ 11 w 25"/>
                <a:gd name="T1" fmla="*/ 17 h 17"/>
                <a:gd name="T2" fmla="*/ 25 w 25"/>
                <a:gd name="T3" fmla="*/ 17 h 17"/>
                <a:gd name="T4" fmla="*/ 25 w 25"/>
                <a:gd name="T5" fmla="*/ 3 h 17"/>
                <a:gd name="T6" fmla="*/ 19 w 25"/>
                <a:gd name="T7" fmla="*/ 0 h 17"/>
                <a:gd name="T8" fmla="*/ 6 w 25"/>
                <a:gd name="T9" fmla="*/ 0 h 17"/>
                <a:gd name="T10" fmla="*/ 0 w 25"/>
                <a:gd name="T11" fmla="*/ 3 h 17"/>
                <a:gd name="T12" fmla="*/ 0 w 25"/>
                <a:gd name="T13" fmla="*/ 15 h 17"/>
                <a:gd name="T14" fmla="*/ 9 w 25"/>
                <a:gd name="T15" fmla="*/ 9 h 17"/>
                <a:gd name="T16" fmla="*/ 6 w 25"/>
                <a:gd name="T17" fmla="*/ 5 h 17"/>
                <a:gd name="T18" fmla="*/ 19 w 25"/>
                <a:gd name="T19" fmla="*/ 5 h 17"/>
                <a:gd name="T20" fmla="*/ 17 w 25"/>
                <a:gd name="T21" fmla="*/ 13 h 17"/>
                <a:gd name="T22" fmla="*/ 11 w 25"/>
                <a:gd name="T23" fmla="*/ 17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17"/>
                <a:gd name="T38" fmla="*/ 25 w 25"/>
                <a:gd name="T39" fmla="*/ 17 h 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17">
                  <a:moveTo>
                    <a:pt x="11" y="17"/>
                  </a:moveTo>
                  <a:lnTo>
                    <a:pt x="25" y="17"/>
                  </a:lnTo>
                  <a:lnTo>
                    <a:pt x="25" y="3"/>
                  </a:lnTo>
                  <a:lnTo>
                    <a:pt x="19" y="0"/>
                  </a:lnTo>
                  <a:lnTo>
                    <a:pt x="6" y="0"/>
                  </a:lnTo>
                  <a:lnTo>
                    <a:pt x="0" y="3"/>
                  </a:lnTo>
                  <a:lnTo>
                    <a:pt x="0" y="15"/>
                  </a:lnTo>
                  <a:lnTo>
                    <a:pt x="9" y="9"/>
                  </a:lnTo>
                  <a:lnTo>
                    <a:pt x="6" y="5"/>
                  </a:lnTo>
                  <a:lnTo>
                    <a:pt x="19" y="5"/>
                  </a:lnTo>
                  <a:lnTo>
                    <a:pt x="17" y="13"/>
                  </a:lnTo>
                  <a:lnTo>
                    <a:pt x="11" y="17"/>
                  </a:lnTo>
                  <a:close/>
                </a:path>
              </a:pathLst>
            </a:custGeom>
            <a:solidFill>
              <a:srgbClr val="FF0000"/>
            </a:solidFill>
            <a:ln w="9525">
              <a:noFill/>
              <a:round/>
              <a:headEnd/>
              <a:tailEnd/>
            </a:ln>
          </p:spPr>
          <p:txBody>
            <a:bodyPr/>
            <a:lstStyle/>
            <a:p>
              <a:endParaRPr lang="de-DE"/>
            </a:p>
          </p:txBody>
        </p:sp>
        <p:sp>
          <p:nvSpPr>
            <p:cNvPr id="111003" name="Freeform 94"/>
            <p:cNvSpPr>
              <a:spLocks/>
            </p:cNvSpPr>
            <p:nvPr/>
          </p:nvSpPr>
          <p:spPr bwMode="auto">
            <a:xfrm>
              <a:off x="3743" y="1690"/>
              <a:ext cx="8" cy="6"/>
            </a:xfrm>
            <a:custGeom>
              <a:avLst/>
              <a:gdLst>
                <a:gd name="T0" fmla="*/ 0 w 8"/>
                <a:gd name="T1" fmla="*/ 4 h 6"/>
                <a:gd name="T2" fmla="*/ 2 w 8"/>
                <a:gd name="T3" fmla="*/ 6 h 6"/>
                <a:gd name="T4" fmla="*/ 8 w 8"/>
                <a:gd name="T5" fmla="*/ 0 h 6"/>
                <a:gd name="T6" fmla="*/ 0 w 8"/>
                <a:gd name="T7" fmla="*/ 4 h 6"/>
                <a:gd name="T8" fmla="*/ 0 60000 65536"/>
                <a:gd name="T9" fmla="*/ 0 60000 65536"/>
                <a:gd name="T10" fmla="*/ 0 60000 65536"/>
                <a:gd name="T11" fmla="*/ 0 60000 65536"/>
                <a:gd name="T12" fmla="*/ 0 w 8"/>
                <a:gd name="T13" fmla="*/ 0 h 6"/>
                <a:gd name="T14" fmla="*/ 8 w 8"/>
                <a:gd name="T15" fmla="*/ 6 h 6"/>
              </a:gdLst>
              <a:ahLst/>
              <a:cxnLst>
                <a:cxn ang="T8">
                  <a:pos x="T0" y="T1"/>
                </a:cxn>
                <a:cxn ang="T9">
                  <a:pos x="T2" y="T3"/>
                </a:cxn>
                <a:cxn ang="T10">
                  <a:pos x="T4" y="T5"/>
                </a:cxn>
                <a:cxn ang="T11">
                  <a:pos x="T6" y="T7"/>
                </a:cxn>
              </a:cxnLst>
              <a:rect l="T12" t="T13" r="T14" b="T15"/>
              <a:pathLst>
                <a:path w="8" h="6">
                  <a:moveTo>
                    <a:pt x="0" y="4"/>
                  </a:moveTo>
                  <a:lnTo>
                    <a:pt x="2" y="6"/>
                  </a:lnTo>
                  <a:lnTo>
                    <a:pt x="8" y="0"/>
                  </a:lnTo>
                  <a:lnTo>
                    <a:pt x="0" y="4"/>
                  </a:lnTo>
                  <a:close/>
                </a:path>
              </a:pathLst>
            </a:custGeom>
            <a:solidFill>
              <a:srgbClr val="FF0000"/>
            </a:solidFill>
            <a:ln w="9525">
              <a:noFill/>
              <a:round/>
              <a:headEnd/>
              <a:tailEnd/>
            </a:ln>
          </p:spPr>
          <p:txBody>
            <a:bodyPr/>
            <a:lstStyle/>
            <a:p>
              <a:endParaRPr lang="de-DE"/>
            </a:p>
          </p:txBody>
        </p:sp>
        <p:sp>
          <p:nvSpPr>
            <p:cNvPr id="111004" name="Freeform 95"/>
            <p:cNvSpPr>
              <a:spLocks/>
            </p:cNvSpPr>
            <p:nvPr/>
          </p:nvSpPr>
          <p:spPr bwMode="auto">
            <a:xfrm>
              <a:off x="3706" y="1701"/>
              <a:ext cx="35" cy="22"/>
            </a:xfrm>
            <a:custGeom>
              <a:avLst/>
              <a:gdLst>
                <a:gd name="T0" fmla="*/ 0 w 35"/>
                <a:gd name="T1" fmla="*/ 22 h 22"/>
                <a:gd name="T2" fmla="*/ 29 w 35"/>
                <a:gd name="T3" fmla="*/ 0 h 22"/>
                <a:gd name="T4" fmla="*/ 35 w 35"/>
                <a:gd name="T5" fmla="*/ 0 h 22"/>
                <a:gd name="T6" fmla="*/ 33 w 35"/>
                <a:gd name="T7" fmla="*/ 4 h 22"/>
                <a:gd name="T8" fmla="*/ 18 w 35"/>
                <a:gd name="T9" fmla="*/ 22 h 22"/>
                <a:gd name="T10" fmla="*/ 0 w 35"/>
                <a:gd name="T11" fmla="*/ 22 h 22"/>
                <a:gd name="T12" fmla="*/ 0 60000 65536"/>
                <a:gd name="T13" fmla="*/ 0 60000 65536"/>
                <a:gd name="T14" fmla="*/ 0 60000 65536"/>
                <a:gd name="T15" fmla="*/ 0 60000 65536"/>
                <a:gd name="T16" fmla="*/ 0 60000 65536"/>
                <a:gd name="T17" fmla="*/ 0 60000 65536"/>
                <a:gd name="T18" fmla="*/ 0 w 35"/>
                <a:gd name="T19" fmla="*/ 0 h 22"/>
                <a:gd name="T20" fmla="*/ 35 w 35"/>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35" h="22">
                  <a:moveTo>
                    <a:pt x="0" y="22"/>
                  </a:moveTo>
                  <a:lnTo>
                    <a:pt x="29" y="0"/>
                  </a:lnTo>
                  <a:lnTo>
                    <a:pt x="35" y="0"/>
                  </a:lnTo>
                  <a:lnTo>
                    <a:pt x="33" y="4"/>
                  </a:lnTo>
                  <a:lnTo>
                    <a:pt x="18" y="22"/>
                  </a:lnTo>
                  <a:lnTo>
                    <a:pt x="0" y="22"/>
                  </a:lnTo>
                  <a:close/>
                </a:path>
              </a:pathLst>
            </a:custGeom>
            <a:solidFill>
              <a:srgbClr val="FF0000"/>
            </a:solidFill>
            <a:ln w="9525">
              <a:noFill/>
              <a:round/>
              <a:headEnd/>
              <a:tailEnd/>
            </a:ln>
          </p:spPr>
          <p:txBody>
            <a:bodyPr/>
            <a:lstStyle/>
            <a:p>
              <a:endParaRPr lang="de-DE"/>
            </a:p>
          </p:txBody>
        </p:sp>
        <p:sp>
          <p:nvSpPr>
            <p:cNvPr id="111005" name="Freeform 96"/>
            <p:cNvSpPr>
              <a:spLocks noEditPoints="1"/>
            </p:cNvSpPr>
            <p:nvPr/>
          </p:nvSpPr>
          <p:spPr bwMode="auto">
            <a:xfrm>
              <a:off x="3820" y="1699"/>
              <a:ext cx="8" cy="4"/>
            </a:xfrm>
            <a:custGeom>
              <a:avLst/>
              <a:gdLst>
                <a:gd name="T0" fmla="*/ 2 w 8"/>
                <a:gd name="T1" fmla="*/ 4 h 4"/>
                <a:gd name="T2" fmla="*/ 2 w 8"/>
                <a:gd name="T3" fmla="*/ 0 h 4"/>
                <a:gd name="T4" fmla="*/ 0 w 8"/>
                <a:gd name="T5" fmla="*/ 0 h 4"/>
                <a:gd name="T6" fmla="*/ 4 w 8"/>
                <a:gd name="T7" fmla="*/ 0 h 4"/>
                <a:gd name="T8" fmla="*/ 2 w 8"/>
                <a:gd name="T9" fmla="*/ 0 h 4"/>
                <a:gd name="T10" fmla="*/ 2 w 8"/>
                <a:gd name="T11" fmla="*/ 4 h 4"/>
                <a:gd name="T12" fmla="*/ 4 w 8"/>
                <a:gd name="T13" fmla="*/ 4 h 4"/>
                <a:gd name="T14" fmla="*/ 4 w 8"/>
                <a:gd name="T15" fmla="*/ 0 h 4"/>
                <a:gd name="T16" fmla="*/ 6 w 8"/>
                <a:gd name="T17" fmla="*/ 2 h 4"/>
                <a:gd name="T18" fmla="*/ 6 w 8"/>
                <a:gd name="T19" fmla="*/ 0 h 4"/>
                <a:gd name="T20" fmla="*/ 8 w 8"/>
                <a:gd name="T21" fmla="*/ 0 h 4"/>
                <a:gd name="T22" fmla="*/ 8 w 8"/>
                <a:gd name="T23" fmla="*/ 4 h 4"/>
                <a:gd name="T24" fmla="*/ 6 w 8"/>
                <a:gd name="T25" fmla="*/ 4 h 4"/>
                <a:gd name="T26" fmla="*/ 6 w 8"/>
                <a:gd name="T27" fmla="*/ 0 h 4"/>
                <a:gd name="T28" fmla="*/ 6 w 8"/>
                <a:gd name="T29" fmla="*/ 4 h 4"/>
                <a:gd name="T30" fmla="*/ 4 w 8"/>
                <a:gd name="T31" fmla="*/ 0 h 4"/>
                <a:gd name="T32" fmla="*/ 4 w 8"/>
                <a:gd name="T33" fmla="*/ 4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4"/>
                <a:gd name="T53" fmla="*/ 8 w 8"/>
                <a:gd name="T54" fmla="*/ 4 h 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4">
                  <a:moveTo>
                    <a:pt x="2" y="4"/>
                  </a:moveTo>
                  <a:lnTo>
                    <a:pt x="2" y="0"/>
                  </a:lnTo>
                  <a:lnTo>
                    <a:pt x="0" y="0"/>
                  </a:lnTo>
                  <a:lnTo>
                    <a:pt x="4" y="0"/>
                  </a:lnTo>
                  <a:lnTo>
                    <a:pt x="2" y="0"/>
                  </a:lnTo>
                  <a:lnTo>
                    <a:pt x="2" y="4"/>
                  </a:lnTo>
                  <a:close/>
                  <a:moveTo>
                    <a:pt x="4" y="4"/>
                  </a:moveTo>
                  <a:lnTo>
                    <a:pt x="4" y="0"/>
                  </a:lnTo>
                  <a:lnTo>
                    <a:pt x="6" y="2"/>
                  </a:lnTo>
                  <a:lnTo>
                    <a:pt x="6" y="0"/>
                  </a:lnTo>
                  <a:lnTo>
                    <a:pt x="8" y="0"/>
                  </a:lnTo>
                  <a:lnTo>
                    <a:pt x="8" y="4"/>
                  </a:lnTo>
                  <a:lnTo>
                    <a:pt x="6" y="4"/>
                  </a:lnTo>
                  <a:lnTo>
                    <a:pt x="6" y="0"/>
                  </a:lnTo>
                  <a:lnTo>
                    <a:pt x="6" y="4"/>
                  </a:lnTo>
                  <a:lnTo>
                    <a:pt x="4" y="0"/>
                  </a:lnTo>
                  <a:lnTo>
                    <a:pt x="4" y="4"/>
                  </a:lnTo>
                  <a:close/>
                </a:path>
              </a:pathLst>
            </a:custGeom>
            <a:solidFill>
              <a:srgbClr val="FF0000"/>
            </a:solidFill>
            <a:ln w="9525">
              <a:noFill/>
              <a:round/>
              <a:headEnd/>
              <a:tailEnd/>
            </a:ln>
          </p:spPr>
          <p:txBody>
            <a:bodyPr/>
            <a:lstStyle/>
            <a:p>
              <a:endParaRPr lang="de-DE"/>
            </a:p>
          </p:txBody>
        </p:sp>
        <p:sp>
          <p:nvSpPr>
            <p:cNvPr id="111006" name="Freeform 97"/>
            <p:cNvSpPr>
              <a:spLocks/>
            </p:cNvSpPr>
            <p:nvPr/>
          </p:nvSpPr>
          <p:spPr bwMode="auto">
            <a:xfrm>
              <a:off x="3890" y="1607"/>
              <a:ext cx="7" cy="6"/>
            </a:xfrm>
            <a:custGeom>
              <a:avLst/>
              <a:gdLst>
                <a:gd name="T0" fmla="*/ 7 w 7"/>
                <a:gd name="T1" fmla="*/ 2 h 6"/>
                <a:gd name="T2" fmla="*/ 5 w 7"/>
                <a:gd name="T3" fmla="*/ 0 h 6"/>
                <a:gd name="T4" fmla="*/ 0 w 7"/>
                <a:gd name="T5" fmla="*/ 0 h 6"/>
                <a:gd name="T6" fmla="*/ 0 w 7"/>
                <a:gd name="T7" fmla="*/ 4 h 6"/>
                <a:gd name="T8" fmla="*/ 3 w 7"/>
                <a:gd name="T9" fmla="*/ 4 h 6"/>
                <a:gd name="T10" fmla="*/ 0 w 7"/>
                <a:gd name="T11" fmla="*/ 4 h 6"/>
                <a:gd name="T12" fmla="*/ 3 w 7"/>
                <a:gd name="T13" fmla="*/ 6 h 6"/>
                <a:gd name="T14" fmla="*/ 7 w 7"/>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7" y="2"/>
                  </a:moveTo>
                  <a:lnTo>
                    <a:pt x="5" y="0"/>
                  </a:lnTo>
                  <a:lnTo>
                    <a:pt x="0" y="0"/>
                  </a:lnTo>
                  <a:lnTo>
                    <a:pt x="0" y="4"/>
                  </a:lnTo>
                  <a:lnTo>
                    <a:pt x="3" y="4"/>
                  </a:lnTo>
                  <a:lnTo>
                    <a:pt x="0" y="4"/>
                  </a:lnTo>
                  <a:lnTo>
                    <a:pt x="3" y="6"/>
                  </a:lnTo>
                  <a:lnTo>
                    <a:pt x="7" y="2"/>
                  </a:lnTo>
                  <a:close/>
                </a:path>
              </a:pathLst>
            </a:custGeom>
            <a:solidFill>
              <a:srgbClr val="000000"/>
            </a:solidFill>
            <a:ln w="9525">
              <a:noFill/>
              <a:round/>
              <a:headEnd/>
              <a:tailEnd/>
            </a:ln>
          </p:spPr>
          <p:txBody>
            <a:bodyPr/>
            <a:lstStyle/>
            <a:p>
              <a:endParaRPr lang="de-DE"/>
            </a:p>
          </p:txBody>
        </p:sp>
        <p:sp>
          <p:nvSpPr>
            <p:cNvPr id="111007" name="Freeform 98"/>
            <p:cNvSpPr>
              <a:spLocks/>
            </p:cNvSpPr>
            <p:nvPr/>
          </p:nvSpPr>
          <p:spPr bwMode="auto">
            <a:xfrm>
              <a:off x="3890" y="1607"/>
              <a:ext cx="7" cy="6"/>
            </a:xfrm>
            <a:custGeom>
              <a:avLst/>
              <a:gdLst>
                <a:gd name="T0" fmla="*/ 7 w 7"/>
                <a:gd name="T1" fmla="*/ 2 h 6"/>
                <a:gd name="T2" fmla="*/ 5 w 7"/>
                <a:gd name="T3" fmla="*/ 0 h 6"/>
                <a:gd name="T4" fmla="*/ 0 w 7"/>
                <a:gd name="T5" fmla="*/ 0 h 6"/>
                <a:gd name="T6" fmla="*/ 0 w 7"/>
                <a:gd name="T7" fmla="*/ 4 h 6"/>
                <a:gd name="T8" fmla="*/ 3 w 7"/>
                <a:gd name="T9" fmla="*/ 4 h 6"/>
                <a:gd name="T10" fmla="*/ 0 w 7"/>
                <a:gd name="T11" fmla="*/ 4 h 6"/>
                <a:gd name="T12" fmla="*/ 3 w 7"/>
                <a:gd name="T13" fmla="*/ 6 h 6"/>
                <a:gd name="T14" fmla="*/ 7 w 7"/>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7" y="2"/>
                  </a:moveTo>
                  <a:lnTo>
                    <a:pt x="5" y="0"/>
                  </a:lnTo>
                  <a:lnTo>
                    <a:pt x="0" y="0"/>
                  </a:lnTo>
                  <a:lnTo>
                    <a:pt x="0" y="4"/>
                  </a:lnTo>
                  <a:lnTo>
                    <a:pt x="3" y="4"/>
                  </a:lnTo>
                  <a:lnTo>
                    <a:pt x="0" y="4"/>
                  </a:lnTo>
                  <a:lnTo>
                    <a:pt x="3" y="6"/>
                  </a:lnTo>
                  <a:lnTo>
                    <a:pt x="7" y="2"/>
                  </a:lnTo>
                  <a:close/>
                </a:path>
              </a:pathLst>
            </a:custGeom>
            <a:solidFill>
              <a:srgbClr val="000000"/>
            </a:solidFill>
            <a:ln w="9525">
              <a:noFill/>
              <a:round/>
              <a:headEnd/>
              <a:tailEnd/>
            </a:ln>
          </p:spPr>
          <p:txBody>
            <a:bodyPr/>
            <a:lstStyle/>
            <a:p>
              <a:endParaRPr lang="de-DE"/>
            </a:p>
          </p:txBody>
        </p:sp>
        <p:sp>
          <p:nvSpPr>
            <p:cNvPr id="111008" name="Freeform 99"/>
            <p:cNvSpPr>
              <a:spLocks/>
            </p:cNvSpPr>
            <p:nvPr/>
          </p:nvSpPr>
          <p:spPr bwMode="auto">
            <a:xfrm>
              <a:off x="3699" y="1607"/>
              <a:ext cx="5" cy="4"/>
            </a:xfrm>
            <a:custGeom>
              <a:avLst/>
              <a:gdLst>
                <a:gd name="T0" fmla="*/ 5 w 5"/>
                <a:gd name="T1" fmla="*/ 0 h 4"/>
                <a:gd name="T2" fmla="*/ 0 w 5"/>
                <a:gd name="T3" fmla="*/ 0 h 4"/>
                <a:gd name="T4" fmla="*/ 0 w 5"/>
                <a:gd name="T5" fmla="*/ 4 h 4"/>
                <a:gd name="T6" fmla="*/ 5 w 5"/>
                <a:gd name="T7" fmla="*/ 4 h 4"/>
                <a:gd name="T8" fmla="*/ 5 w 5"/>
                <a:gd name="T9" fmla="*/ 2 h 4"/>
                <a:gd name="T10" fmla="*/ 2 w 5"/>
                <a:gd name="T11" fmla="*/ 4 h 4"/>
                <a:gd name="T12" fmla="*/ 5 w 5"/>
                <a:gd name="T13" fmla="*/ 4 h 4"/>
                <a:gd name="T14" fmla="*/ 5 w 5"/>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5" y="0"/>
                  </a:moveTo>
                  <a:lnTo>
                    <a:pt x="0" y="0"/>
                  </a:lnTo>
                  <a:lnTo>
                    <a:pt x="0" y="4"/>
                  </a:lnTo>
                  <a:lnTo>
                    <a:pt x="5" y="4"/>
                  </a:lnTo>
                  <a:lnTo>
                    <a:pt x="5" y="2"/>
                  </a:lnTo>
                  <a:lnTo>
                    <a:pt x="2" y="4"/>
                  </a:lnTo>
                  <a:lnTo>
                    <a:pt x="5" y="4"/>
                  </a:lnTo>
                  <a:lnTo>
                    <a:pt x="5" y="0"/>
                  </a:lnTo>
                  <a:close/>
                </a:path>
              </a:pathLst>
            </a:custGeom>
            <a:solidFill>
              <a:srgbClr val="000000"/>
            </a:solidFill>
            <a:ln w="9525">
              <a:noFill/>
              <a:round/>
              <a:headEnd/>
              <a:tailEnd/>
            </a:ln>
          </p:spPr>
          <p:txBody>
            <a:bodyPr/>
            <a:lstStyle/>
            <a:p>
              <a:endParaRPr lang="de-DE"/>
            </a:p>
          </p:txBody>
        </p:sp>
        <p:sp>
          <p:nvSpPr>
            <p:cNvPr id="111009" name="Freeform 100"/>
            <p:cNvSpPr>
              <a:spLocks/>
            </p:cNvSpPr>
            <p:nvPr/>
          </p:nvSpPr>
          <p:spPr bwMode="auto">
            <a:xfrm>
              <a:off x="3699" y="1607"/>
              <a:ext cx="5" cy="4"/>
            </a:xfrm>
            <a:custGeom>
              <a:avLst/>
              <a:gdLst>
                <a:gd name="T0" fmla="*/ 5 w 5"/>
                <a:gd name="T1" fmla="*/ 0 h 4"/>
                <a:gd name="T2" fmla="*/ 0 w 5"/>
                <a:gd name="T3" fmla="*/ 0 h 4"/>
                <a:gd name="T4" fmla="*/ 0 w 5"/>
                <a:gd name="T5" fmla="*/ 4 h 4"/>
                <a:gd name="T6" fmla="*/ 5 w 5"/>
                <a:gd name="T7" fmla="*/ 4 h 4"/>
                <a:gd name="T8" fmla="*/ 5 w 5"/>
                <a:gd name="T9" fmla="*/ 2 h 4"/>
                <a:gd name="T10" fmla="*/ 2 w 5"/>
                <a:gd name="T11" fmla="*/ 4 h 4"/>
                <a:gd name="T12" fmla="*/ 5 w 5"/>
                <a:gd name="T13" fmla="*/ 4 h 4"/>
                <a:gd name="T14" fmla="*/ 5 w 5"/>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5" y="0"/>
                  </a:moveTo>
                  <a:lnTo>
                    <a:pt x="0" y="0"/>
                  </a:lnTo>
                  <a:lnTo>
                    <a:pt x="0" y="4"/>
                  </a:lnTo>
                  <a:lnTo>
                    <a:pt x="5" y="4"/>
                  </a:lnTo>
                  <a:lnTo>
                    <a:pt x="5" y="2"/>
                  </a:lnTo>
                  <a:lnTo>
                    <a:pt x="2" y="4"/>
                  </a:lnTo>
                  <a:lnTo>
                    <a:pt x="5" y="4"/>
                  </a:lnTo>
                  <a:lnTo>
                    <a:pt x="5" y="0"/>
                  </a:lnTo>
                  <a:close/>
                </a:path>
              </a:pathLst>
            </a:custGeom>
            <a:solidFill>
              <a:srgbClr val="000000"/>
            </a:solidFill>
            <a:ln w="9525">
              <a:noFill/>
              <a:round/>
              <a:headEnd/>
              <a:tailEnd/>
            </a:ln>
          </p:spPr>
          <p:txBody>
            <a:bodyPr/>
            <a:lstStyle/>
            <a:p>
              <a:endParaRPr lang="de-DE"/>
            </a:p>
          </p:txBody>
        </p:sp>
        <p:sp>
          <p:nvSpPr>
            <p:cNvPr id="111010" name="Freeform 101"/>
            <p:cNvSpPr>
              <a:spLocks/>
            </p:cNvSpPr>
            <p:nvPr/>
          </p:nvSpPr>
          <p:spPr bwMode="auto">
            <a:xfrm>
              <a:off x="4084" y="1607"/>
              <a:ext cx="6" cy="6"/>
            </a:xfrm>
            <a:custGeom>
              <a:avLst/>
              <a:gdLst>
                <a:gd name="T0" fmla="*/ 6 w 6"/>
                <a:gd name="T1" fmla="*/ 2 h 6"/>
                <a:gd name="T2" fmla="*/ 4 w 6"/>
                <a:gd name="T3" fmla="*/ 0 h 6"/>
                <a:gd name="T4" fmla="*/ 0 w 6"/>
                <a:gd name="T5" fmla="*/ 0 h 6"/>
                <a:gd name="T6" fmla="*/ 0 w 6"/>
                <a:gd name="T7" fmla="*/ 4 h 6"/>
                <a:gd name="T8" fmla="*/ 2 w 6"/>
                <a:gd name="T9" fmla="*/ 4 h 6"/>
                <a:gd name="T10" fmla="*/ 0 w 6"/>
                <a:gd name="T11" fmla="*/ 4 h 6"/>
                <a:gd name="T12" fmla="*/ 2 w 6"/>
                <a:gd name="T13" fmla="*/ 6 h 6"/>
                <a:gd name="T14" fmla="*/ 6 w 6"/>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2"/>
                  </a:moveTo>
                  <a:lnTo>
                    <a:pt x="4" y="0"/>
                  </a:lnTo>
                  <a:lnTo>
                    <a:pt x="0" y="0"/>
                  </a:lnTo>
                  <a:lnTo>
                    <a:pt x="0" y="4"/>
                  </a:lnTo>
                  <a:lnTo>
                    <a:pt x="2" y="4"/>
                  </a:lnTo>
                  <a:lnTo>
                    <a:pt x="0" y="4"/>
                  </a:lnTo>
                  <a:lnTo>
                    <a:pt x="2" y="6"/>
                  </a:lnTo>
                  <a:lnTo>
                    <a:pt x="6" y="2"/>
                  </a:lnTo>
                  <a:close/>
                </a:path>
              </a:pathLst>
            </a:custGeom>
            <a:solidFill>
              <a:srgbClr val="000000"/>
            </a:solidFill>
            <a:ln w="9525">
              <a:noFill/>
              <a:round/>
              <a:headEnd/>
              <a:tailEnd/>
            </a:ln>
          </p:spPr>
          <p:txBody>
            <a:bodyPr/>
            <a:lstStyle/>
            <a:p>
              <a:endParaRPr lang="de-DE"/>
            </a:p>
          </p:txBody>
        </p:sp>
        <p:sp>
          <p:nvSpPr>
            <p:cNvPr id="111011" name="Freeform 102"/>
            <p:cNvSpPr>
              <a:spLocks/>
            </p:cNvSpPr>
            <p:nvPr/>
          </p:nvSpPr>
          <p:spPr bwMode="auto">
            <a:xfrm>
              <a:off x="4084" y="1607"/>
              <a:ext cx="6" cy="6"/>
            </a:xfrm>
            <a:custGeom>
              <a:avLst/>
              <a:gdLst>
                <a:gd name="T0" fmla="*/ 6 w 6"/>
                <a:gd name="T1" fmla="*/ 2 h 6"/>
                <a:gd name="T2" fmla="*/ 4 w 6"/>
                <a:gd name="T3" fmla="*/ 0 h 6"/>
                <a:gd name="T4" fmla="*/ 0 w 6"/>
                <a:gd name="T5" fmla="*/ 0 h 6"/>
                <a:gd name="T6" fmla="*/ 0 w 6"/>
                <a:gd name="T7" fmla="*/ 4 h 6"/>
                <a:gd name="T8" fmla="*/ 2 w 6"/>
                <a:gd name="T9" fmla="*/ 4 h 6"/>
                <a:gd name="T10" fmla="*/ 0 w 6"/>
                <a:gd name="T11" fmla="*/ 4 h 6"/>
                <a:gd name="T12" fmla="*/ 2 w 6"/>
                <a:gd name="T13" fmla="*/ 6 h 6"/>
                <a:gd name="T14" fmla="*/ 6 w 6"/>
                <a:gd name="T15" fmla="*/ 2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6" y="2"/>
                  </a:moveTo>
                  <a:lnTo>
                    <a:pt x="4" y="0"/>
                  </a:lnTo>
                  <a:lnTo>
                    <a:pt x="0" y="0"/>
                  </a:lnTo>
                  <a:lnTo>
                    <a:pt x="0" y="4"/>
                  </a:lnTo>
                  <a:lnTo>
                    <a:pt x="2" y="4"/>
                  </a:lnTo>
                  <a:lnTo>
                    <a:pt x="0" y="4"/>
                  </a:lnTo>
                  <a:lnTo>
                    <a:pt x="2" y="6"/>
                  </a:lnTo>
                  <a:lnTo>
                    <a:pt x="6" y="2"/>
                  </a:lnTo>
                  <a:close/>
                </a:path>
              </a:pathLst>
            </a:custGeom>
            <a:solidFill>
              <a:srgbClr val="000000"/>
            </a:solidFill>
            <a:ln w="9525">
              <a:noFill/>
              <a:round/>
              <a:headEnd/>
              <a:tailEnd/>
            </a:ln>
          </p:spPr>
          <p:txBody>
            <a:bodyPr/>
            <a:lstStyle/>
            <a:p>
              <a:endParaRPr lang="de-DE"/>
            </a:p>
          </p:txBody>
        </p:sp>
        <p:sp>
          <p:nvSpPr>
            <p:cNvPr id="111012" name="Freeform 103"/>
            <p:cNvSpPr>
              <a:spLocks/>
            </p:cNvSpPr>
            <p:nvPr/>
          </p:nvSpPr>
          <p:spPr bwMode="auto">
            <a:xfrm>
              <a:off x="3893" y="1607"/>
              <a:ext cx="4" cy="4"/>
            </a:xfrm>
            <a:custGeom>
              <a:avLst/>
              <a:gdLst>
                <a:gd name="T0" fmla="*/ 4 w 4"/>
                <a:gd name="T1" fmla="*/ 0 h 4"/>
                <a:gd name="T2" fmla="*/ 0 w 4"/>
                <a:gd name="T3" fmla="*/ 0 h 4"/>
                <a:gd name="T4" fmla="*/ 0 w 4"/>
                <a:gd name="T5" fmla="*/ 4 h 4"/>
                <a:gd name="T6" fmla="*/ 4 w 4"/>
                <a:gd name="T7" fmla="*/ 4 h 4"/>
                <a:gd name="T8" fmla="*/ 4 w 4"/>
                <a:gd name="T9" fmla="*/ 2 h 4"/>
                <a:gd name="T10" fmla="*/ 2 w 4"/>
                <a:gd name="T11" fmla="*/ 4 h 4"/>
                <a:gd name="T12" fmla="*/ 4 w 4"/>
                <a:gd name="T13" fmla="*/ 4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0" y="0"/>
                  </a:lnTo>
                  <a:lnTo>
                    <a:pt x="0" y="4"/>
                  </a:lnTo>
                  <a:lnTo>
                    <a:pt x="4" y="4"/>
                  </a:lnTo>
                  <a:lnTo>
                    <a:pt x="4" y="2"/>
                  </a:lnTo>
                  <a:lnTo>
                    <a:pt x="2" y="4"/>
                  </a:lnTo>
                  <a:lnTo>
                    <a:pt x="4" y="4"/>
                  </a:lnTo>
                  <a:lnTo>
                    <a:pt x="4" y="0"/>
                  </a:lnTo>
                  <a:close/>
                </a:path>
              </a:pathLst>
            </a:custGeom>
            <a:solidFill>
              <a:srgbClr val="000000"/>
            </a:solidFill>
            <a:ln w="9525">
              <a:noFill/>
              <a:round/>
              <a:headEnd/>
              <a:tailEnd/>
            </a:ln>
          </p:spPr>
          <p:txBody>
            <a:bodyPr/>
            <a:lstStyle/>
            <a:p>
              <a:endParaRPr lang="de-DE"/>
            </a:p>
          </p:txBody>
        </p:sp>
        <p:sp>
          <p:nvSpPr>
            <p:cNvPr id="111013" name="Freeform 104"/>
            <p:cNvSpPr>
              <a:spLocks/>
            </p:cNvSpPr>
            <p:nvPr/>
          </p:nvSpPr>
          <p:spPr bwMode="auto">
            <a:xfrm>
              <a:off x="3893" y="1607"/>
              <a:ext cx="4" cy="4"/>
            </a:xfrm>
            <a:custGeom>
              <a:avLst/>
              <a:gdLst>
                <a:gd name="T0" fmla="*/ 4 w 4"/>
                <a:gd name="T1" fmla="*/ 0 h 4"/>
                <a:gd name="T2" fmla="*/ 0 w 4"/>
                <a:gd name="T3" fmla="*/ 0 h 4"/>
                <a:gd name="T4" fmla="*/ 0 w 4"/>
                <a:gd name="T5" fmla="*/ 4 h 4"/>
                <a:gd name="T6" fmla="*/ 4 w 4"/>
                <a:gd name="T7" fmla="*/ 4 h 4"/>
                <a:gd name="T8" fmla="*/ 4 w 4"/>
                <a:gd name="T9" fmla="*/ 2 h 4"/>
                <a:gd name="T10" fmla="*/ 2 w 4"/>
                <a:gd name="T11" fmla="*/ 4 h 4"/>
                <a:gd name="T12" fmla="*/ 4 w 4"/>
                <a:gd name="T13" fmla="*/ 4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0" y="0"/>
                  </a:lnTo>
                  <a:lnTo>
                    <a:pt x="0" y="4"/>
                  </a:lnTo>
                  <a:lnTo>
                    <a:pt x="4" y="4"/>
                  </a:lnTo>
                  <a:lnTo>
                    <a:pt x="4" y="2"/>
                  </a:lnTo>
                  <a:lnTo>
                    <a:pt x="2" y="4"/>
                  </a:lnTo>
                  <a:lnTo>
                    <a:pt x="4" y="4"/>
                  </a:lnTo>
                  <a:lnTo>
                    <a:pt x="4" y="0"/>
                  </a:lnTo>
                  <a:close/>
                </a:path>
              </a:pathLst>
            </a:custGeom>
            <a:solidFill>
              <a:srgbClr val="000000"/>
            </a:solidFill>
            <a:ln w="9525">
              <a:noFill/>
              <a:round/>
              <a:headEnd/>
              <a:tailEnd/>
            </a:ln>
          </p:spPr>
          <p:txBody>
            <a:bodyPr/>
            <a:lstStyle/>
            <a:p>
              <a:endParaRPr lang="de-DE"/>
            </a:p>
          </p:txBody>
        </p:sp>
        <p:sp>
          <p:nvSpPr>
            <p:cNvPr id="111014" name="Freeform 105"/>
            <p:cNvSpPr>
              <a:spLocks/>
            </p:cNvSpPr>
            <p:nvPr/>
          </p:nvSpPr>
          <p:spPr bwMode="auto">
            <a:xfrm>
              <a:off x="4275" y="1605"/>
              <a:ext cx="8" cy="6"/>
            </a:xfrm>
            <a:custGeom>
              <a:avLst/>
              <a:gdLst>
                <a:gd name="T0" fmla="*/ 8 w 8"/>
                <a:gd name="T1" fmla="*/ 6 h 6"/>
                <a:gd name="T2" fmla="*/ 8 w 8"/>
                <a:gd name="T3" fmla="*/ 2 h 6"/>
                <a:gd name="T4" fmla="*/ 4 w 8"/>
                <a:gd name="T5" fmla="*/ 2 h 6"/>
                <a:gd name="T6" fmla="*/ 6 w 8"/>
                <a:gd name="T7" fmla="*/ 2 h 6"/>
                <a:gd name="T8" fmla="*/ 4 w 8"/>
                <a:gd name="T9" fmla="*/ 0 h 6"/>
                <a:gd name="T10" fmla="*/ 0 w 8"/>
                <a:gd name="T11" fmla="*/ 4 h 6"/>
                <a:gd name="T12" fmla="*/ 2 w 8"/>
                <a:gd name="T13" fmla="*/ 6 h 6"/>
                <a:gd name="T14" fmla="*/ 4 w 8"/>
                <a:gd name="T15" fmla="*/ 6 h 6"/>
                <a:gd name="T16" fmla="*/ 6 w 8"/>
                <a:gd name="T17" fmla="*/ 6 h 6"/>
                <a:gd name="T18" fmla="*/ 4 w 8"/>
                <a:gd name="T19" fmla="*/ 4 h 6"/>
                <a:gd name="T20" fmla="*/ 4 w 8"/>
                <a:gd name="T21" fmla="*/ 6 h 6"/>
                <a:gd name="T22" fmla="*/ 8 w 8"/>
                <a:gd name="T23" fmla="*/ 6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6"/>
                <a:gd name="T38" fmla="*/ 8 w 8"/>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6">
                  <a:moveTo>
                    <a:pt x="8" y="6"/>
                  </a:moveTo>
                  <a:lnTo>
                    <a:pt x="8" y="2"/>
                  </a:lnTo>
                  <a:lnTo>
                    <a:pt x="4" y="2"/>
                  </a:lnTo>
                  <a:lnTo>
                    <a:pt x="6" y="2"/>
                  </a:lnTo>
                  <a:lnTo>
                    <a:pt x="4" y="0"/>
                  </a:lnTo>
                  <a:lnTo>
                    <a:pt x="0" y="4"/>
                  </a:lnTo>
                  <a:lnTo>
                    <a:pt x="2" y="6"/>
                  </a:lnTo>
                  <a:lnTo>
                    <a:pt x="4" y="6"/>
                  </a:lnTo>
                  <a:lnTo>
                    <a:pt x="6" y="6"/>
                  </a:lnTo>
                  <a:lnTo>
                    <a:pt x="4" y="4"/>
                  </a:lnTo>
                  <a:lnTo>
                    <a:pt x="4" y="6"/>
                  </a:lnTo>
                  <a:lnTo>
                    <a:pt x="8" y="6"/>
                  </a:lnTo>
                  <a:close/>
                </a:path>
              </a:pathLst>
            </a:custGeom>
            <a:solidFill>
              <a:srgbClr val="000000"/>
            </a:solidFill>
            <a:ln w="9525">
              <a:noFill/>
              <a:round/>
              <a:headEnd/>
              <a:tailEnd/>
            </a:ln>
          </p:spPr>
          <p:txBody>
            <a:bodyPr/>
            <a:lstStyle/>
            <a:p>
              <a:endParaRPr lang="de-DE"/>
            </a:p>
          </p:txBody>
        </p:sp>
        <p:sp>
          <p:nvSpPr>
            <p:cNvPr id="111015" name="Freeform 106"/>
            <p:cNvSpPr>
              <a:spLocks/>
            </p:cNvSpPr>
            <p:nvPr/>
          </p:nvSpPr>
          <p:spPr bwMode="auto">
            <a:xfrm>
              <a:off x="4275" y="1605"/>
              <a:ext cx="8" cy="6"/>
            </a:xfrm>
            <a:custGeom>
              <a:avLst/>
              <a:gdLst>
                <a:gd name="T0" fmla="*/ 8 w 8"/>
                <a:gd name="T1" fmla="*/ 6 h 6"/>
                <a:gd name="T2" fmla="*/ 8 w 8"/>
                <a:gd name="T3" fmla="*/ 2 h 6"/>
                <a:gd name="T4" fmla="*/ 4 w 8"/>
                <a:gd name="T5" fmla="*/ 2 h 6"/>
                <a:gd name="T6" fmla="*/ 6 w 8"/>
                <a:gd name="T7" fmla="*/ 2 h 6"/>
                <a:gd name="T8" fmla="*/ 4 w 8"/>
                <a:gd name="T9" fmla="*/ 0 h 6"/>
                <a:gd name="T10" fmla="*/ 0 w 8"/>
                <a:gd name="T11" fmla="*/ 4 h 6"/>
                <a:gd name="T12" fmla="*/ 2 w 8"/>
                <a:gd name="T13" fmla="*/ 6 h 6"/>
                <a:gd name="T14" fmla="*/ 4 w 8"/>
                <a:gd name="T15" fmla="*/ 6 h 6"/>
                <a:gd name="T16" fmla="*/ 8 w 8"/>
                <a:gd name="T17" fmla="*/ 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8" y="6"/>
                  </a:moveTo>
                  <a:lnTo>
                    <a:pt x="8" y="2"/>
                  </a:lnTo>
                  <a:lnTo>
                    <a:pt x="4" y="2"/>
                  </a:lnTo>
                  <a:lnTo>
                    <a:pt x="6" y="2"/>
                  </a:lnTo>
                  <a:lnTo>
                    <a:pt x="4" y="0"/>
                  </a:lnTo>
                  <a:lnTo>
                    <a:pt x="0" y="4"/>
                  </a:lnTo>
                  <a:lnTo>
                    <a:pt x="2" y="6"/>
                  </a:lnTo>
                  <a:lnTo>
                    <a:pt x="4" y="6"/>
                  </a:lnTo>
                  <a:lnTo>
                    <a:pt x="8" y="6"/>
                  </a:lnTo>
                  <a:close/>
                </a:path>
              </a:pathLst>
            </a:custGeom>
            <a:solidFill>
              <a:srgbClr val="000000"/>
            </a:solidFill>
            <a:ln w="9525">
              <a:noFill/>
              <a:round/>
              <a:headEnd/>
              <a:tailEnd/>
            </a:ln>
          </p:spPr>
          <p:txBody>
            <a:bodyPr/>
            <a:lstStyle/>
            <a:p>
              <a:endParaRPr lang="de-DE"/>
            </a:p>
          </p:txBody>
        </p:sp>
        <p:sp>
          <p:nvSpPr>
            <p:cNvPr id="111016" name="Freeform 107"/>
            <p:cNvSpPr>
              <a:spLocks/>
            </p:cNvSpPr>
            <p:nvPr/>
          </p:nvSpPr>
          <p:spPr bwMode="auto">
            <a:xfrm>
              <a:off x="4086" y="1607"/>
              <a:ext cx="4" cy="4"/>
            </a:xfrm>
            <a:custGeom>
              <a:avLst/>
              <a:gdLst>
                <a:gd name="T0" fmla="*/ 4 w 4"/>
                <a:gd name="T1" fmla="*/ 0 h 4"/>
                <a:gd name="T2" fmla="*/ 0 w 4"/>
                <a:gd name="T3" fmla="*/ 0 h 4"/>
                <a:gd name="T4" fmla="*/ 0 w 4"/>
                <a:gd name="T5" fmla="*/ 4 h 4"/>
                <a:gd name="T6" fmla="*/ 4 w 4"/>
                <a:gd name="T7" fmla="*/ 4 h 4"/>
                <a:gd name="T8" fmla="*/ 4 w 4"/>
                <a:gd name="T9" fmla="*/ 2 h 4"/>
                <a:gd name="T10" fmla="*/ 2 w 4"/>
                <a:gd name="T11" fmla="*/ 4 h 4"/>
                <a:gd name="T12" fmla="*/ 4 w 4"/>
                <a:gd name="T13" fmla="*/ 4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0" y="0"/>
                  </a:lnTo>
                  <a:lnTo>
                    <a:pt x="0" y="4"/>
                  </a:lnTo>
                  <a:lnTo>
                    <a:pt x="4" y="4"/>
                  </a:lnTo>
                  <a:lnTo>
                    <a:pt x="4" y="2"/>
                  </a:lnTo>
                  <a:lnTo>
                    <a:pt x="2" y="4"/>
                  </a:lnTo>
                  <a:lnTo>
                    <a:pt x="4" y="4"/>
                  </a:lnTo>
                  <a:lnTo>
                    <a:pt x="4" y="0"/>
                  </a:lnTo>
                  <a:close/>
                </a:path>
              </a:pathLst>
            </a:custGeom>
            <a:solidFill>
              <a:srgbClr val="000000"/>
            </a:solidFill>
            <a:ln w="9525">
              <a:noFill/>
              <a:round/>
              <a:headEnd/>
              <a:tailEnd/>
            </a:ln>
          </p:spPr>
          <p:txBody>
            <a:bodyPr/>
            <a:lstStyle/>
            <a:p>
              <a:endParaRPr lang="de-DE"/>
            </a:p>
          </p:txBody>
        </p:sp>
        <p:sp>
          <p:nvSpPr>
            <p:cNvPr id="111017" name="Freeform 108"/>
            <p:cNvSpPr>
              <a:spLocks/>
            </p:cNvSpPr>
            <p:nvPr/>
          </p:nvSpPr>
          <p:spPr bwMode="auto">
            <a:xfrm>
              <a:off x="4086" y="1607"/>
              <a:ext cx="4" cy="4"/>
            </a:xfrm>
            <a:custGeom>
              <a:avLst/>
              <a:gdLst>
                <a:gd name="T0" fmla="*/ 4 w 4"/>
                <a:gd name="T1" fmla="*/ 0 h 4"/>
                <a:gd name="T2" fmla="*/ 0 w 4"/>
                <a:gd name="T3" fmla="*/ 0 h 4"/>
                <a:gd name="T4" fmla="*/ 0 w 4"/>
                <a:gd name="T5" fmla="*/ 4 h 4"/>
                <a:gd name="T6" fmla="*/ 4 w 4"/>
                <a:gd name="T7" fmla="*/ 4 h 4"/>
                <a:gd name="T8" fmla="*/ 4 w 4"/>
                <a:gd name="T9" fmla="*/ 2 h 4"/>
                <a:gd name="T10" fmla="*/ 2 w 4"/>
                <a:gd name="T11" fmla="*/ 4 h 4"/>
                <a:gd name="T12" fmla="*/ 4 w 4"/>
                <a:gd name="T13" fmla="*/ 4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0" y="0"/>
                  </a:lnTo>
                  <a:lnTo>
                    <a:pt x="0" y="4"/>
                  </a:lnTo>
                  <a:lnTo>
                    <a:pt x="4" y="4"/>
                  </a:lnTo>
                  <a:lnTo>
                    <a:pt x="4" y="2"/>
                  </a:lnTo>
                  <a:lnTo>
                    <a:pt x="2" y="4"/>
                  </a:lnTo>
                  <a:lnTo>
                    <a:pt x="4" y="4"/>
                  </a:lnTo>
                  <a:lnTo>
                    <a:pt x="4" y="0"/>
                  </a:lnTo>
                  <a:close/>
                </a:path>
              </a:pathLst>
            </a:custGeom>
            <a:solidFill>
              <a:srgbClr val="000000"/>
            </a:solidFill>
            <a:ln w="9525">
              <a:noFill/>
              <a:round/>
              <a:headEnd/>
              <a:tailEnd/>
            </a:ln>
          </p:spPr>
          <p:txBody>
            <a:bodyPr/>
            <a:lstStyle/>
            <a:p>
              <a:endParaRPr lang="de-DE"/>
            </a:p>
          </p:txBody>
        </p:sp>
        <p:sp>
          <p:nvSpPr>
            <p:cNvPr id="111018" name="Freeform 109"/>
            <p:cNvSpPr>
              <a:spLocks/>
            </p:cNvSpPr>
            <p:nvPr/>
          </p:nvSpPr>
          <p:spPr bwMode="auto">
            <a:xfrm>
              <a:off x="3978" y="1916"/>
              <a:ext cx="4" cy="9"/>
            </a:xfrm>
            <a:custGeom>
              <a:avLst/>
              <a:gdLst>
                <a:gd name="T0" fmla="*/ 0 w 4"/>
                <a:gd name="T1" fmla="*/ 9 h 9"/>
                <a:gd name="T2" fmla="*/ 2 w 4"/>
                <a:gd name="T3" fmla="*/ 9 h 9"/>
                <a:gd name="T4" fmla="*/ 4 w 4"/>
                <a:gd name="T5" fmla="*/ 9 h 9"/>
                <a:gd name="T6" fmla="*/ 4 w 4"/>
                <a:gd name="T7" fmla="*/ 7 h 9"/>
                <a:gd name="T8" fmla="*/ 4 w 4"/>
                <a:gd name="T9" fmla="*/ 5 h 9"/>
                <a:gd name="T10" fmla="*/ 4 w 4"/>
                <a:gd name="T11" fmla="*/ 3 h 9"/>
                <a:gd name="T12" fmla="*/ 2 w 4"/>
                <a:gd name="T13" fmla="*/ 3 h 9"/>
                <a:gd name="T14" fmla="*/ 2 w 4"/>
                <a:gd name="T15" fmla="*/ 0 h 9"/>
                <a:gd name="T16" fmla="*/ 0 w 4"/>
                <a:gd name="T17" fmla="*/ 0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9"/>
                <a:gd name="T29" fmla="*/ 4 w 4"/>
                <a:gd name="T30" fmla="*/ 9 h 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9">
                  <a:moveTo>
                    <a:pt x="0" y="9"/>
                  </a:moveTo>
                  <a:lnTo>
                    <a:pt x="2" y="9"/>
                  </a:lnTo>
                  <a:lnTo>
                    <a:pt x="4" y="9"/>
                  </a:lnTo>
                  <a:lnTo>
                    <a:pt x="4" y="7"/>
                  </a:lnTo>
                  <a:lnTo>
                    <a:pt x="4" y="5"/>
                  </a:lnTo>
                  <a:lnTo>
                    <a:pt x="4" y="3"/>
                  </a:lnTo>
                  <a:lnTo>
                    <a:pt x="2" y="3"/>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19" name="Freeform 110"/>
            <p:cNvSpPr>
              <a:spLocks/>
            </p:cNvSpPr>
            <p:nvPr/>
          </p:nvSpPr>
          <p:spPr bwMode="auto">
            <a:xfrm>
              <a:off x="3969" y="1921"/>
              <a:ext cx="4" cy="4"/>
            </a:xfrm>
            <a:custGeom>
              <a:avLst/>
              <a:gdLst>
                <a:gd name="T0" fmla="*/ 0 w 4"/>
                <a:gd name="T1" fmla="*/ 0 h 4"/>
                <a:gd name="T2" fmla="*/ 2 w 4"/>
                <a:gd name="T3" fmla="*/ 2 h 4"/>
                <a:gd name="T4" fmla="*/ 2 w 4"/>
                <a:gd name="T5" fmla="*/ 4 h 4"/>
                <a:gd name="T6" fmla="*/ 4 w 4"/>
                <a:gd name="T7" fmla="*/ 4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0" y="0"/>
                  </a:moveTo>
                  <a:lnTo>
                    <a:pt x="2" y="2"/>
                  </a:lnTo>
                  <a:lnTo>
                    <a:pt x="2" y="4"/>
                  </a:lnTo>
                  <a:lnTo>
                    <a:pt x="4" y="4"/>
                  </a:lnTo>
                </a:path>
              </a:pathLst>
            </a:custGeom>
            <a:noFill/>
            <a:ln w="0" cap="sq">
              <a:solidFill>
                <a:srgbClr val="000000"/>
              </a:solidFill>
              <a:prstDash val="solid"/>
              <a:miter lim="800000"/>
              <a:headEnd/>
              <a:tailEnd/>
            </a:ln>
          </p:spPr>
          <p:txBody>
            <a:bodyPr/>
            <a:lstStyle/>
            <a:p>
              <a:endParaRPr lang="de-DE"/>
            </a:p>
          </p:txBody>
        </p:sp>
        <p:sp>
          <p:nvSpPr>
            <p:cNvPr id="111020" name="Freeform 111"/>
            <p:cNvSpPr>
              <a:spLocks/>
            </p:cNvSpPr>
            <p:nvPr/>
          </p:nvSpPr>
          <p:spPr bwMode="auto">
            <a:xfrm>
              <a:off x="3978" y="1919"/>
              <a:ext cx="4" cy="2"/>
            </a:xfrm>
            <a:custGeom>
              <a:avLst/>
              <a:gdLst>
                <a:gd name="T0" fmla="*/ 4 w 4"/>
                <a:gd name="T1" fmla="*/ 2 h 2"/>
                <a:gd name="T2" fmla="*/ 2 w 4"/>
                <a:gd name="T3" fmla="*/ 2 h 2"/>
                <a:gd name="T4" fmla="*/ 2 w 4"/>
                <a:gd name="T5" fmla="*/ 0 h 2"/>
                <a:gd name="T6" fmla="*/ 0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4" y="2"/>
                  </a:moveTo>
                  <a:lnTo>
                    <a:pt x="2" y="2"/>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21" name="Freeform 112"/>
            <p:cNvSpPr>
              <a:spLocks/>
            </p:cNvSpPr>
            <p:nvPr/>
          </p:nvSpPr>
          <p:spPr bwMode="auto">
            <a:xfrm>
              <a:off x="3973" y="1919"/>
              <a:ext cx="5" cy="2"/>
            </a:xfrm>
            <a:custGeom>
              <a:avLst/>
              <a:gdLst>
                <a:gd name="T0" fmla="*/ 5 w 5"/>
                <a:gd name="T1" fmla="*/ 0 h 2"/>
                <a:gd name="T2" fmla="*/ 3 w 5"/>
                <a:gd name="T3" fmla="*/ 0 h 2"/>
                <a:gd name="T4" fmla="*/ 3 w 5"/>
                <a:gd name="T5" fmla="*/ 2 h 2"/>
                <a:gd name="T6" fmla="*/ 0 w 5"/>
                <a:gd name="T7" fmla="*/ 2 h 2"/>
                <a:gd name="T8" fmla="*/ 0 60000 65536"/>
                <a:gd name="T9" fmla="*/ 0 60000 65536"/>
                <a:gd name="T10" fmla="*/ 0 60000 65536"/>
                <a:gd name="T11" fmla="*/ 0 60000 65536"/>
                <a:gd name="T12" fmla="*/ 0 w 5"/>
                <a:gd name="T13" fmla="*/ 0 h 2"/>
                <a:gd name="T14" fmla="*/ 5 w 5"/>
                <a:gd name="T15" fmla="*/ 2 h 2"/>
              </a:gdLst>
              <a:ahLst/>
              <a:cxnLst>
                <a:cxn ang="T8">
                  <a:pos x="T0" y="T1"/>
                </a:cxn>
                <a:cxn ang="T9">
                  <a:pos x="T2" y="T3"/>
                </a:cxn>
                <a:cxn ang="T10">
                  <a:pos x="T4" y="T5"/>
                </a:cxn>
                <a:cxn ang="T11">
                  <a:pos x="T6" y="T7"/>
                </a:cxn>
              </a:cxnLst>
              <a:rect l="T12" t="T13" r="T14" b="T15"/>
              <a:pathLst>
                <a:path w="5" h="2">
                  <a:moveTo>
                    <a:pt x="5" y="0"/>
                  </a:moveTo>
                  <a:lnTo>
                    <a:pt x="3" y="0"/>
                  </a:lnTo>
                  <a:lnTo>
                    <a:pt x="3" y="2"/>
                  </a:lnTo>
                  <a:lnTo>
                    <a:pt x="0" y="2"/>
                  </a:lnTo>
                </a:path>
              </a:pathLst>
            </a:custGeom>
            <a:noFill/>
            <a:ln w="0" cap="sq">
              <a:solidFill>
                <a:srgbClr val="000000"/>
              </a:solidFill>
              <a:prstDash val="solid"/>
              <a:miter lim="800000"/>
              <a:headEnd/>
              <a:tailEnd/>
            </a:ln>
          </p:spPr>
          <p:txBody>
            <a:bodyPr/>
            <a:lstStyle/>
            <a:p>
              <a:endParaRPr lang="de-DE"/>
            </a:p>
          </p:txBody>
        </p:sp>
        <p:sp>
          <p:nvSpPr>
            <p:cNvPr id="111022" name="Freeform 113"/>
            <p:cNvSpPr>
              <a:spLocks/>
            </p:cNvSpPr>
            <p:nvPr/>
          </p:nvSpPr>
          <p:spPr bwMode="auto">
            <a:xfrm>
              <a:off x="3973" y="1921"/>
              <a:ext cx="5" cy="4"/>
            </a:xfrm>
            <a:custGeom>
              <a:avLst/>
              <a:gdLst>
                <a:gd name="T0" fmla="*/ 0 w 5"/>
                <a:gd name="T1" fmla="*/ 0 h 4"/>
                <a:gd name="T2" fmla="*/ 3 w 5"/>
                <a:gd name="T3" fmla="*/ 2 h 4"/>
                <a:gd name="T4" fmla="*/ 3 w 5"/>
                <a:gd name="T5" fmla="*/ 4 h 4"/>
                <a:gd name="T6" fmla="*/ 5 w 5"/>
                <a:gd name="T7" fmla="*/ 4 h 4"/>
                <a:gd name="T8" fmla="*/ 0 60000 65536"/>
                <a:gd name="T9" fmla="*/ 0 60000 65536"/>
                <a:gd name="T10" fmla="*/ 0 60000 65536"/>
                <a:gd name="T11" fmla="*/ 0 60000 65536"/>
                <a:gd name="T12" fmla="*/ 0 w 5"/>
                <a:gd name="T13" fmla="*/ 0 h 4"/>
                <a:gd name="T14" fmla="*/ 5 w 5"/>
                <a:gd name="T15" fmla="*/ 4 h 4"/>
              </a:gdLst>
              <a:ahLst/>
              <a:cxnLst>
                <a:cxn ang="T8">
                  <a:pos x="T0" y="T1"/>
                </a:cxn>
                <a:cxn ang="T9">
                  <a:pos x="T2" y="T3"/>
                </a:cxn>
                <a:cxn ang="T10">
                  <a:pos x="T4" y="T5"/>
                </a:cxn>
                <a:cxn ang="T11">
                  <a:pos x="T6" y="T7"/>
                </a:cxn>
              </a:cxnLst>
              <a:rect l="T12" t="T13" r="T14" b="T15"/>
              <a:pathLst>
                <a:path w="5" h="4">
                  <a:moveTo>
                    <a:pt x="0" y="0"/>
                  </a:moveTo>
                  <a:lnTo>
                    <a:pt x="3" y="2"/>
                  </a:lnTo>
                  <a:lnTo>
                    <a:pt x="3" y="4"/>
                  </a:lnTo>
                  <a:lnTo>
                    <a:pt x="5" y="4"/>
                  </a:lnTo>
                </a:path>
              </a:pathLst>
            </a:custGeom>
            <a:noFill/>
            <a:ln w="0" cap="sq">
              <a:solidFill>
                <a:srgbClr val="000000"/>
              </a:solidFill>
              <a:prstDash val="solid"/>
              <a:miter lim="800000"/>
              <a:headEnd/>
              <a:tailEnd/>
            </a:ln>
          </p:spPr>
          <p:txBody>
            <a:bodyPr/>
            <a:lstStyle/>
            <a:p>
              <a:endParaRPr lang="de-DE"/>
            </a:p>
          </p:txBody>
        </p:sp>
        <p:sp>
          <p:nvSpPr>
            <p:cNvPr id="111023" name="Freeform 114"/>
            <p:cNvSpPr>
              <a:spLocks/>
            </p:cNvSpPr>
            <p:nvPr/>
          </p:nvSpPr>
          <p:spPr bwMode="auto">
            <a:xfrm>
              <a:off x="3978" y="1921"/>
              <a:ext cx="4" cy="4"/>
            </a:xfrm>
            <a:custGeom>
              <a:avLst/>
              <a:gdLst>
                <a:gd name="T0" fmla="*/ 0 w 4"/>
                <a:gd name="T1" fmla="*/ 4 h 4"/>
                <a:gd name="T2" fmla="*/ 2 w 4"/>
                <a:gd name="T3" fmla="*/ 4 h 4"/>
                <a:gd name="T4" fmla="*/ 2 w 4"/>
                <a:gd name="T5" fmla="*/ 2 h 4"/>
                <a:gd name="T6" fmla="*/ 4 w 4"/>
                <a:gd name="T7" fmla="*/ 2 h 4"/>
                <a:gd name="T8" fmla="*/ 4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4"/>
                  </a:moveTo>
                  <a:lnTo>
                    <a:pt x="2" y="4"/>
                  </a:lnTo>
                  <a:lnTo>
                    <a:pt x="2" y="2"/>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024" name="Freeform 115"/>
            <p:cNvSpPr>
              <a:spLocks/>
            </p:cNvSpPr>
            <p:nvPr/>
          </p:nvSpPr>
          <p:spPr bwMode="auto">
            <a:xfrm>
              <a:off x="3976" y="1919"/>
              <a:ext cx="2" cy="6"/>
            </a:xfrm>
            <a:custGeom>
              <a:avLst/>
              <a:gdLst>
                <a:gd name="T0" fmla="*/ 2 w 2"/>
                <a:gd name="T1" fmla="*/ 0 h 6"/>
                <a:gd name="T2" fmla="*/ 0 w 2"/>
                <a:gd name="T3" fmla="*/ 0 h 6"/>
                <a:gd name="T4" fmla="*/ 0 w 2"/>
                <a:gd name="T5" fmla="*/ 2 h 6"/>
                <a:gd name="T6" fmla="*/ 0 w 2"/>
                <a:gd name="T7" fmla="*/ 4 h 6"/>
                <a:gd name="T8" fmla="*/ 2 w 2"/>
                <a:gd name="T9" fmla="*/ 4 h 6"/>
                <a:gd name="T10" fmla="*/ 2 w 2"/>
                <a:gd name="T11" fmla="*/ 6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2" y="0"/>
                  </a:moveTo>
                  <a:lnTo>
                    <a:pt x="0" y="0"/>
                  </a:lnTo>
                  <a:lnTo>
                    <a:pt x="0" y="2"/>
                  </a:lnTo>
                  <a:lnTo>
                    <a:pt x="0" y="4"/>
                  </a:lnTo>
                  <a:lnTo>
                    <a:pt x="2" y="4"/>
                  </a:lnTo>
                  <a:lnTo>
                    <a:pt x="2" y="6"/>
                  </a:lnTo>
                </a:path>
              </a:pathLst>
            </a:custGeom>
            <a:noFill/>
            <a:ln w="0" cap="sq">
              <a:solidFill>
                <a:srgbClr val="000000"/>
              </a:solidFill>
              <a:prstDash val="solid"/>
              <a:miter lim="800000"/>
              <a:headEnd/>
              <a:tailEnd/>
            </a:ln>
          </p:spPr>
          <p:txBody>
            <a:bodyPr/>
            <a:lstStyle/>
            <a:p>
              <a:endParaRPr lang="de-DE"/>
            </a:p>
          </p:txBody>
        </p:sp>
        <p:sp>
          <p:nvSpPr>
            <p:cNvPr id="111025" name="Freeform 116"/>
            <p:cNvSpPr>
              <a:spLocks/>
            </p:cNvSpPr>
            <p:nvPr/>
          </p:nvSpPr>
          <p:spPr bwMode="auto">
            <a:xfrm>
              <a:off x="3978" y="1919"/>
              <a:ext cx="2" cy="6"/>
            </a:xfrm>
            <a:custGeom>
              <a:avLst/>
              <a:gdLst>
                <a:gd name="T0" fmla="*/ 0 w 2"/>
                <a:gd name="T1" fmla="*/ 6 h 6"/>
                <a:gd name="T2" fmla="*/ 0 w 2"/>
                <a:gd name="T3" fmla="*/ 4 h 6"/>
                <a:gd name="T4" fmla="*/ 2 w 2"/>
                <a:gd name="T5" fmla="*/ 4 h 6"/>
                <a:gd name="T6" fmla="*/ 2 w 2"/>
                <a:gd name="T7" fmla="*/ 2 h 6"/>
                <a:gd name="T8" fmla="*/ 2 w 2"/>
                <a:gd name="T9" fmla="*/ 0 h 6"/>
                <a:gd name="T10" fmla="*/ 0 w 2"/>
                <a:gd name="T11" fmla="*/ 0 h 6"/>
                <a:gd name="T12" fmla="*/ 0 60000 65536"/>
                <a:gd name="T13" fmla="*/ 0 60000 65536"/>
                <a:gd name="T14" fmla="*/ 0 60000 65536"/>
                <a:gd name="T15" fmla="*/ 0 60000 65536"/>
                <a:gd name="T16" fmla="*/ 0 60000 65536"/>
                <a:gd name="T17" fmla="*/ 0 60000 65536"/>
                <a:gd name="T18" fmla="*/ 0 w 2"/>
                <a:gd name="T19" fmla="*/ 0 h 6"/>
                <a:gd name="T20" fmla="*/ 2 w 2"/>
                <a:gd name="T21" fmla="*/ 6 h 6"/>
              </a:gdLst>
              <a:ahLst/>
              <a:cxnLst>
                <a:cxn ang="T12">
                  <a:pos x="T0" y="T1"/>
                </a:cxn>
                <a:cxn ang="T13">
                  <a:pos x="T2" y="T3"/>
                </a:cxn>
                <a:cxn ang="T14">
                  <a:pos x="T4" y="T5"/>
                </a:cxn>
                <a:cxn ang="T15">
                  <a:pos x="T6" y="T7"/>
                </a:cxn>
                <a:cxn ang="T16">
                  <a:pos x="T8" y="T9"/>
                </a:cxn>
                <a:cxn ang="T17">
                  <a:pos x="T10" y="T11"/>
                </a:cxn>
              </a:cxnLst>
              <a:rect l="T18" t="T19" r="T20" b="T21"/>
              <a:pathLst>
                <a:path w="2" h="6">
                  <a:moveTo>
                    <a:pt x="0" y="6"/>
                  </a:moveTo>
                  <a:lnTo>
                    <a:pt x="0" y="4"/>
                  </a:lnTo>
                  <a:lnTo>
                    <a:pt x="2" y="4"/>
                  </a:lnTo>
                  <a:lnTo>
                    <a:pt x="2" y="2"/>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26" name="Freeform 117"/>
            <p:cNvSpPr>
              <a:spLocks/>
            </p:cNvSpPr>
            <p:nvPr/>
          </p:nvSpPr>
          <p:spPr bwMode="auto">
            <a:xfrm>
              <a:off x="3969" y="1916"/>
              <a:ext cx="4" cy="5"/>
            </a:xfrm>
            <a:custGeom>
              <a:avLst/>
              <a:gdLst>
                <a:gd name="T0" fmla="*/ 4 w 4"/>
                <a:gd name="T1" fmla="*/ 0 h 5"/>
                <a:gd name="T2" fmla="*/ 2 w 4"/>
                <a:gd name="T3" fmla="*/ 0 h 5"/>
                <a:gd name="T4" fmla="*/ 2 w 4"/>
                <a:gd name="T5" fmla="*/ 3 h 5"/>
                <a:gd name="T6" fmla="*/ 0 w 4"/>
                <a:gd name="T7" fmla="*/ 5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4" y="0"/>
                  </a:moveTo>
                  <a:lnTo>
                    <a:pt x="2" y="0"/>
                  </a:lnTo>
                  <a:lnTo>
                    <a:pt x="2" y="3"/>
                  </a:lnTo>
                  <a:lnTo>
                    <a:pt x="0" y="5"/>
                  </a:lnTo>
                </a:path>
              </a:pathLst>
            </a:custGeom>
            <a:noFill/>
            <a:ln w="0" cap="sq">
              <a:solidFill>
                <a:srgbClr val="000000"/>
              </a:solidFill>
              <a:prstDash val="solid"/>
              <a:miter lim="800000"/>
              <a:headEnd/>
              <a:tailEnd/>
            </a:ln>
          </p:spPr>
          <p:txBody>
            <a:bodyPr/>
            <a:lstStyle/>
            <a:p>
              <a:endParaRPr lang="de-DE"/>
            </a:p>
          </p:txBody>
        </p:sp>
        <p:sp>
          <p:nvSpPr>
            <p:cNvPr id="111027" name="Freeform 118"/>
            <p:cNvSpPr>
              <a:spLocks/>
            </p:cNvSpPr>
            <p:nvPr/>
          </p:nvSpPr>
          <p:spPr bwMode="auto">
            <a:xfrm>
              <a:off x="4015" y="1692"/>
              <a:ext cx="6" cy="11"/>
            </a:xfrm>
            <a:custGeom>
              <a:avLst/>
              <a:gdLst>
                <a:gd name="T0" fmla="*/ 0 w 6"/>
                <a:gd name="T1" fmla="*/ 11 h 11"/>
                <a:gd name="T2" fmla="*/ 2 w 6"/>
                <a:gd name="T3" fmla="*/ 9 h 11"/>
                <a:gd name="T4" fmla="*/ 4 w 6"/>
                <a:gd name="T5" fmla="*/ 9 h 11"/>
                <a:gd name="T6" fmla="*/ 4 w 6"/>
                <a:gd name="T7" fmla="*/ 7 h 11"/>
                <a:gd name="T8" fmla="*/ 6 w 6"/>
                <a:gd name="T9" fmla="*/ 7 h 11"/>
                <a:gd name="T10" fmla="*/ 6 w 6"/>
                <a:gd name="T11" fmla="*/ 4 h 11"/>
                <a:gd name="T12" fmla="*/ 4 w 6"/>
                <a:gd name="T13" fmla="*/ 4 h 11"/>
                <a:gd name="T14" fmla="*/ 4 w 6"/>
                <a:gd name="T15" fmla="*/ 2 h 11"/>
                <a:gd name="T16" fmla="*/ 2 w 6"/>
                <a:gd name="T17" fmla="*/ 2 h 11"/>
                <a:gd name="T18" fmla="*/ 2 w 6"/>
                <a:gd name="T19" fmla="*/ 0 h 11"/>
                <a:gd name="T20" fmla="*/ 0 w 6"/>
                <a:gd name="T21" fmla="*/ 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11"/>
                <a:gd name="T35" fmla="*/ 6 w 6"/>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11">
                  <a:moveTo>
                    <a:pt x="0" y="11"/>
                  </a:moveTo>
                  <a:lnTo>
                    <a:pt x="2" y="9"/>
                  </a:lnTo>
                  <a:lnTo>
                    <a:pt x="4" y="9"/>
                  </a:lnTo>
                  <a:lnTo>
                    <a:pt x="4" y="7"/>
                  </a:lnTo>
                  <a:lnTo>
                    <a:pt x="6" y="7"/>
                  </a:lnTo>
                  <a:lnTo>
                    <a:pt x="6" y="4"/>
                  </a:lnTo>
                  <a:lnTo>
                    <a:pt x="4" y="4"/>
                  </a:lnTo>
                  <a:lnTo>
                    <a:pt x="4" y="2"/>
                  </a:lnTo>
                  <a:lnTo>
                    <a:pt x="2" y="2"/>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28" name="Freeform 119"/>
            <p:cNvSpPr>
              <a:spLocks/>
            </p:cNvSpPr>
            <p:nvPr/>
          </p:nvSpPr>
          <p:spPr bwMode="auto">
            <a:xfrm>
              <a:off x="4009" y="1696"/>
              <a:ext cx="4" cy="7"/>
            </a:xfrm>
            <a:custGeom>
              <a:avLst/>
              <a:gdLst>
                <a:gd name="T0" fmla="*/ 0 w 4"/>
                <a:gd name="T1" fmla="*/ 0 h 7"/>
                <a:gd name="T2" fmla="*/ 0 w 4"/>
                <a:gd name="T3" fmla="*/ 3 h 7"/>
                <a:gd name="T4" fmla="*/ 0 w 4"/>
                <a:gd name="T5" fmla="*/ 5 h 7"/>
                <a:gd name="T6" fmla="*/ 2 w 4"/>
                <a:gd name="T7" fmla="*/ 5 h 7"/>
                <a:gd name="T8" fmla="*/ 4 w 4"/>
                <a:gd name="T9" fmla="*/ 7 h 7"/>
                <a:gd name="T10" fmla="*/ 0 60000 65536"/>
                <a:gd name="T11" fmla="*/ 0 60000 65536"/>
                <a:gd name="T12" fmla="*/ 0 60000 65536"/>
                <a:gd name="T13" fmla="*/ 0 60000 65536"/>
                <a:gd name="T14" fmla="*/ 0 60000 65536"/>
                <a:gd name="T15" fmla="*/ 0 w 4"/>
                <a:gd name="T16" fmla="*/ 0 h 7"/>
                <a:gd name="T17" fmla="*/ 4 w 4"/>
                <a:gd name="T18" fmla="*/ 7 h 7"/>
              </a:gdLst>
              <a:ahLst/>
              <a:cxnLst>
                <a:cxn ang="T10">
                  <a:pos x="T0" y="T1"/>
                </a:cxn>
                <a:cxn ang="T11">
                  <a:pos x="T2" y="T3"/>
                </a:cxn>
                <a:cxn ang="T12">
                  <a:pos x="T4" y="T5"/>
                </a:cxn>
                <a:cxn ang="T13">
                  <a:pos x="T6" y="T7"/>
                </a:cxn>
                <a:cxn ang="T14">
                  <a:pos x="T8" y="T9"/>
                </a:cxn>
              </a:cxnLst>
              <a:rect l="T15" t="T16" r="T17" b="T18"/>
              <a:pathLst>
                <a:path w="4" h="7">
                  <a:moveTo>
                    <a:pt x="0" y="0"/>
                  </a:moveTo>
                  <a:lnTo>
                    <a:pt x="0" y="3"/>
                  </a:lnTo>
                  <a:lnTo>
                    <a:pt x="0" y="5"/>
                  </a:lnTo>
                  <a:lnTo>
                    <a:pt x="2" y="5"/>
                  </a:lnTo>
                  <a:lnTo>
                    <a:pt x="4" y="7"/>
                  </a:lnTo>
                </a:path>
              </a:pathLst>
            </a:custGeom>
            <a:noFill/>
            <a:ln w="0" cap="sq">
              <a:solidFill>
                <a:srgbClr val="000000"/>
              </a:solidFill>
              <a:prstDash val="solid"/>
              <a:miter lim="800000"/>
              <a:headEnd/>
              <a:tailEnd/>
            </a:ln>
          </p:spPr>
          <p:txBody>
            <a:bodyPr/>
            <a:lstStyle/>
            <a:p>
              <a:endParaRPr lang="de-DE"/>
            </a:p>
          </p:txBody>
        </p:sp>
        <p:sp>
          <p:nvSpPr>
            <p:cNvPr id="111029" name="Freeform 120"/>
            <p:cNvSpPr>
              <a:spLocks/>
            </p:cNvSpPr>
            <p:nvPr/>
          </p:nvSpPr>
          <p:spPr bwMode="auto">
            <a:xfrm>
              <a:off x="4015" y="1694"/>
              <a:ext cx="4" cy="2"/>
            </a:xfrm>
            <a:custGeom>
              <a:avLst/>
              <a:gdLst>
                <a:gd name="T0" fmla="*/ 4 w 4"/>
                <a:gd name="T1" fmla="*/ 2 h 2"/>
                <a:gd name="T2" fmla="*/ 4 w 4"/>
                <a:gd name="T3" fmla="*/ 0 h 2"/>
                <a:gd name="T4" fmla="*/ 2 w 4"/>
                <a:gd name="T5" fmla="*/ 0 h 2"/>
                <a:gd name="T6" fmla="*/ 0 w 4"/>
                <a:gd name="T7" fmla="*/ 0 h 2"/>
                <a:gd name="T8" fmla="*/ 0 60000 65536"/>
                <a:gd name="T9" fmla="*/ 0 60000 65536"/>
                <a:gd name="T10" fmla="*/ 0 60000 65536"/>
                <a:gd name="T11" fmla="*/ 0 60000 65536"/>
                <a:gd name="T12" fmla="*/ 0 w 4"/>
                <a:gd name="T13" fmla="*/ 0 h 2"/>
                <a:gd name="T14" fmla="*/ 4 w 4"/>
                <a:gd name="T15" fmla="*/ 2 h 2"/>
              </a:gdLst>
              <a:ahLst/>
              <a:cxnLst>
                <a:cxn ang="T8">
                  <a:pos x="T0" y="T1"/>
                </a:cxn>
                <a:cxn ang="T9">
                  <a:pos x="T2" y="T3"/>
                </a:cxn>
                <a:cxn ang="T10">
                  <a:pos x="T4" y="T5"/>
                </a:cxn>
                <a:cxn ang="T11">
                  <a:pos x="T6" y="T7"/>
                </a:cxn>
              </a:cxnLst>
              <a:rect l="T12" t="T13" r="T14" b="T15"/>
              <a:pathLst>
                <a:path w="4" h="2">
                  <a:moveTo>
                    <a:pt x="4" y="2"/>
                  </a:moveTo>
                  <a:lnTo>
                    <a:pt x="4" y="0"/>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30" name="Freeform 121"/>
            <p:cNvSpPr>
              <a:spLocks/>
            </p:cNvSpPr>
            <p:nvPr/>
          </p:nvSpPr>
          <p:spPr bwMode="auto">
            <a:xfrm>
              <a:off x="4013" y="1694"/>
              <a:ext cx="2" cy="2"/>
            </a:xfrm>
            <a:custGeom>
              <a:avLst/>
              <a:gdLst>
                <a:gd name="T0" fmla="*/ 2 w 2"/>
                <a:gd name="T1" fmla="*/ 0 h 2"/>
                <a:gd name="T2" fmla="*/ 0 w 2"/>
                <a:gd name="T3" fmla="*/ 0 h 2"/>
                <a:gd name="T4" fmla="*/ 0 w 2"/>
                <a:gd name="T5" fmla="*/ 2 h 2"/>
                <a:gd name="T6" fmla="*/ 0 60000 65536"/>
                <a:gd name="T7" fmla="*/ 0 60000 65536"/>
                <a:gd name="T8" fmla="*/ 0 60000 65536"/>
                <a:gd name="T9" fmla="*/ 0 w 2"/>
                <a:gd name="T10" fmla="*/ 0 h 2"/>
                <a:gd name="T11" fmla="*/ 2 w 2"/>
                <a:gd name="T12" fmla="*/ 2 h 2"/>
              </a:gdLst>
              <a:ahLst/>
              <a:cxnLst>
                <a:cxn ang="T6">
                  <a:pos x="T0" y="T1"/>
                </a:cxn>
                <a:cxn ang="T7">
                  <a:pos x="T2" y="T3"/>
                </a:cxn>
                <a:cxn ang="T8">
                  <a:pos x="T4" y="T5"/>
                </a:cxn>
              </a:cxnLst>
              <a:rect l="T9" t="T10" r="T11" b="T12"/>
              <a:pathLst>
                <a:path w="2" h="2">
                  <a:moveTo>
                    <a:pt x="2" y="0"/>
                  </a:moveTo>
                  <a:lnTo>
                    <a:pt x="0" y="0"/>
                  </a:lnTo>
                  <a:lnTo>
                    <a:pt x="0" y="2"/>
                  </a:lnTo>
                </a:path>
              </a:pathLst>
            </a:custGeom>
            <a:noFill/>
            <a:ln w="0" cap="sq">
              <a:solidFill>
                <a:srgbClr val="000000"/>
              </a:solidFill>
              <a:prstDash val="solid"/>
              <a:miter lim="800000"/>
              <a:headEnd/>
              <a:tailEnd/>
            </a:ln>
          </p:spPr>
          <p:txBody>
            <a:bodyPr/>
            <a:lstStyle/>
            <a:p>
              <a:endParaRPr lang="de-DE"/>
            </a:p>
          </p:txBody>
        </p:sp>
        <p:sp>
          <p:nvSpPr>
            <p:cNvPr id="111031" name="Freeform 122"/>
            <p:cNvSpPr>
              <a:spLocks/>
            </p:cNvSpPr>
            <p:nvPr/>
          </p:nvSpPr>
          <p:spPr bwMode="auto">
            <a:xfrm>
              <a:off x="4013" y="1696"/>
              <a:ext cx="4" cy="5"/>
            </a:xfrm>
            <a:custGeom>
              <a:avLst/>
              <a:gdLst>
                <a:gd name="T0" fmla="*/ 0 w 4"/>
                <a:gd name="T1" fmla="*/ 0 h 5"/>
                <a:gd name="T2" fmla="*/ 0 w 4"/>
                <a:gd name="T3" fmla="*/ 3 h 5"/>
                <a:gd name="T4" fmla="*/ 0 w 4"/>
                <a:gd name="T5" fmla="*/ 5 h 5"/>
                <a:gd name="T6" fmla="*/ 2 w 4"/>
                <a:gd name="T7" fmla="*/ 5 h 5"/>
                <a:gd name="T8" fmla="*/ 4 w 4"/>
                <a:gd name="T9" fmla="*/ 5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0" y="0"/>
                  </a:moveTo>
                  <a:lnTo>
                    <a:pt x="0" y="3"/>
                  </a:lnTo>
                  <a:lnTo>
                    <a:pt x="0" y="5"/>
                  </a:lnTo>
                  <a:lnTo>
                    <a:pt x="2" y="5"/>
                  </a:lnTo>
                  <a:lnTo>
                    <a:pt x="4" y="5"/>
                  </a:lnTo>
                </a:path>
              </a:pathLst>
            </a:custGeom>
            <a:noFill/>
            <a:ln w="0" cap="sq">
              <a:solidFill>
                <a:srgbClr val="000000"/>
              </a:solidFill>
              <a:prstDash val="solid"/>
              <a:miter lim="800000"/>
              <a:headEnd/>
              <a:tailEnd/>
            </a:ln>
          </p:spPr>
          <p:txBody>
            <a:bodyPr/>
            <a:lstStyle/>
            <a:p>
              <a:endParaRPr lang="de-DE"/>
            </a:p>
          </p:txBody>
        </p:sp>
        <p:sp>
          <p:nvSpPr>
            <p:cNvPr id="111032" name="Freeform 123"/>
            <p:cNvSpPr>
              <a:spLocks/>
            </p:cNvSpPr>
            <p:nvPr/>
          </p:nvSpPr>
          <p:spPr bwMode="auto">
            <a:xfrm>
              <a:off x="4015" y="1696"/>
              <a:ext cx="4" cy="5"/>
            </a:xfrm>
            <a:custGeom>
              <a:avLst/>
              <a:gdLst>
                <a:gd name="T0" fmla="*/ 0 w 4"/>
                <a:gd name="T1" fmla="*/ 5 h 5"/>
                <a:gd name="T2" fmla="*/ 2 w 4"/>
                <a:gd name="T3" fmla="*/ 5 h 5"/>
                <a:gd name="T4" fmla="*/ 4 w 4"/>
                <a:gd name="T5" fmla="*/ 3 h 5"/>
                <a:gd name="T6" fmla="*/ 4 w 4"/>
                <a:gd name="T7" fmla="*/ 0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0" y="5"/>
                  </a:moveTo>
                  <a:lnTo>
                    <a:pt x="2" y="5"/>
                  </a:lnTo>
                  <a:lnTo>
                    <a:pt x="4" y="3"/>
                  </a:lnTo>
                  <a:lnTo>
                    <a:pt x="4" y="0"/>
                  </a:lnTo>
                </a:path>
              </a:pathLst>
            </a:custGeom>
            <a:noFill/>
            <a:ln w="0" cap="sq">
              <a:solidFill>
                <a:srgbClr val="000000"/>
              </a:solidFill>
              <a:prstDash val="solid"/>
              <a:miter lim="800000"/>
              <a:headEnd/>
              <a:tailEnd/>
            </a:ln>
          </p:spPr>
          <p:txBody>
            <a:bodyPr/>
            <a:lstStyle/>
            <a:p>
              <a:endParaRPr lang="de-DE"/>
            </a:p>
          </p:txBody>
        </p:sp>
        <p:sp>
          <p:nvSpPr>
            <p:cNvPr id="111033" name="Freeform 124"/>
            <p:cNvSpPr>
              <a:spLocks/>
            </p:cNvSpPr>
            <p:nvPr/>
          </p:nvSpPr>
          <p:spPr bwMode="auto">
            <a:xfrm>
              <a:off x="4013" y="1694"/>
              <a:ext cx="4" cy="7"/>
            </a:xfrm>
            <a:custGeom>
              <a:avLst/>
              <a:gdLst>
                <a:gd name="T0" fmla="*/ 4 w 4"/>
                <a:gd name="T1" fmla="*/ 0 h 7"/>
                <a:gd name="T2" fmla="*/ 2 w 4"/>
                <a:gd name="T3" fmla="*/ 0 h 7"/>
                <a:gd name="T4" fmla="*/ 2 w 4"/>
                <a:gd name="T5" fmla="*/ 2 h 7"/>
                <a:gd name="T6" fmla="*/ 0 w 4"/>
                <a:gd name="T7" fmla="*/ 2 h 7"/>
                <a:gd name="T8" fmla="*/ 0 w 4"/>
                <a:gd name="T9" fmla="*/ 5 h 7"/>
                <a:gd name="T10" fmla="*/ 2 w 4"/>
                <a:gd name="T11" fmla="*/ 5 h 7"/>
                <a:gd name="T12" fmla="*/ 2 w 4"/>
                <a:gd name="T13" fmla="*/ 7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4" y="0"/>
                  </a:moveTo>
                  <a:lnTo>
                    <a:pt x="2" y="0"/>
                  </a:lnTo>
                  <a:lnTo>
                    <a:pt x="2" y="2"/>
                  </a:lnTo>
                  <a:lnTo>
                    <a:pt x="0" y="2"/>
                  </a:lnTo>
                  <a:lnTo>
                    <a:pt x="0" y="5"/>
                  </a:lnTo>
                  <a:lnTo>
                    <a:pt x="2" y="5"/>
                  </a:lnTo>
                  <a:lnTo>
                    <a:pt x="2" y="7"/>
                  </a:lnTo>
                </a:path>
              </a:pathLst>
            </a:custGeom>
            <a:noFill/>
            <a:ln w="0" cap="sq">
              <a:solidFill>
                <a:srgbClr val="000000"/>
              </a:solidFill>
              <a:prstDash val="solid"/>
              <a:miter lim="800000"/>
              <a:headEnd/>
              <a:tailEnd/>
            </a:ln>
          </p:spPr>
          <p:txBody>
            <a:bodyPr/>
            <a:lstStyle/>
            <a:p>
              <a:endParaRPr lang="de-DE"/>
            </a:p>
          </p:txBody>
        </p:sp>
        <p:sp>
          <p:nvSpPr>
            <p:cNvPr id="111034" name="Freeform 125"/>
            <p:cNvSpPr>
              <a:spLocks/>
            </p:cNvSpPr>
            <p:nvPr/>
          </p:nvSpPr>
          <p:spPr bwMode="auto">
            <a:xfrm>
              <a:off x="4015" y="1694"/>
              <a:ext cx="4" cy="7"/>
            </a:xfrm>
            <a:custGeom>
              <a:avLst/>
              <a:gdLst>
                <a:gd name="T0" fmla="*/ 0 w 4"/>
                <a:gd name="T1" fmla="*/ 7 h 7"/>
                <a:gd name="T2" fmla="*/ 2 w 4"/>
                <a:gd name="T3" fmla="*/ 5 h 7"/>
                <a:gd name="T4" fmla="*/ 4 w 4"/>
                <a:gd name="T5" fmla="*/ 5 h 7"/>
                <a:gd name="T6" fmla="*/ 4 w 4"/>
                <a:gd name="T7" fmla="*/ 2 h 7"/>
                <a:gd name="T8" fmla="*/ 2 w 4"/>
                <a:gd name="T9" fmla="*/ 2 h 7"/>
                <a:gd name="T10" fmla="*/ 2 w 4"/>
                <a:gd name="T11" fmla="*/ 0 h 7"/>
                <a:gd name="T12" fmla="*/ 0 w 4"/>
                <a:gd name="T13" fmla="*/ 0 h 7"/>
                <a:gd name="T14" fmla="*/ 0 60000 65536"/>
                <a:gd name="T15" fmla="*/ 0 60000 65536"/>
                <a:gd name="T16" fmla="*/ 0 60000 65536"/>
                <a:gd name="T17" fmla="*/ 0 60000 65536"/>
                <a:gd name="T18" fmla="*/ 0 60000 65536"/>
                <a:gd name="T19" fmla="*/ 0 60000 65536"/>
                <a:gd name="T20" fmla="*/ 0 60000 65536"/>
                <a:gd name="T21" fmla="*/ 0 w 4"/>
                <a:gd name="T22" fmla="*/ 0 h 7"/>
                <a:gd name="T23" fmla="*/ 4 w 4"/>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7">
                  <a:moveTo>
                    <a:pt x="0" y="7"/>
                  </a:moveTo>
                  <a:lnTo>
                    <a:pt x="2" y="5"/>
                  </a:lnTo>
                  <a:lnTo>
                    <a:pt x="4" y="5"/>
                  </a:lnTo>
                  <a:lnTo>
                    <a:pt x="4" y="2"/>
                  </a:lnTo>
                  <a:lnTo>
                    <a:pt x="2" y="2"/>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1035" name="Freeform 126"/>
            <p:cNvSpPr>
              <a:spLocks/>
            </p:cNvSpPr>
            <p:nvPr/>
          </p:nvSpPr>
          <p:spPr bwMode="auto">
            <a:xfrm>
              <a:off x="4009" y="1692"/>
              <a:ext cx="4" cy="4"/>
            </a:xfrm>
            <a:custGeom>
              <a:avLst/>
              <a:gdLst>
                <a:gd name="T0" fmla="*/ 4 w 4"/>
                <a:gd name="T1" fmla="*/ 0 h 4"/>
                <a:gd name="T2" fmla="*/ 2 w 4"/>
                <a:gd name="T3" fmla="*/ 0 h 4"/>
                <a:gd name="T4" fmla="*/ 2 w 4"/>
                <a:gd name="T5" fmla="*/ 2 h 4"/>
                <a:gd name="T6" fmla="*/ 0 w 4"/>
                <a:gd name="T7" fmla="*/ 2 h 4"/>
                <a:gd name="T8" fmla="*/ 0 w 4"/>
                <a:gd name="T9" fmla="*/ 4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0"/>
                  </a:moveTo>
                  <a:lnTo>
                    <a:pt x="2" y="0"/>
                  </a:lnTo>
                  <a:lnTo>
                    <a:pt x="2" y="2"/>
                  </a:lnTo>
                  <a:lnTo>
                    <a:pt x="0" y="2"/>
                  </a:lnTo>
                  <a:lnTo>
                    <a:pt x="0" y="4"/>
                  </a:lnTo>
                </a:path>
              </a:pathLst>
            </a:custGeom>
            <a:noFill/>
            <a:ln w="0" cap="sq">
              <a:solidFill>
                <a:srgbClr val="000000"/>
              </a:solidFill>
              <a:prstDash val="solid"/>
              <a:miter lim="800000"/>
              <a:headEnd/>
              <a:tailEnd/>
            </a:ln>
          </p:spPr>
          <p:txBody>
            <a:bodyPr/>
            <a:lstStyle/>
            <a:p>
              <a:endParaRPr lang="de-DE"/>
            </a:p>
          </p:txBody>
        </p:sp>
        <p:sp>
          <p:nvSpPr>
            <p:cNvPr id="111036" name="Freeform 127"/>
            <p:cNvSpPr>
              <a:spLocks/>
            </p:cNvSpPr>
            <p:nvPr/>
          </p:nvSpPr>
          <p:spPr bwMode="auto">
            <a:xfrm>
              <a:off x="4272" y="1871"/>
              <a:ext cx="5" cy="4"/>
            </a:xfrm>
            <a:custGeom>
              <a:avLst/>
              <a:gdLst>
                <a:gd name="T0" fmla="*/ 3 w 5"/>
                <a:gd name="T1" fmla="*/ 0 h 4"/>
                <a:gd name="T2" fmla="*/ 0 w 5"/>
                <a:gd name="T3" fmla="*/ 0 h 4"/>
                <a:gd name="T4" fmla="*/ 0 w 5"/>
                <a:gd name="T5" fmla="*/ 2 h 4"/>
                <a:gd name="T6" fmla="*/ 0 w 5"/>
                <a:gd name="T7" fmla="*/ 4 h 4"/>
                <a:gd name="T8" fmla="*/ 3 w 5"/>
                <a:gd name="T9" fmla="*/ 4 h 4"/>
                <a:gd name="T10" fmla="*/ 5 w 5"/>
                <a:gd name="T11" fmla="*/ 2 h 4"/>
                <a:gd name="T12" fmla="*/ 5 w 5"/>
                <a:gd name="T13" fmla="*/ 0 h 4"/>
                <a:gd name="T14" fmla="*/ 3 w 5"/>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4"/>
                <a:gd name="T26" fmla="*/ 5 w 5"/>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4">
                  <a:moveTo>
                    <a:pt x="3" y="0"/>
                  </a:moveTo>
                  <a:lnTo>
                    <a:pt x="0" y="0"/>
                  </a:lnTo>
                  <a:lnTo>
                    <a:pt x="0" y="2"/>
                  </a:lnTo>
                  <a:lnTo>
                    <a:pt x="0" y="4"/>
                  </a:lnTo>
                  <a:lnTo>
                    <a:pt x="3" y="4"/>
                  </a:lnTo>
                  <a:lnTo>
                    <a:pt x="5" y="2"/>
                  </a:lnTo>
                  <a:lnTo>
                    <a:pt x="5" y="0"/>
                  </a:lnTo>
                  <a:lnTo>
                    <a:pt x="3" y="0"/>
                  </a:lnTo>
                </a:path>
              </a:pathLst>
            </a:custGeom>
            <a:noFill/>
            <a:ln w="0" cap="sq">
              <a:solidFill>
                <a:srgbClr val="000000"/>
              </a:solidFill>
              <a:prstDash val="solid"/>
              <a:miter lim="800000"/>
              <a:headEnd/>
              <a:tailEnd/>
            </a:ln>
          </p:spPr>
          <p:txBody>
            <a:bodyPr/>
            <a:lstStyle/>
            <a:p>
              <a:endParaRPr lang="de-DE"/>
            </a:p>
          </p:txBody>
        </p:sp>
        <p:sp>
          <p:nvSpPr>
            <p:cNvPr id="111037" name="Freeform 128"/>
            <p:cNvSpPr>
              <a:spLocks/>
            </p:cNvSpPr>
            <p:nvPr/>
          </p:nvSpPr>
          <p:spPr bwMode="auto">
            <a:xfrm>
              <a:off x="4270" y="1856"/>
              <a:ext cx="7" cy="7"/>
            </a:xfrm>
            <a:custGeom>
              <a:avLst/>
              <a:gdLst>
                <a:gd name="T0" fmla="*/ 5 w 7"/>
                <a:gd name="T1" fmla="*/ 0 h 7"/>
                <a:gd name="T2" fmla="*/ 2 w 7"/>
                <a:gd name="T3" fmla="*/ 0 h 7"/>
                <a:gd name="T4" fmla="*/ 2 w 7"/>
                <a:gd name="T5" fmla="*/ 2 h 7"/>
                <a:gd name="T6" fmla="*/ 0 w 7"/>
                <a:gd name="T7" fmla="*/ 2 h 7"/>
                <a:gd name="T8" fmla="*/ 0 w 7"/>
                <a:gd name="T9" fmla="*/ 4 h 7"/>
                <a:gd name="T10" fmla="*/ 2 w 7"/>
                <a:gd name="T11" fmla="*/ 4 h 7"/>
                <a:gd name="T12" fmla="*/ 2 w 7"/>
                <a:gd name="T13" fmla="*/ 7 h 7"/>
                <a:gd name="T14" fmla="*/ 5 w 7"/>
                <a:gd name="T15" fmla="*/ 7 h 7"/>
                <a:gd name="T16" fmla="*/ 5 w 7"/>
                <a:gd name="T17" fmla="*/ 4 h 7"/>
                <a:gd name="T18" fmla="*/ 7 w 7"/>
                <a:gd name="T19" fmla="*/ 4 h 7"/>
                <a:gd name="T20" fmla="*/ 7 w 7"/>
                <a:gd name="T21" fmla="*/ 2 h 7"/>
                <a:gd name="T22" fmla="*/ 5 w 7"/>
                <a:gd name="T23" fmla="*/ 2 h 7"/>
                <a:gd name="T24" fmla="*/ 5 w 7"/>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5" y="0"/>
                  </a:moveTo>
                  <a:lnTo>
                    <a:pt x="2" y="0"/>
                  </a:lnTo>
                  <a:lnTo>
                    <a:pt x="2" y="2"/>
                  </a:lnTo>
                  <a:lnTo>
                    <a:pt x="0" y="2"/>
                  </a:lnTo>
                  <a:lnTo>
                    <a:pt x="0" y="4"/>
                  </a:lnTo>
                  <a:lnTo>
                    <a:pt x="2" y="4"/>
                  </a:lnTo>
                  <a:lnTo>
                    <a:pt x="2" y="7"/>
                  </a:lnTo>
                  <a:lnTo>
                    <a:pt x="5" y="7"/>
                  </a:lnTo>
                  <a:lnTo>
                    <a:pt x="5" y="4"/>
                  </a:lnTo>
                  <a:lnTo>
                    <a:pt x="7" y="4"/>
                  </a:lnTo>
                  <a:lnTo>
                    <a:pt x="7" y="2"/>
                  </a:lnTo>
                  <a:lnTo>
                    <a:pt x="5" y="2"/>
                  </a:lnTo>
                  <a:lnTo>
                    <a:pt x="5" y="0"/>
                  </a:lnTo>
                </a:path>
              </a:pathLst>
            </a:custGeom>
            <a:noFill/>
            <a:ln w="0" cap="sq">
              <a:solidFill>
                <a:srgbClr val="000000"/>
              </a:solidFill>
              <a:prstDash val="solid"/>
              <a:miter lim="800000"/>
              <a:headEnd/>
              <a:tailEnd/>
            </a:ln>
          </p:spPr>
          <p:txBody>
            <a:bodyPr/>
            <a:lstStyle/>
            <a:p>
              <a:endParaRPr lang="de-DE"/>
            </a:p>
          </p:txBody>
        </p:sp>
        <p:sp>
          <p:nvSpPr>
            <p:cNvPr id="111038" name="Freeform 129"/>
            <p:cNvSpPr>
              <a:spLocks/>
            </p:cNvSpPr>
            <p:nvPr/>
          </p:nvSpPr>
          <p:spPr bwMode="auto">
            <a:xfrm>
              <a:off x="4077" y="1871"/>
              <a:ext cx="7" cy="4"/>
            </a:xfrm>
            <a:custGeom>
              <a:avLst/>
              <a:gdLst>
                <a:gd name="T0" fmla="*/ 4 w 7"/>
                <a:gd name="T1" fmla="*/ 0 h 4"/>
                <a:gd name="T2" fmla="*/ 2 w 7"/>
                <a:gd name="T3" fmla="*/ 0 h 4"/>
                <a:gd name="T4" fmla="*/ 2 w 7"/>
                <a:gd name="T5" fmla="*/ 2 h 4"/>
                <a:gd name="T6" fmla="*/ 0 w 7"/>
                <a:gd name="T7" fmla="*/ 2 h 4"/>
                <a:gd name="T8" fmla="*/ 2 w 7"/>
                <a:gd name="T9" fmla="*/ 4 h 4"/>
                <a:gd name="T10" fmla="*/ 4 w 7"/>
                <a:gd name="T11" fmla="*/ 4 h 4"/>
                <a:gd name="T12" fmla="*/ 7 w 7"/>
                <a:gd name="T13" fmla="*/ 4 h 4"/>
                <a:gd name="T14" fmla="*/ 7 w 7"/>
                <a:gd name="T15" fmla="*/ 2 h 4"/>
                <a:gd name="T16" fmla="*/ 7 w 7"/>
                <a:gd name="T17" fmla="*/ 0 h 4"/>
                <a:gd name="T18" fmla="*/ 4 w 7"/>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4" y="0"/>
                  </a:moveTo>
                  <a:lnTo>
                    <a:pt x="2" y="0"/>
                  </a:lnTo>
                  <a:lnTo>
                    <a:pt x="2" y="2"/>
                  </a:lnTo>
                  <a:lnTo>
                    <a:pt x="0" y="2"/>
                  </a:lnTo>
                  <a:lnTo>
                    <a:pt x="2" y="4"/>
                  </a:lnTo>
                  <a:lnTo>
                    <a:pt x="4" y="4"/>
                  </a:lnTo>
                  <a:lnTo>
                    <a:pt x="7" y="4"/>
                  </a:lnTo>
                  <a:lnTo>
                    <a:pt x="7" y="2"/>
                  </a:lnTo>
                  <a:lnTo>
                    <a:pt x="7" y="0"/>
                  </a:lnTo>
                  <a:lnTo>
                    <a:pt x="4" y="0"/>
                  </a:lnTo>
                </a:path>
              </a:pathLst>
            </a:custGeom>
            <a:noFill/>
            <a:ln w="0" cap="sq">
              <a:solidFill>
                <a:srgbClr val="000000"/>
              </a:solidFill>
              <a:prstDash val="solid"/>
              <a:miter lim="800000"/>
              <a:headEnd/>
              <a:tailEnd/>
            </a:ln>
          </p:spPr>
          <p:txBody>
            <a:bodyPr/>
            <a:lstStyle/>
            <a:p>
              <a:endParaRPr lang="de-DE"/>
            </a:p>
          </p:txBody>
        </p:sp>
        <p:sp>
          <p:nvSpPr>
            <p:cNvPr id="111039" name="Freeform 130"/>
            <p:cNvSpPr>
              <a:spLocks/>
            </p:cNvSpPr>
            <p:nvPr/>
          </p:nvSpPr>
          <p:spPr bwMode="auto">
            <a:xfrm>
              <a:off x="3886" y="1871"/>
              <a:ext cx="4" cy="4"/>
            </a:xfrm>
            <a:custGeom>
              <a:avLst/>
              <a:gdLst>
                <a:gd name="T0" fmla="*/ 2 w 4"/>
                <a:gd name="T1" fmla="*/ 0 h 4"/>
                <a:gd name="T2" fmla="*/ 0 w 4"/>
                <a:gd name="T3" fmla="*/ 0 h 4"/>
                <a:gd name="T4" fmla="*/ 0 w 4"/>
                <a:gd name="T5" fmla="*/ 2 h 4"/>
                <a:gd name="T6" fmla="*/ 0 w 4"/>
                <a:gd name="T7" fmla="*/ 4 h 4"/>
                <a:gd name="T8" fmla="*/ 2 w 4"/>
                <a:gd name="T9" fmla="*/ 4 h 4"/>
                <a:gd name="T10" fmla="*/ 4 w 4"/>
                <a:gd name="T11" fmla="*/ 4 h 4"/>
                <a:gd name="T12" fmla="*/ 4 w 4"/>
                <a:gd name="T13" fmla="*/ 2 h 4"/>
                <a:gd name="T14" fmla="*/ 2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2" y="0"/>
                  </a:moveTo>
                  <a:lnTo>
                    <a:pt x="0" y="0"/>
                  </a:lnTo>
                  <a:lnTo>
                    <a:pt x="0" y="2"/>
                  </a:lnTo>
                  <a:lnTo>
                    <a:pt x="0" y="4"/>
                  </a:lnTo>
                  <a:lnTo>
                    <a:pt x="2" y="4"/>
                  </a:lnTo>
                  <a:lnTo>
                    <a:pt x="4" y="4"/>
                  </a:lnTo>
                  <a:lnTo>
                    <a:pt x="4" y="2"/>
                  </a:lnTo>
                  <a:lnTo>
                    <a:pt x="2" y="0"/>
                  </a:lnTo>
                </a:path>
              </a:pathLst>
            </a:custGeom>
            <a:noFill/>
            <a:ln w="0" cap="sq">
              <a:solidFill>
                <a:srgbClr val="000000"/>
              </a:solidFill>
              <a:prstDash val="solid"/>
              <a:miter lim="800000"/>
              <a:headEnd/>
              <a:tailEnd/>
            </a:ln>
          </p:spPr>
          <p:txBody>
            <a:bodyPr/>
            <a:lstStyle/>
            <a:p>
              <a:endParaRPr lang="de-DE"/>
            </a:p>
          </p:txBody>
        </p:sp>
        <p:sp>
          <p:nvSpPr>
            <p:cNvPr id="111040" name="Freeform 131"/>
            <p:cNvSpPr>
              <a:spLocks/>
            </p:cNvSpPr>
            <p:nvPr/>
          </p:nvSpPr>
          <p:spPr bwMode="auto">
            <a:xfrm>
              <a:off x="4270" y="1761"/>
              <a:ext cx="7" cy="4"/>
            </a:xfrm>
            <a:custGeom>
              <a:avLst/>
              <a:gdLst>
                <a:gd name="T0" fmla="*/ 5 w 7"/>
                <a:gd name="T1" fmla="*/ 0 h 4"/>
                <a:gd name="T2" fmla="*/ 2 w 7"/>
                <a:gd name="T3" fmla="*/ 0 h 4"/>
                <a:gd name="T4" fmla="*/ 0 w 7"/>
                <a:gd name="T5" fmla="*/ 0 h 4"/>
                <a:gd name="T6" fmla="*/ 0 w 7"/>
                <a:gd name="T7" fmla="*/ 2 h 4"/>
                <a:gd name="T8" fmla="*/ 2 w 7"/>
                <a:gd name="T9" fmla="*/ 4 h 4"/>
                <a:gd name="T10" fmla="*/ 5 w 7"/>
                <a:gd name="T11" fmla="*/ 4 h 4"/>
                <a:gd name="T12" fmla="*/ 5 w 7"/>
                <a:gd name="T13" fmla="*/ 2 h 4"/>
                <a:gd name="T14" fmla="*/ 7 w 7"/>
                <a:gd name="T15" fmla="*/ 2 h 4"/>
                <a:gd name="T16" fmla="*/ 7 w 7"/>
                <a:gd name="T17" fmla="*/ 0 h 4"/>
                <a:gd name="T18" fmla="*/ 5 w 7"/>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5" y="0"/>
                  </a:moveTo>
                  <a:lnTo>
                    <a:pt x="2" y="0"/>
                  </a:lnTo>
                  <a:lnTo>
                    <a:pt x="0" y="0"/>
                  </a:lnTo>
                  <a:lnTo>
                    <a:pt x="0" y="2"/>
                  </a:lnTo>
                  <a:lnTo>
                    <a:pt x="2" y="4"/>
                  </a:lnTo>
                  <a:lnTo>
                    <a:pt x="5" y="4"/>
                  </a:lnTo>
                  <a:lnTo>
                    <a:pt x="5" y="2"/>
                  </a:lnTo>
                  <a:lnTo>
                    <a:pt x="7" y="2"/>
                  </a:lnTo>
                  <a:lnTo>
                    <a:pt x="7" y="0"/>
                  </a:lnTo>
                  <a:lnTo>
                    <a:pt x="5" y="0"/>
                  </a:lnTo>
                </a:path>
              </a:pathLst>
            </a:custGeom>
            <a:noFill/>
            <a:ln w="0" cap="sq">
              <a:solidFill>
                <a:srgbClr val="000000"/>
              </a:solidFill>
              <a:prstDash val="solid"/>
              <a:miter lim="800000"/>
              <a:headEnd/>
              <a:tailEnd/>
            </a:ln>
          </p:spPr>
          <p:txBody>
            <a:bodyPr/>
            <a:lstStyle/>
            <a:p>
              <a:endParaRPr lang="de-DE"/>
            </a:p>
          </p:txBody>
        </p:sp>
        <p:sp>
          <p:nvSpPr>
            <p:cNvPr id="111041" name="Rectangle 132"/>
            <p:cNvSpPr>
              <a:spLocks noChangeArrowheads="1"/>
            </p:cNvSpPr>
            <p:nvPr/>
          </p:nvSpPr>
          <p:spPr bwMode="auto">
            <a:xfrm>
              <a:off x="3699" y="1767"/>
              <a:ext cx="5" cy="89"/>
            </a:xfrm>
            <a:prstGeom prst="rect">
              <a:avLst/>
            </a:prstGeom>
            <a:solidFill>
              <a:srgbClr val="000000"/>
            </a:solidFill>
            <a:ln w="9525">
              <a:noFill/>
              <a:miter lim="800000"/>
              <a:headEnd/>
              <a:tailEnd/>
            </a:ln>
          </p:spPr>
          <p:txBody>
            <a:bodyPr/>
            <a:lstStyle/>
            <a:p>
              <a:endParaRPr lang="en-US"/>
            </a:p>
          </p:txBody>
        </p:sp>
        <p:sp>
          <p:nvSpPr>
            <p:cNvPr id="111042" name="Rectangle 133"/>
            <p:cNvSpPr>
              <a:spLocks noChangeArrowheads="1"/>
            </p:cNvSpPr>
            <p:nvPr/>
          </p:nvSpPr>
          <p:spPr bwMode="auto">
            <a:xfrm>
              <a:off x="3893" y="1877"/>
              <a:ext cx="4" cy="147"/>
            </a:xfrm>
            <a:prstGeom prst="rect">
              <a:avLst/>
            </a:prstGeom>
            <a:solidFill>
              <a:srgbClr val="000000"/>
            </a:solidFill>
            <a:ln w="9525">
              <a:noFill/>
              <a:miter lim="800000"/>
              <a:headEnd/>
              <a:tailEnd/>
            </a:ln>
          </p:spPr>
          <p:txBody>
            <a:bodyPr/>
            <a:lstStyle/>
            <a:p>
              <a:endParaRPr lang="en-US"/>
            </a:p>
          </p:txBody>
        </p:sp>
        <p:sp>
          <p:nvSpPr>
            <p:cNvPr id="111043" name="Rectangle 134"/>
            <p:cNvSpPr>
              <a:spLocks noChangeArrowheads="1"/>
            </p:cNvSpPr>
            <p:nvPr/>
          </p:nvSpPr>
          <p:spPr bwMode="auto">
            <a:xfrm>
              <a:off x="3701" y="2022"/>
              <a:ext cx="194" cy="5"/>
            </a:xfrm>
            <a:prstGeom prst="rect">
              <a:avLst/>
            </a:prstGeom>
            <a:solidFill>
              <a:srgbClr val="000000"/>
            </a:solidFill>
            <a:ln w="9525">
              <a:noFill/>
              <a:miter lim="800000"/>
              <a:headEnd/>
              <a:tailEnd/>
            </a:ln>
          </p:spPr>
          <p:txBody>
            <a:bodyPr/>
            <a:lstStyle/>
            <a:p>
              <a:endParaRPr lang="en-US"/>
            </a:p>
          </p:txBody>
        </p:sp>
        <p:sp>
          <p:nvSpPr>
            <p:cNvPr id="111044" name="Rectangle 135"/>
            <p:cNvSpPr>
              <a:spLocks noChangeArrowheads="1"/>
            </p:cNvSpPr>
            <p:nvPr/>
          </p:nvSpPr>
          <p:spPr bwMode="auto">
            <a:xfrm>
              <a:off x="3699" y="1877"/>
              <a:ext cx="5" cy="147"/>
            </a:xfrm>
            <a:prstGeom prst="rect">
              <a:avLst/>
            </a:prstGeom>
            <a:solidFill>
              <a:srgbClr val="000000"/>
            </a:solidFill>
            <a:ln w="9525">
              <a:noFill/>
              <a:miter lim="800000"/>
              <a:headEnd/>
              <a:tailEnd/>
            </a:ln>
          </p:spPr>
          <p:txBody>
            <a:bodyPr/>
            <a:lstStyle/>
            <a:p>
              <a:endParaRPr lang="en-US"/>
            </a:p>
          </p:txBody>
        </p:sp>
        <p:sp>
          <p:nvSpPr>
            <p:cNvPr id="111045" name="Rectangle 136"/>
            <p:cNvSpPr>
              <a:spLocks noChangeArrowheads="1"/>
            </p:cNvSpPr>
            <p:nvPr/>
          </p:nvSpPr>
          <p:spPr bwMode="auto">
            <a:xfrm>
              <a:off x="4086" y="1877"/>
              <a:ext cx="4" cy="147"/>
            </a:xfrm>
            <a:prstGeom prst="rect">
              <a:avLst/>
            </a:prstGeom>
            <a:solidFill>
              <a:srgbClr val="000000"/>
            </a:solidFill>
            <a:ln w="9525">
              <a:noFill/>
              <a:miter lim="800000"/>
              <a:headEnd/>
              <a:tailEnd/>
            </a:ln>
          </p:spPr>
          <p:txBody>
            <a:bodyPr/>
            <a:lstStyle/>
            <a:p>
              <a:endParaRPr lang="en-US"/>
            </a:p>
          </p:txBody>
        </p:sp>
        <p:sp>
          <p:nvSpPr>
            <p:cNvPr id="111046" name="Rectangle 137"/>
            <p:cNvSpPr>
              <a:spLocks noChangeArrowheads="1"/>
            </p:cNvSpPr>
            <p:nvPr/>
          </p:nvSpPr>
          <p:spPr bwMode="auto">
            <a:xfrm>
              <a:off x="3895" y="2022"/>
              <a:ext cx="193" cy="5"/>
            </a:xfrm>
            <a:prstGeom prst="rect">
              <a:avLst/>
            </a:prstGeom>
            <a:solidFill>
              <a:srgbClr val="000000"/>
            </a:solidFill>
            <a:ln w="9525">
              <a:noFill/>
              <a:miter lim="800000"/>
              <a:headEnd/>
              <a:tailEnd/>
            </a:ln>
          </p:spPr>
          <p:txBody>
            <a:bodyPr/>
            <a:lstStyle/>
            <a:p>
              <a:endParaRPr lang="en-US"/>
            </a:p>
          </p:txBody>
        </p:sp>
        <p:sp>
          <p:nvSpPr>
            <p:cNvPr id="111047" name="Rectangle 138"/>
            <p:cNvSpPr>
              <a:spLocks noChangeArrowheads="1"/>
            </p:cNvSpPr>
            <p:nvPr/>
          </p:nvSpPr>
          <p:spPr bwMode="auto">
            <a:xfrm>
              <a:off x="4088" y="2022"/>
              <a:ext cx="193" cy="5"/>
            </a:xfrm>
            <a:prstGeom prst="rect">
              <a:avLst/>
            </a:prstGeom>
            <a:solidFill>
              <a:srgbClr val="000000"/>
            </a:solidFill>
            <a:ln w="9525">
              <a:noFill/>
              <a:miter lim="800000"/>
              <a:headEnd/>
              <a:tailEnd/>
            </a:ln>
          </p:spPr>
          <p:txBody>
            <a:bodyPr/>
            <a:lstStyle/>
            <a:p>
              <a:endParaRPr lang="en-US"/>
            </a:p>
          </p:txBody>
        </p:sp>
        <p:sp>
          <p:nvSpPr>
            <p:cNvPr id="111048" name="Rectangle 139"/>
            <p:cNvSpPr>
              <a:spLocks noChangeArrowheads="1"/>
            </p:cNvSpPr>
            <p:nvPr/>
          </p:nvSpPr>
          <p:spPr bwMode="auto">
            <a:xfrm>
              <a:off x="3701" y="1744"/>
              <a:ext cx="5" cy="4"/>
            </a:xfrm>
            <a:prstGeom prst="rect">
              <a:avLst/>
            </a:prstGeom>
            <a:solidFill>
              <a:srgbClr val="000000"/>
            </a:solidFill>
            <a:ln w="9525">
              <a:noFill/>
              <a:miter lim="800000"/>
              <a:headEnd/>
              <a:tailEnd/>
            </a:ln>
          </p:spPr>
          <p:txBody>
            <a:bodyPr/>
            <a:lstStyle/>
            <a:p>
              <a:endParaRPr lang="en-US"/>
            </a:p>
          </p:txBody>
        </p:sp>
        <p:sp>
          <p:nvSpPr>
            <p:cNvPr id="111049" name="Rectangle 140"/>
            <p:cNvSpPr>
              <a:spLocks noChangeArrowheads="1"/>
            </p:cNvSpPr>
            <p:nvPr/>
          </p:nvSpPr>
          <p:spPr bwMode="auto">
            <a:xfrm>
              <a:off x="3699" y="1611"/>
              <a:ext cx="5" cy="135"/>
            </a:xfrm>
            <a:prstGeom prst="rect">
              <a:avLst/>
            </a:prstGeom>
            <a:solidFill>
              <a:srgbClr val="000000"/>
            </a:solidFill>
            <a:ln w="9525">
              <a:noFill/>
              <a:miter lim="800000"/>
              <a:headEnd/>
              <a:tailEnd/>
            </a:ln>
          </p:spPr>
          <p:txBody>
            <a:bodyPr/>
            <a:lstStyle/>
            <a:p>
              <a:endParaRPr lang="en-US"/>
            </a:p>
          </p:txBody>
        </p:sp>
        <p:sp>
          <p:nvSpPr>
            <p:cNvPr id="111050" name="Rectangle 141"/>
            <p:cNvSpPr>
              <a:spLocks noChangeArrowheads="1"/>
            </p:cNvSpPr>
            <p:nvPr/>
          </p:nvSpPr>
          <p:spPr bwMode="auto">
            <a:xfrm>
              <a:off x="3893" y="1611"/>
              <a:ext cx="4" cy="135"/>
            </a:xfrm>
            <a:prstGeom prst="rect">
              <a:avLst/>
            </a:prstGeom>
            <a:solidFill>
              <a:srgbClr val="000000"/>
            </a:solidFill>
            <a:ln w="9525">
              <a:noFill/>
              <a:miter lim="800000"/>
              <a:headEnd/>
              <a:tailEnd/>
            </a:ln>
          </p:spPr>
          <p:txBody>
            <a:bodyPr/>
            <a:lstStyle/>
            <a:p>
              <a:endParaRPr lang="en-US"/>
            </a:p>
          </p:txBody>
        </p:sp>
        <p:sp>
          <p:nvSpPr>
            <p:cNvPr id="111051" name="Rectangle 142"/>
            <p:cNvSpPr>
              <a:spLocks noChangeArrowheads="1"/>
            </p:cNvSpPr>
            <p:nvPr/>
          </p:nvSpPr>
          <p:spPr bwMode="auto">
            <a:xfrm>
              <a:off x="3704" y="1607"/>
              <a:ext cx="186" cy="4"/>
            </a:xfrm>
            <a:prstGeom prst="rect">
              <a:avLst/>
            </a:prstGeom>
            <a:solidFill>
              <a:srgbClr val="000000"/>
            </a:solidFill>
            <a:ln w="9525">
              <a:noFill/>
              <a:miter lim="800000"/>
              <a:headEnd/>
              <a:tailEnd/>
            </a:ln>
          </p:spPr>
          <p:txBody>
            <a:bodyPr/>
            <a:lstStyle/>
            <a:p>
              <a:endParaRPr lang="en-US"/>
            </a:p>
          </p:txBody>
        </p:sp>
        <p:sp>
          <p:nvSpPr>
            <p:cNvPr id="111052" name="Rectangle 143"/>
            <p:cNvSpPr>
              <a:spLocks noChangeArrowheads="1"/>
            </p:cNvSpPr>
            <p:nvPr/>
          </p:nvSpPr>
          <p:spPr bwMode="auto">
            <a:xfrm>
              <a:off x="3897" y="1607"/>
              <a:ext cx="187" cy="4"/>
            </a:xfrm>
            <a:prstGeom prst="rect">
              <a:avLst/>
            </a:prstGeom>
            <a:solidFill>
              <a:srgbClr val="000000"/>
            </a:solidFill>
            <a:ln w="9525">
              <a:noFill/>
              <a:miter lim="800000"/>
              <a:headEnd/>
              <a:tailEnd/>
            </a:ln>
          </p:spPr>
          <p:txBody>
            <a:bodyPr/>
            <a:lstStyle/>
            <a:p>
              <a:endParaRPr lang="en-US"/>
            </a:p>
          </p:txBody>
        </p:sp>
        <p:sp>
          <p:nvSpPr>
            <p:cNvPr id="111053" name="Rectangle 144"/>
            <p:cNvSpPr>
              <a:spLocks noChangeArrowheads="1"/>
            </p:cNvSpPr>
            <p:nvPr/>
          </p:nvSpPr>
          <p:spPr bwMode="auto">
            <a:xfrm>
              <a:off x="4277" y="1744"/>
              <a:ext cx="4" cy="4"/>
            </a:xfrm>
            <a:prstGeom prst="rect">
              <a:avLst/>
            </a:prstGeom>
            <a:solidFill>
              <a:srgbClr val="000000"/>
            </a:solidFill>
            <a:ln w="9525">
              <a:noFill/>
              <a:miter lim="800000"/>
              <a:headEnd/>
              <a:tailEnd/>
            </a:ln>
          </p:spPr>
          <p:txBody>
            <a:bodyPr/>
            <a:lstStyle/>
            <a:p>
              <a:endParaRPr lang="en-US"/>
            </a:p>
          </p:txBody>
        </p:sp>
        <p:sp>
          <p:nvSpPr>
            <p:cNvPr id="111054" name="Freeform 145"/>
            <p:cNvSpPr>
              <a:spLocks/>
            </p:cNvSpPr>
            <p:nvPr/>
          </p:nvSpPr>
          <p:spPr bwMode="auto">
            <a:xfrm>
              <a:off x="4090" y="1605"/>
              <a:ext cx="187" cy="6"/>
            </a:xfrm>
            <a:custGeom>
              <a:avLst/>
              <a:gdLst>
                <a:gd name="T0" fmla="*/ 0 w 187"/>
                <a:gd name="T1" fmla="*/ 6 h 6"/>
                <a:gd name="T2" fmla="*/ 187 w 187"/>
                <a:gd name="T3" fmla="*/ 4 h 6"/>
                <a:gd name="T4" fmla="*/ 187 w 187"/>
                <a:gd name="T5" fmla="*/ 0 h 6"/>
                <a:gd name="T6" fmla="*/ 0 w 187"/>
                <a:gd name="T7" fmla="*/ 2 h 6"/>
                <a:gd name="T8" fmla="*/ 0 w 187"/>
                <a:gd name="T9" fmla="*/ 6 h 6"/>
                <a:gd name="T10" fmla="*/ 0 60000 65536"/>
                <a:gd name="T11" fmla="*/ 0 60000 65536"/>
                <a:gd name="T12" fmla="*/ 0 60000 65536"/>
                <a:gd name="T13" fmla="*/ 0 60000 65536"/>
                <a:gd name="T14" fmla="*/ 0 60000 65536"/>
                <a:gd name="T15" fmla="*/ 0 w 187"/>
                <a:gd name="T16" fmla="*/ 0 h 6"/>
                <a:gd name="T17" fmla="*/ 187 w 187"/>
                <a:gd name="T18" fmla="*/ 6 h 6"/>
              </a:gdLst>
              <a:ahLst/>
              <a:cxnLst>
                <a:cxn ang="T10">
                  <a:pos x="T0" y="T1"/>
                </a:cxn>
                <a:cxn ang="T11">
                  <a:pos x="T2" y="T3"/>
                </a:cxn>
                <a:cxn ang="T12">
                  <a:pos x="T4" y="T5"/>
                </a:cxn>
                <a:cxn ang="T13">
                  <a:pos x="T6" y="T7"/>
                </a:cxn>
                <a:cxn ang="T14">
                  <a:pos x="T8" y="T9"/>
                </a:cxn>
              </a:cxnLst>
              <a:rect l="T15" t="T16" r="T17" b="T18"/>
              <a:pathLst>
                <a:path w="187" h="6">
                  <a:moveTo>
                    <a:pt x="0" y="6"/>
                  </a:moveTo>
                  <a:lnTo>
                    <a:pt x="187" y="4"/>
                  </a:lnTo>
                  <a:lnTo>
                    <a:pt x="187" y="0"/>
                  </a:lnTo>
                  <a:lnTo>
                    <a:pt x="0" y="2"/>
                  </a:lnTo>
                  <a:lnTo>
                    <a:pt x="0" y="6"/>
                  </a:lnTo>
                  <a:close/>
                </a:path>
              </a:pathLst>
            </a:custGeom>
            <a:solidFill>
              <a:srgbClr val="000000"/>
            </a:solidFill>
            <a:ln w="9525">
              <a:noFill/>
              <a:round/>
              <a:headEnd/>
              <a:tailEnd/>
            </a:ln>
          </p:spPr>
          <p:txBody>
            <a:bodyPr/>
            <a:lstStyle/>
            <a:p>
              <a:endParaRPr lang="de-DE"/>
            </a:p>
          </p:txBody>
        </p:sp>
        <p:sp>
          <p:nvSpPr>
            <p:cNvPr id="111055" name="Freeform 146"/>
            <p:cNvSpPr>
              <a:spLocks/>
            </p:cNvSpPr>
            <p:nvPr/>
          </p:nvSpPr>
          <p:spPr bwMode="auto">
            <a:xfrm>
              <a:off x="3701" y="1763"/>
              <a:ext cx="580" cy="6"/>
            </a:xfrm>
            <a:custGeom>
              <a:avLst/>
              <a:gdLst>
                <a:gd name="T0" fmla="*/ 0 w 580"/>
                <a:gd name="T1" fmla="*/ 6 h 6"/>
                <a:gd name="T2" fmla="*/ 580 w 580"/>
                <a:gd name="T3" fmla="*/ 4 h 6"/>
                <a:gd name="T4" fmla="*/ 580 w 580"/>
                <a:gd name="T5" fmla="*/ 0 h 6"/>
                <a:gd name="T6" fmla="*/ 0 w 580"/>
                <a:gd name="T7" fmla="*/ 2 h 6"/>
                <a:gd name="T8" fmla="*/ 0 w 580"/>
                <a:gd name="T9" fmla="*/ 6 h 6"/>
                <a:gd name="T10" fmla="*/ 0 60000 65536"/>
                <a:gd name="T11" fmla="*/ 0 60000 65536"/>
                <a:gd name="T12" fmla="*/ 0 60000 65536"/>
                <a:gd name="T13" fmla="*/ 0 60000 65536"/>
                <a:gd name="T14" fmla="*/ 0 60000 65536"/>
                <a:gd name="T15" fmla="*/ 0 w 580"/>
                <a:gd name="T16" fmla="*/ 0 h 6"/>
                <a:gd name="T17" fmla="*/ 580 w 580"/>
                <a:gd name="T18" fmla="*/ 6 h 6"/>
              </a:gdLst>
              <a:ahLst/>
              <a:cxnLst>
                <a:cxn ang="T10">
                  <a:pos x="T0" y="T1"/>
                </a:cxn>
                <a:cxn ang="T11">
                  <a:pos x="T2" y="T3"/>
                </a:cxn>
                <a:cxn ang="T12">
                  <a:pos x="T4" y="T5"/>
                </a:cxn>
                <a:cxn ang="T13">
                  <a:pos x="T6" y="T7"/>
                </a:cxn>
                <a:cxn ang="T14">
                  <a:pos x="T8" y="T9"/>
                </a:cxn>
              </a:cxnLst>
              <a:rect l="T15" t="T16" r="T17" b="T18"/>
              <a:pathLst>
                <a:path w="580" h="6">
                  <a:moveTo>
                    <a:pt x="0" y="6"/>
                  </a:moveTo>
                  <a:lnTo>
                    <a:pt x="580" y="4"/>
                  </a:lnTo>
                  <a:lnTo>
                    <a:pt x="580" y="0"/>
                  </a:lnTo>
                  <a:lnTo>
                    <a:pt x="0" y="2"/>
                  </a:lnTo>
                  <a:lnTo>
                    <a:pt x="0" y="6"/>
                  </a:lnTo>
                  <a:close/>
                </a:path>
              </a:pathLst>
            </a:custGeom>
            <a:solidFill>
              <a:srgbClr val="000000"/>
            </a:solidFill>
            <a:ln w="9525">
              <a:noFill/>
              <a:round/>
              <a:headEnd/>
              <a:tailEnd/>
            </a:ln>
          </p:spPr>
          <p:txBody>
            <a:bodyPr/>
            <a:lstStyle/>
            <a:p>
              <a:endParaRPr lang="de-DE"/>
            </a:p>
          </p:txBody>
        </p:sp>
        <p:sp>
          <p:nvSpPr>
            <p:cNvPr id="111056" name="Rectangle 147"/>
            <p:cNvSpPr>
              <a:spLocks noChangeArrowheads="1"/>
            </p:cNvSpPr>
            <p:nvPr/>
          </p:nvSpPr>
          <p:spPr bwMode="auto">
            <a:xfrm>
              <a:off x="3701" y="1875"/>
              <a:ext cx="580" cy="4"/>
            </a:xfrm>
            <a:prstGeom prst="rect">
              <a:avLst/>
            </a:prstGeom>
            <a:solidFill>
              <a:srgbClr val="000000"/>
            </a:solidFill>
            <a:ln w="9525">
              <a:noFill/>
              <a:miter lim="800000"/>
              <a:headEnd/>
              <a:tailEnd/>
            </a:ln>
          </p:spPr>
          <p:txBody>
            <a:bodyPr/>
            <a:lstStyle/>
            <a:p>
              <a:endParaRPr lang="en-US"/>
            </a:p>
          </p:txBody>
        </p:sp>
        <p:sp>
          <p:nvSpPr>
            <p:cNvPr id="111057" name="Rectangle 148"/>
            <p:cNvSpPr>
              <a:spLocks noChangeArrowheads="1"/>
            </p:cNvSpPr>
            <p:nvPr/>
          </p:nvSpPr>
          <p:spPr bwMode="auto">
            <a:xfrm>
              <a:off x="4281" y="1856"/>
              <a:ext cx="4" cy="21"/>
            </a:xfrm>
            <a:prstGeom prst="rect">
              <a:avLst/>
            </a:prstGeom>
            <a:solidFill>
              <a:srgbClr val="000000"/>
            </a:solidFill>
            <a:ln w="9525">
              <a:noFill/>
              <a:miter lim="800000"/>
              <a:headEnd/>
              <a:tailEnd/>
            </a:ln>
          </p:spPr>
          <p:txBody>
            <a:bodyPr/>
            <a:lstStyle/>
            <a:p>
              <a:endParaRPr lang="en-US"/>
            </a:p>
          </p:txBody>
        </p:sp>
        <p:sp>
          <p:nvSpPr>
            <p:cNvPr id="111058" name="Rectangle 149"/>
            <p:cNvSpPr>
              <a:spLocks noChangeArrowheads="1"/>
            </p:cNvSpPr>
            <p:nvPr/>
          </p:nvSpPr>
          <p:spPr bwMode="auto">
            <a:xfrm>
              <a:off x="3699" y="1744"/>
              <a:ext cx="7" cy="4"/>
            </a:xfrm>
            <a:prstGeom prst="rect">
              <a:avLst/>
            </a:prstGeom>
            <a:solidFill>
              <a:srgbClr val="000000"/>
            </a:solidFill>
            <a:ln w="9525">
              <a:noFill/>
              <a:miter lim="800000"/>
              <a:headEnd/>
              <a:tailEnd/>
            </a:ln>
          </p:spPr>
          <p:txBody>
            <a:bodyPr/>
            <a:lstStyle/>
            <a:p>
              <a:endParaRPr lang="en-US"/>
            </a:p>
          </p:txBody>
        </p:sp>
        <p:sp>
          <p:nvSpPr>
            <p:cNvPr id="111059" name="Rectangle 150"/>
            <p:cNvSpPr>
              <a:spLocks noChangeArrowheads="1"/>
            </p:cNvSpPr>
            <p:nvPr/>
          </p:nvSpPr>
          <p:spPr bwMode="auto">
            <a:xfrm>
              <a:off x="3699" y="1856"/>
              <a:ext cx="5" cy="21"/>
            </a:xfrm>
            <a:prstGeom prst="rect">
              <a:avLst/>
            </a:prstGeom>
            <a:solidFill>
              <a:srgbClr val="000000"/>
            </a:solidFill>
            <a:ln w="9525">
              <a:noFill/>
              <a:miter lim="800000"/>
              <a:headEnd/>
              <a:tailEnd/>
            </a:ln>
          </p:spPr>
          <p:txBody>
            <a:bodyPr/>
            <a:lstStyle/>
            <a:p>
              <a:endParaRPr lang="en-US"/>
            </a:p>
          </p:txBody>
        </p:sp>
        <p:sp>
          <p:nvSpPr>
            <p:cNvPr id="111060" name="Rectangle 151"/>
            <p:cNvSpPr>
              <a:spLocks noChangeArrowheads="1"/>
            </p:cNvSpPr>
            <p:nvPr/>
          </p:nvSpPr>
          <p:spPr bwMode="auto">
            <a:xfrm>
              <a:off x="3699" y="1746"/>
              <a:ext cx="5" cy="21"/>
            </a:xfrm>
            <a:prstGeom prst="rect">
              <a:avLst/>
            </a:prstGeom>
            <a:solidFill>
              <a:srgbClr val="000000"/>
            </a:solidFill>
            <a:ln w="9525">
              <a:noFill/>
              <a:miter lim="800000"/>
              <a:headEnd/>
              <a:tailEnd/>
            </a:ln>
          </p:spPr>
          <p:txBody>
            <a:bodyPr/>
            <a:lstStyle/>
            <a:p>
              <a:endParaRPr lang="en-US"/>
            </a:p>
          </p:txBody>
        </p:sp>
        <p:sp>
          <p:nvSpPr>
            <p:cNvPr id="111061" name="Line 152"/>
            <p:cNvSpPr>
              <a:spLocks noChangeShapeType="1"/>
            </p:cNvSpPr>
            <p:nvPr/>
          </p:nvSpPr>
          <p:spPr bwMode="auto">
            <a:xfrm>
              <a:off x="3973" y="1925"/>
              <a:ext cx="5" cy="1"/>
            </a:xfrm>
            <a:prstGeom prst="line">
              <a:avLst/>
            </a:prstGeom>
            <a:noFill/>
            <a:ln w="0" cap="sq">
              <a:solidFill>
                <a:srgbClr val="000000"/>
              </a:solidFill>
              <a:miter lim="800000"/>
              <a:headEnd/>
              <a:tailEnd/>
            </a:ln>
          </p:spPr>
          <p:txBody>
            <a:bodyPr/>
            <a:lstStyle/>
            <a:p>
              <a:endParaRPr lang="de-DE"/>
            </a:p>
          </p:txBody>
        </p:sp>
        <p:sp>
          <p:nvSpPr>
            <p:cNvPr id="111062" name="Line 153"/>
            <p:cNvSpPr>
              <a:spLocks noChangeShapeType="1"/>
            </p:cNvSpPr>
            <p:nvPr/>
          </p:nvSpPr>
          <p:spPr bwMode="auto">
            <a:xfrm flipH="1" flipV="1">
              <a:off x="3990" y="1887"/>
              <a:ext cx="2" cy="67"/>
            </a:xfrm>
            <a:prstGeom prst="line">
              <a:avLst/>
            </a:prstGeom>
            <a:noFill/>
            <a:ln w="0" cap="sq">
              <a:solidFill>
                <a:srgbClr val="000000"/>
              </a:solidFill>
              <a:miter lim="800000"/>
              <a:headEnd/>
              <a:tailEnd/>
            </a:ln>
          </p:spPr>
          <p:txBody>
            <a:bodyPr/>
            <a:lstStyle/>
            <a:p>
              <a:endParaRPr lang="de-DE"/>
            </a:p>
          </p:txBody>
        </p:sp>
        <p:sp>
          <p:nvSpPr>
            <p:cNvPr id="111063" name="Line 154"/>
            <p:cNvSpPr>
              <a:spLocks noChangeShapeType="1"/>
            </p:cNvSpPr>
            <p:nvPr/>
          </p:nvSpPr>
          <p:spPr bwMode="auto">
            <a:xfrm>
              <a:off x="3928" y="1954"/>
              <a:ext cx="64" cy="1"/>
            </a:xfrm>
            <a:prstGeom prst="line">
              <a:avLst/>
            </a:prstGeom>
            <a:noFill/>
            <a:ln w="0" cap="sq">
              <a:solidFill>
                <a:srgbClr val="000000"/>
              </a:solidFill>
              <a:miter lim="800000"/>
              <a:headEnd/>
              <a:tailEnd/>
            </a:ln>
          </p:spPr>
          <p:txBody>
            <a:bodyPr/>
            <a:lstStyle/>
            <a:p>
              <a:endParaRPr lang="de-DE"/>
            </a:p>
          </p:txBody>
        </p:sp>
        <p:sp>
          <p:nvSpPr>
            <p:cNvPr id="111064" name="Line 155"/>
            <p:cNvSpPr>
              <a:spLocks noChangeShapeType="1"/>
            </p:cNvSpPr>
            <p:nvPr/>
          </p:nvSpPr>
          <p:spPr bwMode="auto">
            <a:xfrm>
              <a:off x="3928" y="1887"/>
              <a:ext cx="1" cy="67"/>
            </a:xfrm>
            <a:prstGeom prst="line">
              <a:avLst/>
            </a:prstGeom>
            <a:noFill/>
            <a:ln w="0" cap="sq">
              <a:solidFill>
                <a:srgbClr val="000000"/>
              </a:solidFill>
              <a:miter lim="800000"/>
              <a:headEnd/>
              <a:tailEnd/>
            </a:ln>
          </p:spPr>
          <p:txBody>
            <a:bodyPr/>
            <a:lstStyle/>
            <a:p>
              <a:endParaRPr lang="de-DE"/>
            </a:p>
          </p:txBody>
        </p:sp>
        <p:sp>
          <p:nvSpPr>
            <p:cNvPr id="111065" name="Line 156"/>
            <p:cNvSpPr>
              <a:spLocks noChangeShapeType="1"/>
            </p:cNvSpPr>
            <p:nvPr/>
          </p:nvSpPr>
          <p:spPr bwMode="auto">
            <a:xfrm flipH="1">
              <a:off x="3928" y="1887"/>
              <a:ext cx="62" cy="1"/>
            </a:xfrm>
            <a:prstGeom prst="line">
              <a:avLst/>
            </a:prstGeom>
            <a:noFill/>
            <a:ln w="0" cap="sq">
              <a:solidFill>
                <a:srgbClr val="000000"/>
              </a:solidFill>
              <a:miter lim="800000"/>
              <a:headEnd/>
              <a:tailEnd/>
            </a:ln>
          </p:spPr>
          <p:txBody>
            <a:bodyPr/>
            <a:lstStyle/>
            <a:p>
              <a:endParaRPr lang="de-DE"/>
            </a:p>
          </p:txBody>
        </p:sp>
        <p:sp>
          <p:nvSpPr>
            <p:cNvPr id="111066" name="Line 157"/>
            <p:cNvSpPr>
              <a:spLocks noChangeShapeType="1"/>
            </p:cNvSpPr>
            <p:nvPr/>
          </p:nvSpPr>
          <p:spPr bwMode="auto">
            <a:xfrm flipH="1" flipV="1">
              <a:off x="3926" y="1954"/>
              <a:ext cx="66" cy="2"/>
            </a:xfrm>
            <a:prstGeom prst="line">
              <a:avLst/>
            </a:prstGeom>
            <a:noFill/>
            <a:ln w="0" cap="sq">
              <a:solidFill>
                <a:srgbClr val="000000"/>
              </a:solidFill>
              <a:miter lim="800000"/>
              <a:headEnd/>
              <a:tailEnd/>
            </a:ln>
          </p:spPr>
          <p:txBody>
            <a:bodyPr/>
            <a:lstStyle/>
            <a:p>
              <a:endParaRPr lang="de-DE"/>
            </a:p>
          </p:txBody>
        </p:sp>
        <p:sp>
          <p:nvSpPr>
            <p:cNvPr id="111067" name="Line 158"/>
            <p:cNvSpPr>
              <a:spLocks noChangeShapeType="1"/>
            </p:cNvSpPr>
            <p:nvPr/>
          </p:nvSpPr>
          <p:spPr bwMode="auto">
            <a:xfrm flipH="1">
              <a:off x="3917" y="1962"/>
              <a:ext cx="83" cy="1"/>
            </a:xfrm>
            <a:prstGeom prst="line">
              <a:avLst/>
            </a:prstGeom>
            <a:noFill/>
            <a:ln w="0" cap="sq">
              <a:solidFill>
                <a:srgbClr val="000000"/>
              </a:solidFill>
              <a:miter lim="800000"/>
              <a:headEnd/>
              <a:tailEnd/>
            </a:ln>
          </p:spPr>
          <p:txBody>
            <a:bodyPr/>
            <a:lstStyle/>
            <a:p>
              <a:endParaRPr lang="de-DE"/>
            </a:p>
          </p:txBody>
        </p:sp>
        <p:sp>
          <p:nvSpPr>
            <p:cNvPr id="111068" name="Line 159"/>
            <p:cNvSpPr>
              <a:spLocks noChangeShapeType="1"/>
            </p:cNvSpPr>
            <p:nvPr/>
          </p:nvSpPr>
          <p:spPr bwMode="auto">
            <a:xfrm>
              <a:off x="3926" y="1887"/>
              <a:ext cx="1" cy="67"/>
            </a:xfrm>
            <a:prstGeom prst="line">
              <a:avLst/>
            </a:prstGeom>
            <a:noFill/>
            <a:ln w="0" cap="sq">
              <a:solidFill>
                <a:srgbClr val="000000"/>
              </a:solidFill>
              <a:miter lim="800000"/>
              <a:headEnd/>
              <a:tailEnd/>
            </a:ln>
          </p:spPr>
          <p:txBody>
            <a:bodyPr/>
            <a:lstStyle/>
            <a:p>
              <a:endParaRPr lang="de-DE"/>
            </a:p>
          </p:txBody>
        </p:sp>
        <p:sp>
          <p:nvSpPr>
            <p:cNvPr id="111069" name="Line 160"/>
            <p:cNvSpPr>
              <a:spLocks noChangeShapeType="1"/>
            </p:cNvSpPr>
            <p:nvPr/>
          </p:nvSpPr>
          <p:spPr bwMode="auto">
            <a:xfrm>
              <a:off x="3917" y="1881"/>
              <a:ext cx="1" cy="81"/>
            </a:xfrm>
            <a:prstGeom prst="line">
              <a:avLst/>
            </a:prstGeom>
            <a:noFill/>
            <a:ln w="0" cap="sq">
              <a:solidFill>
                <a:srgbClr val="000000"/>
              </a:solidFill>
              <a:miter lim="800000"/>
              <a:headEnd/>
              <a:tailEnd/>
            </a:ln>
          </p:spPr>
          <p:txBody>
            <a:bodyPr/>
            <a:lstStyle/>
            <a:p>
              <a:endParaRPr lang="de-DE"/>
            </a:p>
          </p:txBody>
        </p:sp>
        <p:sp>
          <p:nvSpPr>
            <p:cNvPr id="111070" name="Line 161"/>
            <p:cNvSpPr>
              <a:spLocks noChangeShapeType="1"/>
            </p:cNvSpPr>
            <p:nvPr/>
          </p:nvSpPr>
          <p:spPr bwMode="auto">
            <a:xfrm>
              <a:off x="3992" y="1887"/>
              <a:ext cx="1" cy="69"/>
            </a:xfrm>
            <a:prstGeom prst="line">
              <a:avLst/>
            </a:prstGeom>
            <a:noFill/>
            <a:ln w="0" cap="sq">
              <a:solidFill>
                <a:srgbClr val="000000"/>
              </a:solidFill>
              <a:miter lim="800000"/>
              <a:headEnd/>
              <a:tailEnd/>
            </a:ln>
          </p:spPr>
          <p:txBody>
            <a:bodyPr/>
            <a:lstStyle/>
            <a:p>
              <a:endParaRPr lang="de-DE"/>
            </a:p>
          </p:txBody>
        </p:sp>
        <p:sp>
          <p:nvSpPr>
            <p:cNvPr id="111071" name="Line 162"/>
            <p:cNvSpPr>
              <a:spLocks noChangeShapeType="1"/>
            </p:cNvSpPr>
            <p:nvPr/>
          </p:nvSpPr>
          <p:spPr bwMode="auto">
            <a:xfrm>
              <a:off x="4000" y="1879"/>
              <a:ext cx="1" cy="83"/>
            </a:xfrm>
            <a:prstGeom prst="line">
              <a:avLst/>
            </a:prstGeom>
            <a:noFill/>
            <a:ln w="0" cap="sq">
              <a:solidFill>
                <a:srgbClr val="000000"/>
              </a:solidFill>
              <a:miter lim="800000"/>
              <a:headEnd/>
              <a:tailEnd/>
            </a:ln>
          </p:spPr>
          <p:txBody>
            <a:bodyPr/>
            <a:lstStyle/>
            <a:p>
              <a:endParaRPr lang="de-DE"/>
            </a:p>
          </p:txBody>
        </p:sp>
        <p:sp>
          <p:nvSpPr>
            <p:cNvPr id="111072" name="Line 163"/>
            <p:cNvSpPr>
              <a:spLocks noChangeShapeType="1"/>
            </p:cNvSpPr>
            <p:nvPr/>
          </p:nvSpPr>
          <p:spPr bwMode="auto">
            <a:xfrm flipH="1">
              <a:off x="3926" y="1887"/>
              <a:ext cx="66" cy="1"/>
            </a:xfrm>
            <a:prstGeom prst="line">
              <a:avLst/>
            </a:prstGeom>
            <a:noFill/>
            <a:ln w="0" cap="sq">
              <a:solidFill>
                <a:srgbClr val="000000"/>
              </a:solidFill>
              <a:miter lim="800000"/>
              <a:headEnd/>
              <a:tailEnd/>
            </a:ln>
          </p:spPr>
          <p:txBody>
            <a:bodyPr/>
            <a:lstStyle/>
            <a:p>
              <a:endParaRPr lang="de-DE"/>
            </a:p>
          </p:txBody>
        </p:sp>
        <p:sp>
          <p:nvSpPr>
            <p:cNvPr id="111073" name="Line 164"/>
            <p:cNvSpPr>
              <a:spLocks noChangeShapeType="1"/>
            </p:cNvSpPr>
            <p:nvPr/>
          </p:nvSpPr>
          <p:spPr bwMode="auto">
            <a:xfrm flipH="1">
              <a:off x="3917" y="1879"/>
              <a:ext cx="83" cy="2"/>
            </a:xfrm>
            <a:prstGeom prst="line">
              <a:avLst/>
            </a:prstGeom>
            <a:noFill/>
            <a:ln w="0" cap="sq">
              <a:solidFill>
                <a:srgbClr val="000000"/>
              </a:solidFill>
              <a:miter lim="800000"/>
              <a:headEnd/>
              <a:tailEnd/>
            </a:ln>
          </p:spPr>
          <p:txBody>
            <a:bodyPr/>
            <a:lstStyle/>
            <a:p>
              <a:endParaRPr lang="de-DE"/>
            </a:p>
          </p:txBody>
        </p:sp>
        <p:sp>
          <p:nvSpPr>
            <p:cNvPr id="111074" name="Line 165"/>
            <p:cNvSpPr>
              <a:spLocks noChangeShapeType="1"/>
            </p:cNvSpPr>
            <p:nvPr/>
          </p:nvSpPr>
          <p:spPr bwMode="auto">
            <a:xfrm>
              <a:off x="3973" y="1916"/>
              <a:ext cx="5" cy="1"/>
            </a:xfrm>
            <a:prstGeom prst="line">
              <a:avLst/>
            </a:prstGeom>
            <a:noFill/>
            <a:ln w="0" cap="sq">
              <a:solidFill>
                <a:srgbClr val="000000"/>
              </a:solidFill>
              <a:miter lim="800000"/>
              <a:headEnd/>
              <a:tailEnd/>
            </a:ln>
          </p:spPr>
          <p:txBody>
            <a:bodyPr/>
            <a:lstStyle/>
            <a:p>
              <a:endParaRPr lang="de-DE"/>
            </a:p>
          </p:txBody>
        </p:sp>
        <p:sp>
          <p:nvSpPr>
            <p:cNvPr id="111075" name="Line 166"/>
            <p:cNvSpPr>
              <a:spLocks noChangeShapeType="1"/>
            </p:cNvSpPr>
            <p:nvPr/>
          </p:nvSpPr>
          <p:spPr bwMode="auto">
            <a:xfrm>
              <a:off x="4013" y="1703"/>
              <a:ext cx="2" cy="1"/>
            </a:xfrm>
            <a:prstGeom prst="line">
              <a:avLst/>
            </a:prstGeom>
            <a:noFill/>
            <a:ln w="0" cap="sq">
              <a:solidFill>
                <a:srgbClr val="000000"/>
              </a:solidFill>
              <a:miter lim="800000"/>
              <a:headEnd/>
              <a:tailEnd/>
            </a:ln>
          </p:spPr>
          <p:txBody>
            <a:bodyPr/>
            <a:lstStyle/>
            <a:p>
              <a:endParaRPr lang="de-DE"/>
            </a:p>
          </p:txBody>
        </p:sp>
        <p:sp>
          <p:nvSpPr>
            <p:cNvPr id="111076" name="Line 167"/>
            <p:cNvSpPr>
              <a:spLocks noChangeShapeType="1"/>
            </p:cNvSpPr>
            <p:nvPr/>
          </p:nvSpPr>
          <p:spPr bwMode="auto">
            <a:xfrm flipV="1">
              <a:off x="4030" y="1661"/>
              <a:ext cx="1" cy="73"/>
            </a:xfrm>
            <a:prstGeom prst="line">
              <a:avLst/>
            </a:prstGeom>
            <a:noFill/>
            <a:ln w="0" cap="sq">
              <a:solidFill>
                <a:srgbClr val="000000"/>
              </a:solidFill>
              <a:miter lim="800000"/>
              <a:headEnd/>
              <a:tailEnd/>
            </a:ln>
          </p:spPr>
          <p:txBody>
            <a:bodyPr/>
            <a:lstStyle/>
            <a:p>
              <a:endParaRPr lang="de-DE"/>
            </a:p>
          </p:txBody>
        </p:sp>
        <p:sp>
          <p:nvSpPr>
            <p:cNvPr id="111077" name="Line 168"/>
            <p:cNvSpPr>
              <a:spLocks noChangeShapeType="1"/>
            </p:cNvSpPr>
            <p:nvPr/>
          </p:nvSpPr>
          <p:spPr bwMode="auto">
            <a:xfrm>
              <a:off x="3928" y="1734"/>
              <a:ext cx="102" cy="1"/>
            </a:xfrm>
            <a:prstGeom prst="line">
              <a:avLst/>
            </a:prstGeom>
            <a:noFill/>
            <a:ln w="0" cap="sq">
              <a:solidFill>
                <a:srgbClr val="000000"/>
              </a:solidFill>
              <a:miter lim="800000"/>
              <a:headEnd/>
              <a:tailEnd/>
            </a:ln>
          </p:spPr>
          <p:txBody>
            <a:bodyPr/>
            <a:lstStyle/>
            <a:p>
              <a:endParaRPr lang="de-DE"/>
            </a:p>
          </p:txBody>
        </p:sp>
        <p:sp>
          <p:nvSpPr>
            <p:cNvPr id="111078" name="Line 169"/>
            <p:cNvSpPr>
              <a:spLocks noChangeShapeType="1"/>
            </p:cNvSpPr>
            <p:nvPr/>
          </p:nvSpPr>
          <p:spPr bwMode="auto">
            <a:xfrm>
              <a:off x="3928" y="1661"/>
              <a:ext cx="1" cy="73"/>
            </a:xfrm>
            <a:prstGeom prst="line">
              <a:avLst/>
            </a:prstGeom>
            <a:noFill/>
            <a:ln w="0" cap="sq">
              <a:solidFill>
                <a:srgbClr val="000000"/>
              </a:solidFill>
              <a:miter lim="800000"/>
              <a:headEnd/>
              <a:tailEnd/>
            </a:ln>
          </p:spPr>
          <p:txBody>
            <a:bodyPr/>
            <a:lstStyle/>
            <a:p>
              <a:endParaRPr lang="de-DE"/>
            </a:p>
          </p:txBody>
        </p:sp>
        <p:sp>
          <p:nvSpPr>
            <p:cNvPr id="111079" name="Line 170"/>
            <p:cNvSpPr>
              <a:spLocks noChangeShapeType="1"/>
            </p:cNvSpPr>
            <p:nvPr/>
          </p:nvSpPr>
          <p:spPr bwMode="auto">
            <a:xfrm flipH="1">
              <a:off x="3928" y="1661"/>
              <a:ext cx="102" cy="1"/>
            </a:xfrm>
            <a:prstGeom prst="line">
              <a:avLst/>
            </a:prstGeom>
            <a:noFill/>
            <a:ln w="0" cap="sq">
              <a:solidFill>
                <a:srgbClr val="000000"/>
              </a:solidFill>
              <a:miter lim="800000"/>
              <a:headEnd/>
              <a:tailEnd/>
            </a:ln>
          </p:spPr>
          <p:txBody>
            <a:bodyPr/>
            <a:lstStyle/>
            <a:p>
              <a:endParaRPr lang="de-DE"/>
            </a:p>
          </p:txBody>
        </p:sp>
        <p:sp>
          <p:nvSpPr>
            <p:cNvPr id="111080" name="Line 171"/>
            <p:cNvSpPr>
              <a:spLocks noChangeShapeType="1"/>
            </p:cNvSpPr>
            <p:nvPr/>
          </p:nvSpPr>
          <p:spPr bwMode="auto">
            <a:xfrm flipH="1">
              <a:off x="3926" y="1736"/>
              <a:ext cx="104" cy="1"/>
            </a:xfrm>
            <a:prstGeom prst="line">
              <a:avLst/>
            </a:prstGeom>
            <a:noFill/>
            <a:ln w="0" cap="sq">
              <a:solidFill>
                <a:srgbClr val="000000"/>
              </a:solidFill>
              <a:miter lim="800000"/>
              <a:headEnd/>
              <a:tailEnd/>
            </a:ln>
          </p:spPr>
          <p:txBody>
            <a:bodyPr/>
            <a:lstStyle/>
            <a:p>
              <a:endParaRPr lang="de-DE"/>
            </a:p>
          </p:txBody>
        </p:sp>
        <p:sp>
          <p:nvSpPr>
            <p:cNvPr id="111081" name="Line 172"/>
            <p:cNvSpPr>
              <a:spLocks noChangeShapeType="1"/>
            </p:cNvSpPr>
            <p:nvPr/>
          </p:nvSpPr>
          <p:spPr bwMode="auto">
            <a:xfrm flipH="1">
              <a:off x="3917" y="1742"/>
              <a:ext cx="148" cy="1"/>
            </a:xfrm>
            <a:prstGeom prst="line">
              <a:avLst/>
            </a:prstGeom>
            <a:noFill/>
            <a:ln w="0" cap="sq">
              <a:solidFill>
                <a:srgbClr val="000000"/>
              </a:solidFill>
              <a:miter lim="800000"/>
              <a:headEnd/>
              <a:tailEnd/>
            </a:ln>
          </p:spPr>
          <p:txBody>
            <a:bodyPr/>
            <a:lstStyle/>
            <a:p>
              <a:endParaRPr lang="de-DE"/>
            </a:p>
          </p:txBody>
        </p:sp>
        <p:sp>
          <p:nvSpPr>
            <p:cNvPr id="111082" name="Line 173"/>
            <p:cNvSpPr>
              <a:spLocks noChangeShapeType="1"/>
            </p:cNvSpPr>
            <p:nvPr/>
          </p:nvSpPr>
          <p:spPr bwMode="auto">
            <a:xfrm>
              <a:off x="3926" y="1659"/>
              <a:ext cx="1" cy="77"/>
            </a:xfrm>
            <a:prstGeom prst="line">
              <a:avLst/>
            </a:prstGeom>
            <a:noFill/>
            <a:ln w="0" cap="sq">
              <a:solidFill>
                <a:srgbClr val="000000"/>
              </a:solidFill>
              <a:miter lim="800000"/>
              <a:headEnd/>
              <a:tailEnd/>
            </a:ln>
          </p:spPr>
          <p:txBody>
            <a:bodyPr/>
            <a:lstStyle/>
            <a:p>
              <a:endParaRPr lang="de-DE"/>
            </a:p>
          </p:txBody>
        </p:sp>
        <p:sp>
          <p:nvSpPr>
            <p:cNvPr id="111083" name="Line 174"/>
            <p:cNvSpPr>
              <a:spLocks noChangeShapeType="1"/>
            </p:cNvSpPr>
            <p:nvPr/>
          </p:nvSpPr>
          <p:spPr bwMode="auto">
            <a:xfrm>
              <a:off x="3917" y="1653"/>
              <a:ext cx="1" cy="89"/>
            </a:xfrm>
            <a:prstGeom prst="line">
              <a:avLst/>
            </a:prstGeom>
            <a:noFill/>
            <a:ln w="0" cap="sq">
              <a:solidFill>
                <a:srgbClr val="000000"/>
              </a:solidFill>
              <a:miter lim="800000"/>
              <a:headEnd/>
              <a:tailEnd/>
            </a:ln>
          </p:spPr>
          <p:txBody>
            <a:bodyPr/>
            <a:lstStyle/>
            <a:p>
              <a:endParaRPr lang="de-DE"/>
            </a:p>
          </p:txBody>
        </p:sp>
        <p:sp>
          <p:nvSpPr>
            <p:cNvPr id="111084" name="Line 175"/>
            <p:cNvSpPr>
              <a:spLocks noChangeShapeType="1"/>
            </p:cNvSpPr>
            <p:nvPr/>
          </p:nvSpPr>
          <p:spPr bwMode="auto">
            <a:xfrm>
              <a:off x="4030" y="1659"/>
              <a:ext cx="1" cy="77"/>
            </a:xfrm>
            <a:prstGeom prst="line">
              <a:avLst/>
            </a:prstGeom>
            <a:noFill/>
            <a:ln w="0" cap="sq">
              <a:solidFill>
                <a:srgbClr val="000000"/>
              </a:solidFill>
              <a:miter lim="800000"/>
              <a:headEnd/>
              <a:tailEnd/>
            </a:ln>
          </p:spPr>
          <p:txBody>
            <a:bodyPr/>
            <a:lstStyle/>
            <a:p>
              <a:endParaRPr lang="de-DE"/>
            </a:p>
          </p:txBody>
        </p:sp>
        <p:sp>
          <p:nvSpPr>
            <p:cNvPr id="111085" name="Line 176"/>
            <p:cNvSpPr>
              <a:spLocks noChangeShapeType="1"/>
            </p:cNvSpPr>
            <p:nvPr/>
          </p:nvSpPr>
          <p:spPr bwMode="auto">
            <a:xfrm>
              <a:off x="4063" y="1653"/>
              <a:ext cx="2" cy="89"/>
            </a:xfrm>
            <a:prstGeom prst="line">
              <a:avLst/>
            </a:prstGeom>
            <a:noFill/>
            <a:ln w="0" cap="sq">
              <a:solidFill>
                <a:srgbClr val="000000"/>
              </a:solidFill>
              <a:miter lim="800000"/>
              <a:headEnd/>
              <a:tailEnd/>
            </a:ln>
          </p:spPr>
          <p:txBody>
            <a:bodyPr/>
            <a:lstStyle/>
            <a:p>
              <a:endParaRPr lang="de-DE"/>
            </a:p>
          </p:txBody>
        </p:sp>
        <p:sp>
          <p:nvSpPr>
            <p:cNvPr id="111086" name="Line 177"/>
            <p:cNvSpPr>
              <a:spLocks noChangeShapeType="1"/>
            </p:cNvSpPr>
            <p:nvPr/>
          </p:nvSpPr>
          <p:spPr bwMode="auto">
            <a:xfrm flipH="1">
              <a:off x="3926" y="1659"/>
              <a:ext cx="104" cy="1"/>
            </a:xfrm>
            <a:prstGeom prst="line">
              <a:avLst/>
            </a:prstGeom>
            <a:noFill/>
            <a:ln w="0" cap="sq">
              <a:solidFill>
                <a:srgbClr val="000000"/>
              </a:solidFill>
              <a:miter lim="800000"/>
              <a:headEnd/>
              <a:tailEnd/>
            </a:ln>
          </p:spPr>
          <p:txBody>
            <a:bodyPr/>
            <a:lstStyle/>
            <a:p>
              <a:endParaRPr lang="de-DE"/>
            </a:p>
          </p:txBody>
        </p:sp>
        <p:sp>
          <p:nvSpPr>
            <p:cNvPr id="111087" name="Line 178"/>
            <p:cNvSpPr>
              <a:spLocks noChangeShapeType="1"/>
            </p:cNvSpPr>
            <p:nvPr/>
          </p:nvSpPr>
          <p:spPr bwMode="auto">
            <a:xfrm flipH="1">
              <a:off x="3917" y="1653"/>
              <a:ext cx="146" cy="1"/>
            </a:xfrm>
            <a:prstGeom prst="line">
              <a:avLst/>
            </a:prstGeom>
            <a:noFill/>
            <a:ln w="0" cap="sq">
              <a:solidFill>
                <a:srgbClr val="000000"/>
              </a:solidFill>
              <a:miter lim="800000"/>
              <a:headEnd/>
              <a:tailEnd/>
            </a:ln>
          </p:spPr>
          <p:txBody>
            <a:bodyPr/>
            <a:lstStyle/>
            <a:p>
              <a:endParaRPr lang="de-DE"/>
            </a:p>
          </p:txBody>
        </p:sp>
        <p:sp>
          <p:nvSpPr>
            <p:cNvPr id="111088" name="Line 179"/>
            <p:cNvSpPr>
              <a:spLocks noChangeShapeType="1"/>
            </p:cNvSpPr>
            <p:nvPr/>
          </p:nvSpPr>
          <p:spPr bwMode="auto">
            <a:xfrm>
              <a:off x="4013" y="1692"/>
              <a:ext cx="2" cy="1"/>
            </a:xfrm>
            <a:prstGeom prst="line">
              <a:avLst/>
            </a:prstGeom>
            <a:noFill/>
            <a:ln w="0" cap="sq">
              <a:solidFill>
                <a:srgbClr val="000000"/>
              </a:solidFill>
              <a:miter lim="800000"/>
              <a:headEnd/>
              <a:tailEnd/>
            </a:ln>
          </p:spPr>
          <p:txBody>
            <a:bodyPr/>
            <a:lstStyle/>
            <a:p>
              <a:endParaRPr lang="de-DE"/>
            </a:p>
          </p:txBody>
        </p:sp>
        <p:sp>
          <p:nvSpPr>
            <p:cNvPr id="111089" name="Rectangle 180"/>
            <p:cNvSpPr>
              <a:spLocks noChangeArrowheads="1"/>
            </p:cNvSpPr>
            <p:nvPr/>
          </p:nvSpPr>
          <p:spPr bwMode="auto">
            <a:xfrm>
              <a:off x="3701" y="1744"/>
              <a:ext cx="580" cy="4"/>
            </a:xfrm>
            <a:prstGeom prst="rect">
              <a:avLst/>
            </a:prstGeom>
            <a:solidFill>
              <a:srgbClr val="000000"/>
            </a:solidFill>
            <a:ln w="9525">
              <a:noFill/>
              <a:miter lim="800000"/>
              <a:headEnd/>
              <a:tailEnd/>
            </a:ln>
          </p:spPr>
          <p:txBody>
            <a:bodyPr/>
            <a:lstStyle/>
            <a:p>
              <a:endParaRPr lang="en-US"/>
            </a:p>
          </p:txBody>
        </p:sp>
        <p:sp>
          <p:nvSpPr>
            <p:cNvPr id="111090" name="Line 181"/>
            <p:cNvSpPr>
              <a:spLocks noChangeShapeType="1"/>
            </p:cNvSpPr>
            <p:nvPr/>
          </p:nvSpPr>
          <p:spPr bwMode="auto">
            <a:xfrm flipV="1">
              <a:off x="3706" y="1746"/>
              <a:ext cx="2" cy="2"/>
            </a:xfrm>
            <a:prstGeom prst="line">
              <a:avLst/>
            </a:prstGeom>
            <a:noFill/>
            <a:ln w="0" cap="sq">
              <a:solidFill>
                <a:srgbClr val="000000"/>
              </a:solidFill>
              <a:miter lim="800000"/>
              <a:headEnd/>
              <a:tailEnd/>
            </a:ln>
          </p:spPr>
          <p:txBody>
            <a:bodyPr/>
            <a:lstStyle/>
            <a:p>
              <a:endParaRPr lang="de-DE"/>
            </a:p>
          </p:txBody>
        </p:sp>
        <p:sp>
          <p:nvSpPr>
            <p:cNvPr id="111091" name="Line 182"/>
            <p:cNvSpPr>
              <a:spLocks noChangeShapeType="1"/>
            </p:cNvSpPr>
            <p:nvPr/>
          </p:nvSpPr>
          <p:spPr bwMode="auto">
            <a:xfrm flipH="1">
              <a:off x="4275" y="1875"/>
              <a:ext cx="2" cy="1"/>
            </a:xfrm>
            <a:prstGeom prst="line">
              <a:avLst/>
            </a:prstGeom>
            <a:noFill/>
            <a:ln w="0" cap="sq">
              <a:solidFill>
                <a:srgbClr val="000000"/>
              </a:solidFill>
              <a:miter lim="800000"/>
              <a:headEnd/>
              <a:tailEnd/>
            </a:ln>
          </p:spPr>
          <p:txBody>
            <a:bodyPr/>
            <a:lstStyle/>
            <a:p>
              <a:endParaRPr lang="de-DE"/>
            </a:p>
          </p:txBody>
        </p:sp>
        <p:sp>
          <p:nvSpPr>
            <p:cNvPr id="111092" name="Line 183"/>
            <p:cNvSpPr>
              <a:spLocks noChangeShapeType="1"/>
            </p:cNvSpPr>
            <p:nvPr/>
          </p:nvSpPr>
          <p:spPr bwMode="auto">
            <a:xfrm>
              <a:off x="4272" y="1875"/>
              <a:ext cx="3" cy="1"/>
            </a:xfrm>
            <a:prstGeom prst="line">
              <a:avLst/>
            </a:prstGeom>
            <a:noFill/>
            <a:ln w="0" cap="sq">
              <a:solidFill>
                <a:srgbClr val="000000"/>
              </a:solidFill>
              <a:miter lim="800000"/>
              <a:headEnd/>
              <a:tailEnd/>
            </a:ln>
          </p:spPr>
          <p:txBody>
            <a:bodyPr/>
            <a:lstStyle/>
            <a:p>
              <a:endParaRPr lang="de-DE"/>
            </a:p>
          </p:txBody>
        </p:sp>
        <p:sp>
          <p:nvSpPr>
            <p:cNvPr id="111093" name="Line 184"/>
            <p:cNvSpPr>
              <a:spLocks noChangeShapeType="1"/>
            </p:cNvSpPr>
            <p:nvPr/>
          </p:nvSpPr>
          <p:spPr bwMode="auto">
            <a:xfrm>
              <a:off x="4272" y="1871"/>
              <a:ext cx="3" cy="1"/>
            </a:xfrm>
            <a:prstGeom prst="line">
              <a:avLst/>
            </a:prstGeom>
            <a:noFill/>
            <a:ln w="0" cap="sq">
              <a:solidFill>
                <a:srgbClr val="000000"/>
              </a:solidFill>
              <a:miter lim="800000"/>
              <a:headEnd/>
              <a:tailEnd/>
            </a:ln>
          </p:spPr>
          <p:txBody>
            <a:bodyPr/>
            <a:lstStyle/>
            <a:p>
              <a:endParaRPr lang="de-DE"/>
            </a:p>
          </p:txBody>
        </p:sp>
        <p:sp>
          <p:nvSpPr>
            <p:cNvPr id="111094" name="Line 185"/>
            <p:cNvSpPr>
              <a:spLocks noChangeShapeType="1"/>
            </p:cNvSpPr>
            <p:nvPr/>
          </p:nvSpPr>
          <p:spPr bwMode="auto">
            <a:xfrm flipV="1">
              <a:off x="4277" y="1871"/>
              <a:ext cx="1" cy="4"/>
            </a:xfrm>
            <a:prstGeom prst="line">
              <a:avLst/>
            </a:prstGeom>
            <a:noFill/>
            <a:ln w="0" cap="sq">
              <a:solidFill>
                <a:srgbClr val="000000"/>
              </a:solidFill>
              <a:miter lim="800000"/>
              <a:headEnd/>
              <a:tailEnd/>
            </a:ln>
          </p:spPr>
          <p:txBody>
            <a:bodyPr/>
            <a:lstStyle/>
            <a:p>
              <a:endParaRPr lang="de-DE"/>
            </a:p>
          </p:txBody>
        </p:sp>
        <p:sp>
          <p:nvSpPr>
            <p:cNvPr id="111095" name="Line 186"/>
            <p:cNvSpPr>
              <a:spLocks noChangeShapeType="1"/>
            </p:cNvSpPr>
            <p:nvPr/>
          </p:nvSpPr>
          <p:spPr bwMode="auto">
            <a:xfrm flipV="1">
              <a:off x="4272" y="1871"/>
              <a:ext cx="1" cy="4"/>
            </a:xfrm>
            <a:prstGeom prst="line">
              <a:avLst/>
            </a:prstGeom>
            <a:noFill/>
            <a:ln w="0" cap="sq">
              <a:solidFill>
                <a:srgbClr val="000000"/>
              </a:solidFill>
              <a:miter lim="800000"/>
              <a:headEnd/>
              <a:tailEnd/>
            </a:ln>
          </p:spPr>
          <p:txBody>
            <a:bodyPr/>
            <a:lstStyle/>
            <a:p>
              <a:endParaRPr lang="de-DE"/>
            </a:p>
          </p:txBody>
        </p:sp>
        <p:sp>
          <p:nvSpPr>
            <p:cNvPr id="111096" name="Line 187"/>
            <p:cNvSpPr>
              <a:spLocks noChangeShapeType="1"/>
            </p:cNvSpPr>
            <p:nvPr/>
          </p:nvSpPr>
          <p:spPr bwMode="auto">
            <a:xfrm flipH="1">
              <a:off x="4275" y="1871"/>
              <a:ext cx="2" cy="1"/>
            </a:xfrm>
            <a:prstGeom prst="line">
              <a:avLst/>
            </a:prstGeom>
            <a:noFill/>
            <a:ln w="0" cap="sq">
              <a:solidFill>
                <a:srgbClr val="000000"/>
              </a:solidFill>
              <a:miter lim="800000"/>
              <a:headEnd/>
              <a:tailEnd/>
            </a:ln>
          </p:spPr>
          <p:txBody>
            <a:bodyPr/>
            <a:lstStyle/>
            <a:p>
              <a:endParaRPr lang="de-DE"/>
            </a:p>
          </p:txBody>
        </p:sp>
        <p:sp>
          <p:nvSpPr>
            <p:cNvPr id="111097" name="Line 188"/>
            <p:cNvSpPr>
              <a:spLocks noChangeShapeType="1"/>
            </p:cNvSpPr>
            <p:nvPr/>
          </p:nvSpPr>
          <p:spPr bwMode="auto">
            <a:xfrm flipH="1">
              <a:off x="4275" y="1860"/>
              <a:ext cx="2" cy="3"/>
            </a:xfrm>
            <a:prstGeom prst="line">
              <a:avLst/>
            </a:prstGeom>
            <a:noFill/>
            <a:ln w="0" cap="sq">
              <a:solidFill>
                <a:srgbClr val="000000"/>
              </a:solidFill>
              <a:miter lim="800000"/>
              <a:headEnd/>
              <a:tailEnd/>
            </a:ln>
          </p:spPr>
          <p:txBody>
            <a:bodyPr/>
            <a:lstStyle/>
            <a:p>
              <a:endParaRPr lang="de-DE"/>
            </a:p>
          </p:txBody>
        </p:sp>
        <p:sp>
          <p:nvSpPr>
            <p:cNvPr id="111098" name="Line 189"/>
            <p:cNvSpPr>
              <a:spLocks noChangeShapeType="1"/>
            </p:cNvSpPr>
            <p:nvPr/>
          </p:nvSpPr>
          <p:spPr bwMode="auto">
            <a:xfrm flipH="1" flipV="1">
              <a:off x="4275" y="1856"/>
              <a:ext cx="2" cy="2"/>
            </a:xfrm>
            <a:prstGeom prst="line">
              <a:avLst/>
            </a:prstGeom>
            <a:noFill/>
            <a:ln w="0" cap="sq">
              <a:solidFill>
                <a:srgbClr val="000000"/>
              </a:solidFill>
              <a:miter lim="800000"/>
              <a:headEnd/>
              <a:tailEnd/>
            </a:ln>
          </p:spPr>
          <p:txBody>
            <a:bodyPr/>
            <a:lstStyle/>
            <a:p>
              <a:endParaRPr lang="de-DE"/>
            </a:p>
          </p:txBody>
        </p:sp>
        <p:sp>
          <p:nvSpPr>
            <p:cNvPr id="111099" name="Line 190"/>
            <p:cNvSpPr>
              <a:spLocks noChangeShapeType="1"/>
            </p:cNvSpPr>
            <p:nvPr/>
          </p:nvSpPr>
          <p:spPr bwMode="auto">
            <a:xfrm flipV="1">
              <a:off x="4270" y="1856"/>
              <a:ext cx="5" cy="2"/>
            </a:xfrm>
            <a:prstGeom prst="line">
              <a:avLst/>
            </a:prstGeom>
            <a:noFill/>
            <a:ln w="0" cap="sq">
              <a:solidFill>
                <a:srgbClr val="000000"/>
              </a:solidFill>
              <a:miter lim="800000"/>
              <a:headEnd/>
              <a:tailEnd/>
            </a:ln>
          </p:spPr>
          <p:txBody>
            <a:bodyPr/>
            <a:lstStyle/>
            <a:p>
              <a:endParaRPr lang="de-DE"/>
            </a:p>
          </p:txBody>
        </p:sp>
        <p:sp>
          <p:nvSpPr>
            <p:cNvPr id="111100" name="Line 191"/>
            <p:cNvSpPr>
              <a:spLocks noChangeShapeType="1"/>
            </p:cNvSpPr>
            <p:nvPr/>
          </p:nvSpPr>
          <p:spPr bwMode="auto">
            <a:xfrm flipV="1">
              <a:off x="4277" y="1858"/>
              <a:ext cx="1" cy="2"/>
            </a:xfrm>
            <a:prstGeom prst="line">
              <a:avLst/>
            </a:prstGeom>
            <a:noFill/>
            <a:ln w="0" cap="sq">
              <a:solidFill>
                <a:srgbClr val="000000"/>
              </a:solidFill>
              <a:miter lim="800000"/>
              <a:headEnd/>
              <a:tailEnd/>
            </a:ln>
          </p:spPr>
          <p:txBody>
            <a:bodyPr/>
            <a:lstStyle/>
            <a:p>
              <a:endParaRPr lang="de-DE"/>
            </a:p>
          </p:txBody>
        </p:sp>
        <p:sp>
          <p:nvSpPr>
            <p:cNvPr id="111101" name="Line 192"/>
            <p:cNvSpPr>
              <a:spLocks noChangeShapeType="1"/>
            </p:cNvSpPr>
            <p:nvPr/>
          </p:nvSpPr>
          <p:spPr bwMode="auto">
            <a:xfrm flipV="1">
              <a:off x="4270" y="1858"/>
              <a:ext cx="1" cy="2"/>
            </a:xfrm>
            <a:prstGeom prst="line">
              <a:avLst/>
            </a:prstGeom>
            <a:noFill/>
            <a:ln w="0" cap="sq">
              <a:solidFill>
                <a:srgbClr val="000000"/>
              </a:solidFill>
              <a:miter lim="800000"/>
              <a:headEnd/>
              <a:tailEnd/>
            </a:ln>
          </p:spPr>
          <p:txBody>
            <a:bodyPr/>
            <a:lstStyle/>
            <a:p>
              <a:endParaRPr lang="de-DE"/>
            </a:p>
          </p:txBody>
        </p:sp>
        <p:sp>
          <p:nvSpPr>
            <p:cNvPr id="111102" name="Line 193"/>
            <p:cNvSpPr>
              <a:spLocks noChangeShapeType="1"/>
            </p:cNvSpPr>
            <p:nvPr/>
          </p:nvSpPr>
          <p:spPr bwMode="auto">
            <a:xfrm>
              <a:off x="4270" y="1860"/>
              <a:ext cx="5" cy="3"/>
            </a:xfrm>
            <a:prstGeom prst="line">
              <a:avLst/>
            </a:prstGeom>
            <a:noFill/>
            <a:ln w="0" cap="sq">
              <a:solidFill>
                <a:srgbClr val="000000"/>
              </a:solidFill>
              <a:miter lim="800000"/>
              <a:headEnd/>
              <a:tailEnd/>
            </a:ln>
          </p:spPr>
          <p:txBody>
            <a:bodyPr/>
            <a:lstStyle/>
            <a:p>
              <a:endParaRPr lang="de-DE"/>
            </a:p>
          </p:txBody>
        </p:sp>
        <p:sp>
          <p:nvSpPr>
            <p:cNvPr id="111103" name="Line 194"/>
            <p:cNvSpPr>
              <a:spLocks noChangeShapeType="1"/>
            </p:cNvSpPr>
            <p:nvPr/>
          </p:nvSpPr>
          <p:spPr bwMode="auto">
            <a:xfrm flipH="1">
              <a:off x="4081" y="1875"/>
              <a:ext cx="3" cy="1"/>
            </a:xfrm>
            <a:prstGeom prst="line">
              <a:avLst/>
            </a:prstGeom>
            <a:noFill/>
            <a:ln w="0" cap="sq">
              <a:solidFill>
                <a:srgbClr val="000000"/>
              </a:solidFill>
              <a:miter lim="800000"/>
              <a:headEnd/>
              <a:tailEnd/>
            </a:ln>
          </p:spPr>
          <p:txBody>
            <a:bodyPr/>
            <a:lstStyle/>
            <a:p>
              <a:endParaRPr lang="de-DE"/>
            </a:p>
          </p:txBody>
        </p:sp>
        <p:sp>
          <p:nvSpPr>
            <p:cNvPr id="111104" name="Line 195"/>
            <p:cNvSpPr>
              <a:spLocks noChangeShapeType="1"/>
            </p:cNvSpPr>
            <p:nvPr/>
          </p:nvSpPr>
          <p:spPr bwMode="auto">
            <a:xfrm>
              <a:off x="4079" y="1875"/>
              <a:ext cx="2" cy="1"/>
            </a:xfrm>
            <a:prstGeom prst="line">
              <a:avLst/>
            </a:prstGeom>
            <a:noFill/>
            <a:ln w="0" cap="sq">
              <a:solidFill>
                <a:srgbClr val="000000"/>
              </a:solidFill>
              <a:miter lim="800000"/>
              <a:headEnd/>
              <a:tailEnd/>
            </a:ln>
          </p:spPr>
          <p:txBody>
            <a:bodyPr/>
            <a:lstStyle/>
            <a:p>
              <a:endParaRPr lang="de-DE"/>
            </a:p>
          </p:txBody>
        </p:sp>
        <p:sp>
          <p:nvSpPr>
            <p:cNvPr id="111105" name="Line 196"/>
            <p:cNvSpPr>
              <a:spLocks noChangeShapeType="1"/>
            </p:cNvSpPr>
            <p:nvPr/>
          </p:nvSpPr>
          <p:spPr bwMode="auto">
            <a:xfrm flipV="1">
              <a:off x="4079" y="1871"/>
              <a:ext cx="2" cy="2"/>
            </a:xfrm>
            <a:prstGeom prst="line">
              <a:avLst/>
            </a:prstGeom>
            <a:noFill/>
            <a:ln w="0" cap="sq">
              <a:solidFill>
                <a:srgbClr val="000000"/>
              </a:solidFill>
              <a:miter lim="800000"/>
              <a:headEnd/>
              <a:tailEnd/>
            </a:ln>
          </p:spPr>
          <p:txBody>
            <a:bodyPr/>
            <a:lstStyle/>
            <a:p>
              <a:endParaRPr lang="de-DE"/>
            </a:p>
          </p:txBody>
        </p:sp>
        <p:sp>
          <p:nvSpPr>
            <p:cNvPr id="111106" name="Line 197"/>
            <p:cNvSpPr>
              <a:spLocks noChangeShapeType="1"/>
            </p:cNvSpPr>
            <p:nvPr/>
          </p:nvSpPr>
          <p:spPr bwMode="auto">
            <a:xfrm flipV="1">
              <a:off x="4084" y="1873"/>
              <a:ext cx="1" cy="2"/>
            </a:xfrm>
            <a:prstGeom prst="line">
              <a:avLst/>
            </a:prstGeom>
            <a:noFill/>
            <a:ln w="0" cap="sq">
              <a:solidFill>
                <a:srgbClr val="000000"/>
              </a:solidFill>
              <a:miter lim="800000"/>
              <a:headEnd/>
              <a:tailEnd/>
            </a:ln>
          </p:spPr>
          <p:txBody>
            <a:bodyPr/>
            <a:lstStyle/>
            <a:p>
              <a:endParaRPr lang="de-DE"/>
            </a:p>
          </p:txBody>
        </p:sp>
        <p:sp>
          <p:nvSpPr>
            <p:cNvPr id="111107" name="Line 198"/>
            <p:cNvSpPr>
              <a:spLocks noChangeShapeType="1"/>
            </p:cNvSpPr>
            <p:nvPr/>
          </p:nvSpPr>
          <p:spPr bwMode="auto">
            <a:xfrm flipV="1">
              <a:off x="4079" y="1873"/>
              <a:ext cx="1" cy="2"/>
            </a:xfrm>
            <a:prstGeom prst="line">
              <a:avLst/>
            </a:prstGeom>
            <a:noFill/>
            <a:ln w="0" cap="sq">
              <a:solidFill>
                <a:srgbClr val="000000"/>
              </a:solidFill>
              <a:miter lim="800000"/>
              <a:headEnd/>
              <a:tailEnd/>
            </a:ln>
          </p:spPr>
          <p:txBody>
            <a:bodyPr/>
            <a:lstStyle/>
            <a:p>
              <a:endParaRPr lang="de-DE"/>
            </a:p>
          </p:txBody>
        </p:sp>
        <p:sp>
          <p:nvSpPr>
            <p:cNvPr id="111108" name="Line 199"/>
            <p:cNvSpPr>
              <a:spLocks noChangeShapeType="1"/>
            </p:cNvSpPr>
            <p:nvPr/>
          </p:nvSpPr>
          <p:spPr bwMode="auto">
            <a:xfrm flipH="1" flipV="1">
              <a:off x="4081" y="1871"/>
              <a:ext cx="3" cy="2"/>
            </a:xfrm>
            <a:prstGeom prst="line">
              <a:avLst/>
            </a:prstGeom>
            <a:noFill/>
            <a:ln w="0" cap="sq">
              <a:solidFill>
                <a:srgbClr val="000000"/>
              </a:solidFill>
              <a:miter lim="800000"/>
              <a:headEnd/>
              <a:tailEnd/>
            </a:ln>
          </p:spPr>
          <p:txBody>
            <a:bodyPr/>
            <a:lstStyle/>
            <a:p>
              <a:endParaRPr lang="de-DE"/>
            </a:p>
          </p:txBody>
        </p:sp>
        <p:sp>
          <p:nvSpPr>
            <p:cNvPr id="111109" name="Line 200"/>
            <p:cNvSpPr>
              <a:spLocks noChangeShapeType="1"/>
            </p:cNvSpPr>
            <p:nvPr/>
          </p:nvSpPr>
          <p:spPr bwMode="auto">
            <a:xfrm flipH="1">
              <a:off x="3888" y="1875"/>
              <a:ext cx="2" cy="2"/>
            </a:xfrm>
            <a:prstGeom prst="line">
              <a:avLst/>
            </a:prstGeom>
            <a:noFill/>
            <a:ln w="0" cap="sq">
              <a:solidFill>
                <a:srgbClr val="000000"/>
              </a:solidFill>
              <a:miter lim="800000"/>
              <a:headEnd/>
              <a:tailEnd/>
            </a:ln>
          </p:spPr>
          <p:txBody>
            <a:bodyPr/>
            <a:lstStyle/>
            <a:p>
              <a:endParaRPr lang="de-DE"/>
            </a:p>
          </p:txBody>
        </p:sp>
        <p:sp>
          <p:nvSpPr>
            <p:cNvPr id="111110" name="Line 201"/>
            <p:cNvSpPr>
              <a:spLocks noChangeShapeType="1"/>
            </p:cNvSpPr>
            <p:nvPr/>
          </p:nvSpPr>
          <p:spPr bwMode="auto">
            <a:xfrm>
              <a:off x="3886" y="1875"/>
              <a:ext cx="2" cy="2"/>
            </a:xfrm>
            <a:prstGeom prst="line">
              <a:avLst/>
            </a:prstGeom>
            <a:noFill/>
            <a:ln w="0" cap="sq">
              <a:solidFill>
                <a:srgbClr val="000000"/>
              </a:solidFill>
              <a:miter lim="800000"/>
              <a:headEnd/>
              <a:tailEnd/>
            </a:ln>
          </p:spPr>
          <p:txBody>
            <a:bodyPr/>
            <a:lstStyle/>
            <a:p>
              <a:endParaRPr lang="de-DE"/>
            </a:p>
          </p:txBody>
        </p:sp>
        <p:sp>
          <p:nvSpPr>
            <p:cNvPr id="111111" name="Line 202"/>
            <p:cNvSpPr>
              <a:spLocks noChangeShapeType="1"/>
            </p:cNvSpPr>
            <p:nvPr/>
          </p:nvSpPr>
          <p:spPr bwMode="auto">
            <a:xfrm flipV="1">
              <a:off x="3886" y="1871"/>
              <a:ext cx="2" cy="2"/>
            </a:xfrm>
            <a:prstGeom prst="line">
              <a:avLst/>
            </a:prstGeom>
            <a:noFill/>
            <a:ln w="0" cap="sq">
              <a:solidFill>
                <a:srgbClr val="000000"/>
              </a:solidFill>
              <a:miter lim="800000"/>
              <a:headEnd/>
              <a:tailEnd/>
            </a:ln>
          </p:spPr>
          <p:txBody>
            <a:bodyPr/>
            <a:lstStyle/>
            <a:p>
              <a:endParaRPr lang="de-DE"/>
            </a:p>
          </p:txBody>
        </p:sp>
        <p:sp>
          <p:nvSpPr>
            <p:cNvPr id="111112" name="Line 203"/>
            <p:cNvSpPr>
              <a:spLocks noChangeShapeType="1"/>
            </p:cNvSpPr>
            <p:nvPr/>
          </p:nvSpPr>
          <p:spPr bwMode="auto">
            <a:xfrm flipV="1">
              <a:off x="3890" y="1873"/>
              <a:ext cx="1" cy="2"/>
            </a:xfrm>
            <a:prstGeom prst="line">
              <a:avLst/>
            </a:prstGeom>
            <a:noFill/>
            <a:ln w="0" cap="sq">
              <a:solidFill>
                <a:srgbClr val="000000"/>
              </a:solidFill>
              <a:miter lim="800000"/>
              <a:headEnd/>
              <a:tailEnd/>
            </a:ln>
          </p:spPr>
          <p:txBody>
            <a:bodyPr/>
            <a:lstStyle/>
            <a:p>
              <a:endParaRPr lang="de-DE"/>
            </a:p>
          </p:txBody>
        </p:sp>
        <p:sp>
          <p:nvSpPr>
            <p:cNvPr id="111113" name="Line 204"/>
            <p:cNvSpPr>
              <a:spLocks noChangeShapeType="1"/>
            </p:cNvSpPr>
            <p:nvPr/>
          </p:nvSpPr>
          <p:spPr bwMode="auto">
            <a:xfrm flipV="1">
              <a:off x="3886" y="1873"/>
              <a:ext cx="1" cy="2"/>
            </a:xfrm>
            <a:prstGeom prst="line">
              <a:avLst/>
            </a:prstGeom>
            <a:noFill/>
            <a:ln w="0" cap="sq">
              <a:solidFill>
                <a:srgbClr val="000000"/>
              </a:solidFill>
              <a:miter lim="800000"/>
              <a:headEnd/>
              <a:tailEnd/>
            </a:ln>
          </p:spPr>
          <p:txBody>
            <a:bodyPr/>
            <a:lstStyle/>
            <a:p>
              <a:endParaRPr lang="de-DE"/>
            </a:p>
          </p:txBody>
        </p:sp>
        <p:sp>
          <p:nvSpPr>
            <p:cNvPr id="111114" name="Line 205"/>
            <p:cNvSpPr>
              <a:spLocks noChangeShapeType="1"/>
            </p:cNvSpPr>
            <p:nvPr/>
          </p:nvSpPr>
          <p:spPr bwMode="auto">
            <a:xfrm flipH="1" flipV="1">
              <a:off x="3888" y="1871"/>
              <a:ext cx="2" cy="2"/>
            </a:xfrm>
            <a:prstGeom prst="line">
              <a:avLst/>
            </a:prstGeom>
            <a:noFill/>
            <a:ln w="0" cap="sq">
              <a:solidFill>
                <a:srgbClr val="000000"/>
              </a:solidFill>
              <a:miter lim="800000"/>
              <a:headEnd/>
              <a:tailEnd/>
            </a:ln>
          </p:spPr>
          <p:txBody>
            <a:bodyPr/>
            <a:lstStyle/>
            <a:p>
              <a:endParaRPr lang="de-DE"/>
            </a:p>
          </p:txBody>
        </p:sp>
        <p:sp>
          <p:nvSpPr>
            <p:cNvPr id="111115" name="Line 206"/>
            <p:cNvSpPr>
              <a:spLocks noChangeShapeType="1"/>
            </p:cNvSpPr>
            <p:nvPr/>
          </p:nvSpPr>
          <p:spPr bwMode="auto">
            <a:xfrm flipH="1">
              <a:off x="4275" y="1763"/>
              <a:ext cx="2" cy="2"/>
            </a:xfrm>
            <a:prstGeom prst="line">
              <a:avLst/>
            </a:prstGeom>
            <a:noFill/>
            <a:ln w="0" cap="sq">
              <a:solidFill>
                <a:srgbClr val="000000"/>
              </a:solidFill>
              <a:miter lim="800000"/>
              <a:headEnd/>
              <a:tailEnd/>
            </a:ln>
          </p:spPr>
          <p:txBody>
            <a:bodyPr/>
            <a:lstStyle/>
            <a:p>
              <a:endParaRPr lang="de-DE"/>
            </a:p>
          </p:txBody>
        </p:sp>
        <p:sp>
          <p:nvSpPr>
            <p:cNvPr id="111116" name="Line 207"/>
            <p:cNvSpPr>
              <a:spLocks noChangeShapeType="1"/>
            </p:cNvSpPr>
            <p:nvPr/>
          </p:nvSpPr>
          <p:spPr bwMode="auto">
            <a:xfrm>
              <a:off x="4270" y="1763"/>
              <a:ext cx="5" cy="2"/>
            </a:xfrm>
            <a:prstGeom prst="line">
              <a:avLst/>
            </a:prstGeom>
            <a:noFill/>
            <a:ln w="0" cap="sq">
              <a:solidFill>
                <a:srgbClr val="000000"/>
              </a:solidFill>
              <a:miter lim="800000"/>
              <a:headEnd/>
              <a:tailEnd/>
            </a:ln>
          </p:spPr>
          <p:txBody>
            <a:bodyPr/>
            <a:lstStyle/>
            <a:p>
              <a:endParaRPr lang="de-DE"/>
            </a:p>
          </p:txBody>
        </p:sp>
        <p:sp>
          <p:nvSpPr>
            <p:cNvPr id="111117" name="Line 208"/>
            <p:cNvSpPr>
              <a:spLocks noChangeShapeType="1"/>
            </p:cNvSpPr>
            <p:nvPr/>
          </p:nvSpPr>
          <p:spPr bwMode="auto">
            <a:xfrm flipV="1">
              <a:off x="4270" y="1759"/>
              <a:ext cx="5" cy="2"/>
            </a:xfrm>
            <a:prstGeom prst="line">
              <a:avLst/>
            </a:prstGeom>
            <a:noFill/>
            <a:ln w="0" cap="sq">
              <a:solidFill>
                <a:srgbClr val="000000"/>
              </a:solidFill>
              <a:miter lim="800000"/>
              <a:headEnd/>
              <a:tailEnd/>
            </a:ln>
          </p:spPr>
          <p:txBody>
            <a:bodyPr/>
            <a:lstStyle/>
            <a:p>
              <a:endParaRPr lang="de-DE"/>
            </a:p>
          </p:txBody>
        </p:sp>
        <p:sp>
          <p:nvSpPr>
            <p:cNvPr id="111118" name="Line 209"/>
            <p:cNvSpPr>
              <a:spLocks noChangeShapeType="1"/>
            </p:cNvSpPr>
            <p:nvPr/>
          </p:nvSpPr>
          <p:spPr bwMode="auto">
            <a:xfrm flipV="1">
              <a:off x="4277" y="1761"/>
              <a:ext cx="1" cy="2"/>
            </a:xfrm>
            <a:prstGeom prst="line">
              <a:avLst/>
            </a:prstGeom>
            <a:noFill/>
            <a:ln w="0" cap="sq">
              <a:solidFill>
                <a:srgbClr val="000000"/>
              </a:solidFill>
              <a:miter lim="800000"/>
              <a:headEnd/>
              <a:tailEnd/>
            </a:ln>
          </p:spPr>
          <p:txBody>
            <a:bodyPr/>
            <a:lstStyle/>
            <a:p>
              <a:endParaRPr lang="de-DE"/>
            </a:p>
          </p:txBody>
        </p:sp>
        <p:sp>
          <p:nvSpPr>
            <p:cNvPr id="111119" name="Line 210"/>
            <p:cNvSpPr>
              <a:spLocks noChangeShapeType="1"/>
            </p:cNvSpPr>
            <p:nvPr/>
          </p:nvSpPr>
          <p:spPr bwMode="auto">
            <a:xfrm flipV="1">
              <a:off x="4270" y="1761"/>
              <a:ext cx="1" cy="2"/>
            </a:xfrm>
            <a:prstGeom prst="line">
              <a:avLst/>
            </a:prstGeom>
            <a:noFill/>
            <a:ln w="0" cap="sq">
              <a:solidFill>
                <a:srgbClr val="000000"/>
              </a:solidFill>
              <a:miter lim="800000"/>
              <a:headEnd/>
              <a:tailEnd/>
            </a:ln>
          </p:spPr>
          <p:txBody>
            <a:bodyPr/>
            <a:lstStyle/>
            <a:p>
              <a:endParaRPr lang="de-DE"/>
            </a:p>
          </p:txBody>
        </p:sp>
        <p:sp>
          <p:nvSpPr>
            <p:cNvPr id="111120" name="Line 211"/>
            <p:cNvSpPr>
              <a:spLocks noChangeShapeType="1"/>
            </p:cNvSpPr>
            <p:nvPr/>
          </p:nvSpPr>
          <p:spPr bwMode="auto">
            <a:xfrm flipH="1" flipV="1">
              <a:off x="4275" y="1759"/>
              <a:ext cx="2" cy="2"/>
            </a:xfrm>
            <a:prstGeom prst="line">
              <a:avLst/>
            </a:prstGeom>
            <a:noFill/>
            <a:ln w="0" cap="sq">
              <a:solidFill>
                <a:srgbClr val="000000"/>
              </a:solidFill>
              <a:miter lim="800000"/>
              <a:headEnd/>
              <a:tailEnd/>
            </a:ln>
          </p:spPr>
          <p:txBody>
            <a:bodyPr/>
            <a:lstStyle/>
            <a:p>
              <a:endParaRPr lang="de-DE"/>
            </a:p>
          </p:txBody>
        </p:sp>
        <p:sp>
          <p:nvSpPr>
            <p:cNvPr id="111121" name="Freeform 212"/>
            <p:cNvSpPr>
              <a:spLocks/>
            </p:cNvSpPr>
            <p:nvPr/>
          </p:nvSpPr>
          <p:spPr bwMode="auto">
            <a:xfrm>
              <a:off x="4270" y="1746"/>
              <a:ext cx="7" cy="4"/>
            </a:xfrm>
            <a:custGeom>
              <a:avLst/>
              <a:gdLst>
                <a:gd name="T0" fmla="*/ 5 w 7"/>
                <a:gd name="T1" fmla="*/ 0 h 4"/>
                <a:gd name="T2" fmla="*/ 2 w 7"/>
                <a:gd name="T3" fmla="*/ 0 h 4"/>
                <a:gd name="T4" fmla="*/ 2 w 7"/>
                <a:gd name="T5" fmla="*/ 2 h 4"/>
                <a:gd name="T6" fmla="*/ 0 w 7"/>
                <a:gd name="T7" fmla="*/ 2 h 4"/>
                <a:gd name="T8" fmla="*/ 0 w 7"/>
                <a:gd name="T9" fmla="*/ 4 h 4"/>
                <a:gd name="T10" fmla="*/ 2 w 7"/>
                <a:gd name="T11" fmla="*/ 4 h 4"/>
                <a:gd name="T12" fmla="*/ 5 w 7"/>
                <a:gd name="T13" fmla="*/ 4 h 4"/>
                <a:gd name="T14" fmla="*/ 7 w 7"/>
                <a:gd name="T15" fmla="*/ 4 h 4"/>
                <a:gd name="T16" fmla="*/ 7 w 7"/>
                <a:gd name="T17" fmla="*/ 2 h 4"/>
                <a:gd name="T18" fmla="*/ 5 w 7"/>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
                <a:gd name="T32" fmla="*/ 7 w 7"/>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
                  <a:moveTo>
                    <a:pt x="5" y="0"/>
                  </a:moveTo>
                  <a:lnTo>
                    <a:pt x="2" y="0"/>
                  </a:lnTo>
                  <a:lnTo>
                    <a:pt x="2" y="2"/>
                  </a:lnTo>
                  <a:lnTo>
                    <a:pt x="0" y="2"/>
                  </a:lnTo>
                  <a:lnTo>
                    <a:pt x="0" y="4"/>
                  </a:lnTo>
                  <a:lnTo>
                    <a:pt x="2" y="4"/>
                  </a:lnTo>
                  <a:lnTo>
                    <a:pt x="5" y="4"/>
                  </a:lnTo>
                  <a:lnTo>
                    <a:pt x="7" y="4"/>
                  </a:lnTo>
                  <a:lnTo>
                    <a:pt x="7" y="2"/>
                  </a:lnTo>
                  <a:lnTo>
                    <a:pt x="5" y="0"/>
                  </a:lnTo>
                </a:path>
              </a:pathLst>
            </a:custGeom>
            <a:noFill/>
            <a:ln w="0" cap="sq">
              <a:solidFill>
                <a:srgbClr val="000000"/>
              </a:solidFill>
              <a:prstDash val="solid"/>
              <a:miter lim="800000"/>
              <a:headEnd/>
              <a:tailEnd/>
            </a:ln>
          </p:spPr>
          <p:txBody>
            <a:bodyPr/>
            <a:lstStyle/>
            <a:p>
              <a:endParaRPr lang="de-DE"/>
            </a:p>
          </p:txBody>
        </p:sp>
        <p:sp>
          <p:nvSpPr>
            <p:cNvPr id="111122" name="Freeform 213"/>
            <p:cNvSpPr>
              <a:spLocks/>
            </p:cNvSpPr>
            <p:nvPr/>
          </p:nvSpPr>
          <p:spPr bwMode="auto">
            <a:xfrm>
              <a:off x="4077" y="1746"/>
              <a:ext cx="7" cy="6"/>
            </a:xfrm>
            <a:custGeom>
              <a:avLst/>
              <a:gdLst>
                <a:gd name="T0" fmla="*/ 4 w 7"/>
                <a:gd name="T1" fmla="*/ 0 h 6"/>
                <a:gd name="T2" fmla="*/ 2 w 7"/>
                <a:gd name="T3" fmla="*/ 0 h 6"/>
                <a:gd name="T4" fmla="*/ 2 w 7"/>
                <a:gd name="T5" fmla="*/ 2 h 6"/>
                <a:gd name="T6" fmla="*/ 0 w 7"/>
                <a:gd name="T7" fmla="*/ 2 h 6"/>
                <a:gd name="T8" fmla="*/ 0 w 7"/>
                <a:gd name="T9" fmla="*/ 4 h 6"/>
                <a:gd name="T10" fmla="*/ 2 w 7"/>
                <a:gd name="T11" fmla="*/ 4 h 6"/>
                <a:gd name="T12" fmla="*/ 2 w 7"/>
                <a:gd name="T13" fmla="*/ 6 h 6"/>
                <a:gd name="T14" fmla="*/ 4 w 7"/>
                <a:gd name="T15" fmla="*/ 6 h 6"/>
                <a:gd name="T16" fmla="*/ 4 w 7"/>
                <a:gd name="T17" fmla="*/ 4 h 6"/>
                <a:gd name="T18" fmla="*/ 7 w 7"/>
                <a:gd name="T19" fmla="*/ 4 h 6"/>
                <a:gd name="T20" fmla="*/ 7 w 7"/>
                <a:gd name="T21" fmla="*/ 2 h 6"/>
                <a:gd name="T22" fmla="*/ 4 w 7"/>
                <a:gd name="T23" fmla="*/ 2 h 6"/>
                <a:gd name="T24" fmla="*/ 4 w 7"/>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6"/>
                <a:gd name="T41" fmla="*/ 7 w 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6">
                  <a:moveTo>
                    <a:pt x="4" y="0"/>
                  </a:moveTo>
                  <a:lnTo>
                    <a:pt x="2" y="0"/>
                  </a:lnTo>
                  <a:lnTo>
                    <a:pt x="2" y="2"/>
                  </a:lnTo>
                  <a:lnTo>
                    <a:pt x="0" y="2"/>
                  </a:lnTo>
                  <a:lnTo>
                    <a:pt x="0" y="4"/>
                  </a:lnTo>
                  <a:lnTo>
                    <a:pt x="2" y="4"/>
                  </a:lnTo>
                  <a:lnTo>
                    <a:pt x="2" y="6"/>
                  </a:lnTo>
                  <a:lnTo>
                    <a:pt x="4" y="6"/>
                  </a:lnTo>
                  <a:lnTo>
                    <a:pt x="4" y="4"/>
                  </a:lnTo>
                  <a:lnTo>
                    <a:pt x="7" y="4"/>
                  </a:lnTo>
                  <a:lnTo>
                    <a:pt x="7" y="2"/>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23" name="Freeform 214"/>
            <p:cNvSpPr>
              <a:spLocks/>
            </p:cNvSpPr>
            <p:nvPr/>
          </p:nvSpPr>
          <p:spPr bwMode="auto">
            <a:xfrm>
              <a:off x="3886" y="1746"/>
              <a:ext cx="4" cy="6"/>
            </a:xfrm>
            <a:custGeom>
              <a:avLst/>
              <a:gdLst>
                <a:gd name="T0" fmla="*/ 2 w 4"/>
                <a:gd name="T1" fmla="*/ 0 h 6"/>
                <a:gd name="T2" fmla="*/ 0 w 4"/>
                <a:gd name="T3" fmla="*/ 0 h 6"/>
                <a:gd name="T4" fmla="*/ 0 w 4"/>
                <a:gd name="T5" fmla="*/ 2 h 6"/>
                <a:gd name="T6" fmla="*/ 0 w 4"/>
                <a:gd name="T7" fmla="*/ 4 h 6"/>
                <a:gd name="T8" fmla="*/ 0 w 4"/>
                <a:gd name="T9" fmla="*/ 6 h 6"/>
                <a:gd name="T10" fmla="*/ 2 w 4"/>
                <a:gd name="T11" fmla="*/ 6 h 6"/>
                <a:gd name="T12" fmla="*/ 4 w 4"/>
                <a:gd name="T13" fmla="*/ 4 h 6"/>
                <a:gd name="T14" fmla="*/ 4 w 4"/>
                <a:gd name="T15" fmla="*/ 2 h 6"/>
                <a:gd name="T16" fmla="*/ 2 w 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2" y="0"/>
                  </a:moveTo>
                  <a:lnTo>
                    <a:pt x="0" y="0"/>
                  </a:lnTo>
                  <a:lnTo>
                    <a:pt x="0" y="2"/>
                  </a:lnTo>
                  <a:lnTo>
                    <a:pt x="0" y="4"/>
                  </a:lnTo>
                  <a:lnTo>
                    <a:pt x="0" y="6"/>
                  </a:lnTo>
                  <a:lnTo>
                    <a:pt x="2" y="6"/>
                  </a:lnTo>
                  <a:lnTo>
                    <a:pt x="4" y="4"/>
                  </a:lnTo>
                  <a:lnTo>
                    <a:pt x="4" y="2"/>
                  </a:lnTo>
                  <a:lnTo>
                    <a:pt x="2" y="0"/>
                  </a:lnTo>
                </a:path>
              </a:pathLst>
            </a:custGeom>
            <a:noFill/>
            <a:ln w="0" cap="sq">
              <a:solidFill>
                <a:srgbClr val="000000"/>
              </a:solidFill>
              <a:prstDash val="solid"/>
              <a:miter lim="800000"/>
              <a:headEnd/>
              <a:tailEnd/>
            </a:ln>
          </p:spPr>
          <p:txBody>
            <a:bodyPr/>
            <a:lstStyle/>
            <a:p>
              <a:endParaRPr lang="de-DE"/>
            </a:p>
          </p:txBody>
        </p:sp>
        <p:sp>
          <p:nvSpPr>
            <p:cNvPr id="111124" name="Freeform 215"/>
            <p:cNvSpPr>
              <a:spLocks/>
            </p:cNvSpPr>
            <p:nvPr/>
          </p:nvSpPr>
          <p:spPr bwMode="auto">
            <a:xfrm>
              <a:off x="4092" y="1871"/>
              <a:ext cx="4" cy="4"/>
            </a:xfrm>
            <a:custGeom>
              <a:avLst/>
              <a:gdLst>
                <a:gd name="T0" fmla="*/ 4 w 4"/>
                <a:gd name="T1" fmla="*/ 0 h 4"/>
                <a:gd name="T2" fmla="*/ 2 w 4"/>
                <a:gd name="T3" fmla="*/ 0 h 4"/>
                <a:gd name="T4" fmla="*/ 0 w 4"/>
                <a:gd name="T5" fmla="*/ 0 h 4"/>
                <a:gd name="T6" fmla="*/ 0 w 4"/>
                <a:gd name="T7" fmla="*/ 2 h 4"/>
                <a:gd name="T8" fmla="*/ 0 w 4"/>
                <a:gd name="T9" fmla="*/ 4 h 4"/>
                <a:gd name="T10" fmla="*/ 2 w 4"/>
                <a:gd name="T11" fmla="*/ 4 h 4"/>
                <a:gd name="T12" fmla="*/ 4 w 4"/>
                <a:gd name="T13" fmla="*/ 4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0"/>
                  </a:lnTo>
                  <a:lnTo>
                    <a:pt x="0" y="2"/>
                  </a:lnTo>
                  <a:lnTo>
                    <a:pt x="0" y="4"/>
                  </a:lnTo>
                  <a:lnTo>
                    <a:pt x="2" y="4"/>
                  </a:lnTo>
                  <a:lnTo>
                    <a:pt x="4" y="4"/>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25" name="Freeform 216"/>
            <p:cNvSpPr>
              <a:spLocks/>
            </p:cNvSpPr>
            <p:nvPr/>
          </p:nvSpPr>
          <p:spPr bwMode="auto">
            <a:xfrm>
              <a:off x="3899" y="1871"/>
              <a:ext cx="4" cy="4"/>
            </a:xfrm>
            <a:custGeom>
              <a:avLst/>
              <a:gdLst>
                <a:gd name="T0" fmla="*/ 4 w 4"/>
                <a:gd name="T1" fmla="*/ 0 h 4"/>
                <a:gd name="T2" fmla="*/ 2 w 4"/>
                <a:gd name="T3" fmla="*/ 0 h 4"/>
                <a:gd name="T4" fmla="*/ 0 w 4"/>
                <a:gd name="T5" fmla="*/ 2 h 4"/>
                <a:gd name="T6" fmla="*/ 0 w 4"/>
                <a:gd name="T7" fmla="*/ 4 h 4"/>
                <a:gd name="T8" fmla="*/ 2 w 4"/>
                <a:gd name="T9" fmla="*/ 4 h 4"/>
                <a:gd name="T10" fmla="*/ 4 w 4"/>
                <a:gd name="T11" fmla="*/ 4 h 4"/>
                <a:gd name="T12" fmla="*/ 4 w 4"/>
                <a:gd name="T13" fmla="*/ 2 h 4"/>
                <a:gd name="T14" fmla="*/ 4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4" y="0"/>
                  </a:moveTo>
                  <a:lnTo>
                    <a:pt x="2" y="0"/>
                  </a:lnTo>
                  <a:lnTo>
                    <a:pt x="0" y="2"/>
                  </a:lnTo>
                  <a:lnTo>
                    <a:pt x="0" y="4"/>
                  </a:lnTo>
                  <a:lnTo>
                    <a:pt x="2" y="4"/>
                  </a:lnTo>
                  <a:lnTo>
                    <a:pt x="4" y="4"/>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26" name="Freeform 217"/>
            <p:cNvSpPr>
              <a:spLocks/>
            </p:cNvSpPr>
            <p:nvPr/>
          </p:nvSpPr>
          <p:spPr bwMode="auto">
            <a:xfrm>
              <a:off x="3706" y="1871"/>
              <a:ext cx="4" cy="6"/>
            </a:xfrm>
            <a:custGeom>
              <a:avLst/>
              <a:gdLst>
                <a:gd name="T0" fmla="*/ 4 w 4"/>
                <a:gd name="T1" fmla="*/ 0 h 6"/>
                <a:gd name="T2" fmla="*/ 2 w 4"/>
                <a:gd name="T3" fmla="*/ 0 h 6"/>
                <a:gd name="T4" fmla="*/ 0 w 4"/>
                <a:gd name="T5" fmla="*/ 2 h 6"/>
                <a:gd name="T6" fmla="*/ 0 w 4"/>
                <a:gd name="T7" fmla="*/ 4 h 6"/>
                <a:gd name="T8" fmla="*/ 2 w 4"/>
                <a:gd name="T9" fmla="*/ 6 h 6"/>
                <a:gd name="T10" fmla="*/ 4 w 4"/>
                <a:gd name="T11" fmla="*/ 4 h 6"/>
                <a:gd name="T12" fmla="*/ 4 w 4"/>
                <a:gd name="T13" fmla="*/ 2 h 6"/>
                <a:gd name="T14" fmla="*/ 4 w 4"/>
                <a:gd name="T15" fmla="*/ 0 h 6"/>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6"/>
                <a:gd name="T26" fmla="*/ 4 w 4"/>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6">
                  <a:moveTo>
                    <a:pt x="4" y="0"/>
                  </a:moveTo>
                  <a:lnTo>
                    <a:pt x="2" y="0"/>
                  </a:lnTo>
                  <a:lnTo>
                    <a:pt x="0" y="2"/>
                  </a:lnTo>
                  <a:lnTo>
                    <a:pt x="0" y="4"/>
                  </a:lnTo>
                  <a:lnTo>
                    <a:pt x="2" y="6"/>
                  </a:lnTo>
                  <a:lnTo>
                    <a:pt x="4" y="4"/>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27" name="Freeform 218"/>
            <p:cNvSpPr>
              <a:spLocks/>
            </p:cNvSpPr>
            <p:nvPr/>
          </p:nvSpPr>
          <p:spPr bwMode="auto">
            <a:xfrm>
              <a:off x="3706" y="1858"/>
              <a:ext cx="4" cy="5"/>
            </a:xfrm>
            <a:custGeom>
              <a:avLst/>
              <a:gdLst>
                <a:gd name="T0" fmla="*/ 4 w 4"/>
                <a:gd name="T1" fmla="*/ 0 h 5"/>
                <a:gd name="T2" fmla="*/ 2 w 4"/>
                <a:gd name="T3" fmla="*/ 0 h 5"/>
                <a:gd name="T4" fmla="*/ 0 w 4"/>
                <a:gd name="T5" fmla="*/ 0 h 5"/>
                <a:gd name="T6" fmla="*/ 0 w 4"/>
                <a:gd name="T7" fmla="*/ 2 h 5"/>
                <a:gd name="T8" fmla="*/ 0 w 4"/>
                <a:gd name="T9" fmla="*/ 5 h 5"/>
                <a:gd name="T10" fmla="*/ 2 w 4"/>
                <a:gd name="T11" fmla="*/ 5 h 5"/>
                <a:gd name="T12" fmla="*/ 4 w 4"/>
                <a:gd name="T13" fmla="*/ 5 h 5"/>
                <a:gd name="T14" fmla="*/ 4 w 4"/>
                <a:gd name="T15" fmla="*/ 2 h 5"/>
                <a:gd name="T16" fmla="*/ 4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4" y="0"/>
                  </a:moveTo>
                  <a:lnTo>
                    <a:pt x="2" y="0"/>
                  </a:lnTo>
                  <a:lnTo>
                    <a:pt x="0" y="0"/>
                  </a:lnTo>
                  <a:lnTo>
                    <a:pt x="0" y="2"/>
                  </a:lnTo>
                  <a:lnTo>
                    <a:pt x="0" y="5"/>
                  </a:lnTo>
                  <a:lnTo>
                    <a:pt x="2" y="5"/>
                  </a:lnTo>
                  <a:lnTo>
                    <a:pt x="4" y="5"/>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28" name="Freeform 219"/>
            <p:cNvSpPr>
              <a:spLocks/>
            </p:cNvSpPr>
            <p:nvPr/>
          </p:nvSpPr>
          <p:spPr bwMode="auto">
            <a:xfrm>
              <a:off x="4092" y="1746"/>
              <a:ext cx="4" cy="6"/>
            </a:xfrm>
            <a:custGeom>
              <a:avLst/>
              <a:gdLst>
                <a:gd name="T0" fmla="*/ 2 w 4"/>
                <a:gd name="T1" fmla="*/ 0 h 6"/>
                <a:gd name="T2" fmla="*/ 0 w 4"/>
                <a:gd name="T3" fmla="*/ 0 h 6"/>
                <a:gd name="T4" fmla="*/ 0 w 4"/>
                <a:gd name="T5" fmla="*/ 2 h 6"/>
                <a:gd name="T6" fmla="*/ 0 w 4"/>
                <a:gd name="T7" fmla="*/ 4 h 6"/>
                <a:gd name="T8" fmla="*/ 2 w 4"/>
                <a:gd name="T9" fmla="*/ 6 h 6"/>
                <a:gd name="T10" fmla="*/ 2 w 4"/>
                <a:gd name="T11" fmla="*/ 4 h 6"/>
                <a:gd name="T12" fmla="*/ 4 w 4"/>
                <a:gd name="T13" fmla="*/ 4 h 6"/>
                <a:gd name="T14" fmla="*/ 4 w 4"/>
                <a:gd name="T15" fmla="*/ 2 h 6"/>
                <a:gd name="T16" fmla="*/ 2 w 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2" y="0"/>
                  </a:moveTo>
                  <a:lnTo>
                    <a:pt x="0" y="0"/>
                  </a:lnTo>
                  <a:lnTo>
                    <a:pt x="0" y="2"/>
                  </a:lnTo>
                  <a:lnTo>
                    <a:pt x="0" y="4"/>
                  </a:lnTo>
                  <a:lnTo>
                    <a:pt x="2" y="6"/>
                  </a:lnTo>
                  <a:lnTo>
                    <a:pt x="2" y="4"/>
                  </a:lnTo>
                  <a:lnTo>
                    <a:pt x="4" y="4"/>
                  </a:lnTo>
                  <a:lnTo>
                    <a:pt x="4" y="2"/>
                  </a:lnTo>
                  <a:lnTo>
                    <a:pt x="2" y="0"/>
                  </a:lnTo>
                </a:path>
              </a:pathLst>
            </a:custGeom>
            <a:noFill/>
            <a:ln w="0" cap="sq">
              <a:solidFill>
                <a:srgbClr val="000000"/>
              </a:solidFill>
              <a:prstDash val="solid"/>
              <a:miter lim="800000"/>
              <a:headEnd/>
              <a:tailEnd/>
            </a:ln>
          </p:spPr>
          <p:txBody>
            <a:bodyPr/>
            <a:lstStyle/>
            <a:p>
              <a:endParaRPr lang="de-DE"/>
            </a:p>
          </p:txBody>
        </p:sp>
        <p:sp>
          <p:nvSpPr>
            <p:cNvPr id="111129" name="Freeform 220"/>
            <p:cNvSpPr>
              <a:spLocks/>
            </p:cNvSpPr>
            <p:nvPr/>
          </p:nvSpPr>
          <p:spPr bwMode="auto">
            <a:xfrm>
              <a:off x="3899" y="1746"/>
              <a:ext cx="4" cy="6"/>
            </a:xfrm>
            <a:custGeom>
              <a:avLst/>
              <a:gdLst>
                <a:gd name="T0" fmla="*/ 4 w 4"/>
                <a:gd name="T1" fmla="*/ 0 h 6"/>
                <a:gd name="T2" fmla="*/ 2 w 4"/>
                <a:gd name="T3" fmla="*/ 0 h 6"/>
                <a:gd name="T4" fmla="*/ 0 w 4"/>
                <a:gd name="T5" fmla="*/ 2 h 6"/>
                <a:gd name="T6" fmla="*/ 0 w 4"/>
                <a:gd name="T7" fmla="*/ 4 h 6"/>
                <a:gd name="T8" fmla="*/ 2 w 4"/>
                <a:gd name="T9" fmla="*/ 6 h 6"/>
                <a:gd name="T10" fmla="*/ 4 w 4"/>
                <a:gd name="T11" fmla="*/ 6 h 6"/>
                <a:gd name="T12" fmla="*/ 4 w 4"/>
                <a:gd name="T13" fmla="*/ 4 h 6"/>
                <a:gd name="T14" fmla="*/ 4 w 4"/>
                <a:gd name="T15" fmla="*/ 2 h 6"/>
                <a:gd name="T16" fmla="*/ 4 w 4"/>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6"/>
                <a:gd name="T29" fmla="*/ 4 w 4"/>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6">
                  <a:moveTo>
                    <a:pt x="4" y="0"/>
                  </a:moveTo>
                  <a:lnTo>
                    <a:pt x="2" y="0"/>
                  </a:lnTo>
                  <a:lnTo>
                    <a:pt x="0" y="2"/>
                  </a:lnTo>
                  <a:lnTo>
                    <a:pt x="0" y="4"/>
                  </a:lnTo>
                  <a:lnTo>
                    <a:pt x="2" y="6"/>
                  </a:lnTo>
                  <a:lnTo>
                    <a:pt x="4" y="6"/>
                  </a:lnTo>
                  <a:lnTo>
                    <a:pt x="4" y="4"/>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30" name="Freeform 221"/>
            <p:cNvSpPr>
              <a:spLocks/>
            </p:cNvSpPr>
            <p:nvPr/>
          </p:nvSpPr>
          <p:spPr bwMode="auto">
            <a:xfrm>
              <a:off x="3706" y="1761"/>
              <a:ext cx="4" cy="4"/>
            </a:xfrm>
            <a:custGeom>
              <a:avLst/>
              <a:gdLst>
                <a:gd name="T0" fmla="*/ 4 w 4"/>
                <a:gd name="T1" fmla="*/ 0 h 4"/>
                <a:gd name="T2" fmla="*/ 2 w 4"/>
                <a:gd name="T3" fmla="*/ 0 h 4"/>
                <a:gd name="T4" fmla="*/ 0 w 4"/>
                <a:gd name="T5" fmla="*/ 0 h 4"/>
                <a:gd name="T6" fmla="*/ 0 w 4"/>
                <a:gd name="T7" fmla="*/ 2 h 4"/>
                <a:gd name="T8" fmla="*/ 0 w 4"/>
                <a:gd name="T9" fmla="*/ 4 h 4"/>
                <a:gd name="T10" fmla="*/ 2 w 4"/>
                <a:gd name="T11" fmla="*/ 4 h 4"/>
                <a:gd name="T12" fmla="*/ 4 w 4"/>
                <a:gd name="T13" fmla="*/ 4 h 4"/>
                <a:gd name="T14" fmla="*/ 4 w 4"/>
                <a:gd name="T15" fmla="*/ 2 h 4"/>
                <a:gd name="T16" fmla="*/ 4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4" y="0"/>
                  </a:moveTo>
                  <a:lnTo>
                    <a:pt x="2" y="0"/>
                  </a:lnTo>
                  <a:lnTo>
                    <a:pt x="0" y="0"/>
                  </a:lnTo>
                  <a:lnTo>
                    <a:pt x="0" y="2"/>
                  </a:lnTo>
                  <a:lnTo>
                    <a:pt x="0" y="4"/>
                  </a:lnTo>
                  <a:lnTo>
                    <a:pt x="2" y="4"/>
                  </a:lnTo>
                  <a:lnTo>
                    <a:pt x="4" y="4"/>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31" name="Freeform 222"/>
            <p:cNvSpPr>
              <a:spLocks/>
            </p:cNvSpPr>
            <p:nvPr/>
          </p:nvSpPr>
          <p:spPr bwMode="auto">
            <a:xfrm>
              <a:off x="3706" y="1746"/>
              <a:ext cx="4" cy="6"/>
            </a:xfrm>
            <a:custGeom>
              <a:avLst/>
              <a:gdLst>
                <a:gd name="T0" fmla="*/ 4 w 4"/>
                <a:gd name="T1" fmla="*/ 2 h 6"/>
                <a:gd name="T2" fmla="*/ 2 w 4"/>
                <a:gd name="T3" fmla="*/ 0 h 6"/>
                <a:gd name="T4" fmla="*/ 2 w 4"/>
                <a:gd name="T5" fmla="*/ 2 h 6"/>
                <a:gd name="T6" fmla="*/ 0 w 4"/>
                <a:gd name="T7" fmla="*/ 2 h 6"/>
                <a:gd name="T8" fmla="*/ 0 w 4"/>
                <a:gd name="T9" fmla="*/ 4 h 6"/>
                <a:gd name="T10" fmla="*/ 0 w 4"/>
                <a:gd name="T11" fmla="*/ 6 h 6"/>
                <a:gd name="T12" fmla="*/ 2 w 4"/>
                <a:gd name="T13" fmla="*/ 6 h 6"/>
                <a:gd name="T14" fmla="*/ 4 w 4"/>
                <a:gd name="T15" fmla="*/ 6 h 6"/>
                <a:gd name="T16" fmla="*/ 4 w 4"/>
                <a:gd name="T17" fmla="*/ 4 h 6"/>
                <a:gd name="T18" fmla="*/ 4 w 4"/>
                <a:gd name="T19" fmla="*/ 2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6"/>
                <a:gd name="T32" fmla="*/ 4 w 4"/>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6">
                  <a:moveTo>
                    <a:pt x="4" y="2"/>
                  </a:moveTo>
                  <a:lnTo>
                    <a:pt x="2" y="0"/>
                  </a:lnTo>
                  <a:lnTo>
                    <a:pt x="2" y="2"/>
                  </a:lnTo>
                  <a:lnTo>
                    <a:pt x="0" y="2"/>
                  </a:lnTo>
                  <a:lnTo>
                    <a:pt x="0" y="4"/>
                  </a:lnTo>
                  <a:lnTo>
                    <a:pt x="0" y="6"/>
                  </a:lnTo>
                  <a:lnTo>
                    <a:pt x="2" y="6"/>
                  </a:lnTo>
                  <a:lnTo>
                    <a:pt x="4" y="6"/>
                  </a:lnTo>
                  <a:lnTo>
                    <a:pt x="4" y="4"/>
                  </a:lnTo>
                  <a:lnTo>
                    <a:pt x="4" y="2"/>
                  </a:lnTo>
                </a:path>
              </a:pathLst>
            </a:custGeom>
            <a:noFill/>
            <a:ln w="0" cap="sq">
              <a:solidFill>
                <a:srgbClr val="000000"/>
              </a:solidFill>
              <a:prstDash val="solid"/>
              <a:miter lim="800000"/>
              <a:headEnd/>
              <a:tailEnd/>
            </a:ln>
          </p:spPr>
          <p:txBody>
            <a:bodyPr/>
            <a:lstStyle/>
            <a:p>
              <a:endParaRPr lang="de-DE"/>
            </a:p>
          </p:txBody>
        </p:sp>
        <p:sp>
          <p:nvSpPr>
            <p:cNvPr id="111132" name="Freeform 223"/>
            <p:cNvSpPr>
              <a:spLocks/>
            </p:cNvSpPr>
            <p:nvPr/>
          </p:nvSpPr>
          <p:spPr bwMode="auto">
            <a:xfrm>
              <a:off x="3706" y="1746"/>
              <a:ext cx="6" cy="6"/>
            </a:xfrm>
            <a:custGeom>
              <a:avLst/>
              <a:gdLst>
                <a:gd name="T0" fmla="*/ 4 w 6"/>
                <a:gd name="T1" fmla="*/ 0 h 6"/>
                <a:gd name="T2" fmla="*/ 2 w 6"/>
                <a:gd name="T3" fmla="*/ 0 h 6"/>
                <a:gd name="T4" fmla="*/ 0 w 6"/>
                <a:gd name="T5" fmla="*/ 0 h 6"/>
                <a:gd name="T6" fmla="*/ 0 w 6"/>
                <a:gd name="T7" fmla="*/ 2 h 6"/>
                <a:gd name="T8" fmla="*/ 0 w 6"/>
                <a:gd name="T9" fmla="*/ 4 h 6"/>
                <a:gd name="T10" fmla="*/ 0 w 6"/>
                <a:gd name="T11" fmla="*/ 6 h 6"/>
                <a:gd name="T12" fmla="*/ 2 w 6"/>
                <a:gd name="T13" fmla="*/ 6 h 6"/>
                <a:gd name="T14" fmla="*/ 4 w 6"/>
                <a:gd name="T15" fmla="*/ 6 h 6"/>
                <a:gd name="T16" fmla="*/ 6 w 6"/>
                <a:gd name="T17" fmla="*/ 4 h 6"/>
                <a:gd name="T18" fmla="*/ 6 w 6"/>
                <a:gd name="T19" fmla="*/ 2 h 6"/>
                <a:gd name="T20" fmla="*/ 4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2" y="0"/>
                  </a:lnTo>
                  <a:lnTo>
                    <a:pt x="0" y="0"/>
                  </a:lnTo>
                  <a:lnTo>
                    <a:pt x="0" y="2"/>
                  </a:lnTo>
                  <a:lnTo>
                    <a:pt x="0" y="4"/>
                  </a:lnTo>
                  <a:lnTo>
                    <a:pt x="0" y="6"/>
                  </a:lnTo>
                  <a:lnTo>
                    <a:pt x="2" y="6"/>
                  </a:lnTo>
                  <a:lnTo>
                    <a:pt x="4" y="6"/>
                  </a:lnTo>
                  <a:lnTo>
                    <a:pt x="6" y="4"/>
                  </a:lnTo>
                  <a:lnTo>
                    <a:pt x="6" y="2"/>
                  </a:lnTo>
                  <a:lnTo>
                    <a:pt x="4" y="0"/>
                  </a:lnTo>
                </a:path>
              </a:pathLst>
            </a:custGeom>
            <a:noFill/>
            <a:ln w="0" cap="sq">
              <a:solidFill>
                <a:srgbClr val="000000"/>
              </a:solidFill>
              <a:prstDash val="solid"/>
              <a:miter lim="800000"/>
              <a:headEnd/>
              <a:tailEnd/>
            </a:ln>
          </p:spPr>
          <p:txBody>
            <a:bodyPr/>
            <a:lstStyle/>
            <a:p>
              <a:endParaRPr lang="de-DE"/>
            </a:p>
          </p:txBody>
        </p:sp>
        <p:sp>
          <p:nvSpPr>
            <p:cNvPr id="111133" name="Freeform 224"/>
            <p:cNvSpPr>
              <a:spLocks/>
            </p:cNvSpPr>
            <p:nvPr/>
          </p:nvSpPr>
          <p:spPr bwMode="auto">
            <a:xfrm>
              <a:off x="3706" y="1761"/>
              <a:ext cx="6" cy="6"/>
            </a:xfrm>
            <a:custGeom>
              <a:avLst/>
              <a:gdLst>
                <a:gd name="T0" fmla="*/ 4 w 6"/>
                <a:gd name="T1" fmla="*/ 0 h 6"/>
                <a:gd name="T2" fmla="*/ 2 w 6"/>
                <a:gd name="T3" fmla="*/ 0 h 6"/>
                <a:gd name="T4" fmla="*/ 0 w 6"/>
                <a:gd name="T5" fmla="*/ 0 h 6"/>
                <a:gd name="T6" fmla="*/ 0 w 6"/>
                <a:gd name="T7" fmla="*/ 2 h 6"/>
                <a:gd name="T8" fmla="*/ 0 w 6"/>
                <a:gd name="T9" fmla="*/ 4 h 6"/>
                <a:gd name="T10" fmla="*/ 0 w 6"/>
                <a:gd name="T11" fmla="*/ 6 h 6"/>
                <a:gd name="T12" fmla="*/ 2 w 6"/>
                <a:gd name="T13" fmla="*/ 6 h 6"/>
                <a:gd name="T14" fmla="*/ 4 w 6"/>
                <a:gd name="T15" fmla="*/ 6 h 6"/>
                <a:gd name="T16" fmla="*/ 4 w 6"/>
                <a:gd name="T17" fmla="*/ 4 h 6"/>
                <a:gd name="T18" fmla="*/ 6 w 6"/>
                <a:gd name="T19" fmla="*/ 4 h 6"/>
                <a:gd name="T20" fmla="*/ 6 w 6"/>
                <a:gd name="T21" fmla="*/ 2 h 6"/>
                <a:gd name="T22" fmla="*/ 6 w 6"/>
                <a:gd name="T23" fmla="*/ 0 h 6"/>
                <a:gd name="T24" fmla="*/ 4 w 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6"/>
                <a:gd name="T41" fmla="*/ 6 w 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6">
                  <a:moveTo>
                    <a:pt x="4" y="0"/>
                  </a:moveTo>
                  <a:lnTo>
                    <a:pt x="2" y="0"/>
                  </a:lnTo>
                  <a:lnTo>
                    <a:pt x="0" y="0"/>
                  </a:lnTo>
                  <a:lnTo>
                    <a:pt x="0" y="2"/>
                  </a:lnTo>
                  <a:lnTo>
                    <a:pt x="0" y="4"/>
                  </a:lnTo>
                  <a:lnTo>
                    <a:pt x="0" y="6"/>
                  </a:lnTo>
                  <a:lnTo>
                    <a:pt x="2" y="6"/>
                  </a:lnTo>
                  <a:lnTo>
                    <a:pt x="4" y="6"/>
                  </a:lnTo>
                  <a:lnTo>
                    <a:pt x="4" y="4"/>
                  </a:lnTo>
                  <a:lnTo>
                    <a:pt x="6" y="4"/>
                  </a:lnTo>
                  <a:lnTo>
                    <a:pt x="6" y="2"/>
                  </a:lnTo>
                  <a:lnTo>
                    <a:pt x="6" y="0"/>
                  </a:lnTo>
                  <a:lnTo>
                    <a:pt x="4" y="0"/>
                  </a:lnTo>
                </a:path>
              </a:pathLst>
            </a:custGeom>
            <a:noFill/>
            <a:ln w="0" cap="sq">
              <a:solidFill>
                <a:srgbClr val="000000"/>
              </a:solidFill>
              <a:prstDash val="solid"/>
              <a:miter lim="800000"/>
              <a:headEnd/>
              <a:tailEnd/>
            </a:ln>
          </p:spPr>
          <p:txBody>
            <a:bodyPr/>
            <a:lstStyle/>
            <a:p>
              <a:endParaRPr lang="de-DE"/>
            </a:p>
          </p:txBody>
        </p:sp>
        <p:sp>
          <p:nvSpPr>
            <p:cNvPr id="111134" name="Freeform 225"/>
            <p:cNvSpPr>
              <a:spLocks/>
            </p:cNvSpPr>
            <p:nvPr/>
          </p:nvSpPr>
          <p:spPr bwMode="auto">
            <a:xfrm>
              <a:off x="3884" y="1746"/>
              <a:ext cx="6" cy="6"/>
            </a:xfrm>
            <a:custGeom>
              <a:avLst/>
              <a:gdLst>
                <a:gd name="T0" fmla="*/ 4 w 6"/>
                <a:gd name="T1" fmla="*/ 0 h 6"/>
                <a:gd name="T2" fmla="*/ 2 w 6"/>
                <a:gd name="T3" fmla="*/ 0 h 6"/>
                <a:gd name="T4" fmla="*/ 0 w 6"/>
                <a:gd name="T5" fmla="*/ 0 h 6"/>
                <a:gd name="T6" fmla="*/ 0 w 6"/>
                <a:gd name="T7" fmla="*/ 2 h 6"/>
                <a:gd name="T8" fmla="*/ 0 w 6"/>
                <a:gd name="T9" fmla="*/ 4 h 6"/>
                <a:gd name="T10" fmla="*/ 0 w 6"/>
                <a:gd name="T11" fmla="*/ 6 h 6"/>
                <a:gd name="T12" fmla="*/ 2 w 6"/>
                <a:gd name="T13" fmla="*/ 6 h 6"/>
                <a:gd name="T14" fmla="*/ 4 w 6"/>
                <a:gd name="T15" fmla="*/ 6 h 6"/>
                <a:gd name="T16" fmla="*/ 6 w 6"/>
                <a:gd name="T17" fmla="*/ 6 h 6"/>
                <a:gd name="T18" fmla="*/ 6 w 6"/>
                <a:gd name="T19" fmla="*/ 4 h 6"/>
                <a:gd name="T20" fmla="*/ 6 w 6"/>
                <a:gd name="T21" fmla="*/ 2 h 6"/>
                <a:gd name="T22" fmla="*/ 6 w 6"/>
                <a:gd name="T23" fmla="*/ 0 h 6"/>
                <a:gd name="T24" fmla="*/ 4 w 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6"/>
                <a:gd name="T41" fmla="*/ 6 w 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6">
                  <a:moveTo>
                    <a:pt x="4" y="0"/>
                  </a:moveTo>
                  <a:lnTo>
                    <a:pt x="2" y="0"/>
                  </a:lnTo>
                  <a:lnTo>
                    <a:pt x="0" y="0"/>
                  </a:lnTo>
                  <a:lnTo>
                    <a:pt x="0" y="2"/>
                  </a:lnTo>
                  <a:lnTo>
                    <a:pt x="0" y="4"/>
                  </a:lnTo>
                  <a:lnTo>
                    <a:pt x="0" y="6"/>
                  </a:lnTo>
                  <a:lnTo>
                    <a:pt x="2" y="6"/>
                  </a:lnTo>
                  <a:lnTo>
                    <a:pt x="4" y="6"/>
                  </a:lnTo>
                  <a:lnTo>
                    <a:pt x="6" y="6"/>
                  </a:lnTo>
                  <a:lnTo>
                    <a:pt x="6" y="4"/>
                  </a:lnTo>
                  <a:lnTo>
                    <a:pt x="6" y="2"/>
                  </a:lnTo>
                  <a:lnTo>
                    <a:pt x="6" y="0"/>
                  </a:lnTo>
                  <a:lnTo>
                    <a:pt x="4" y="0"/>
                  </a:lnTo>
                </a:path>
              </a:pathLst>
            </a:custGeom>
            <a:noFill/>
            <a:ln w="0" cap="sq">
              <a:solidFill>
                <a:srgbClr val="000000"/>
              </a:solidFill>
              <a:prstDash val="solid"/>
              <a:miter lim="800000"/>
              <a:headEnd/>
              <a:tailEnd/>
            </a:ln>
          </p:spPr>
          <p:txBody>
            <a:bodyPr/>
            <a:lstStyle/>
            <a:p>
              <a:endParaRPr lang="de-DE"/>
            </a:p>
          </p:txBody>
        </p:sp>
        <p:sp>
          <p:nvSpPr>
            <p:cNvPr id="111135" name="Freeform 226"/>
            <p:cNvSpPr>
              <a:spLocks/>
            </p:cNvSpPr>
            <p:nvPr/>
          </p:nvSpPr>
          <p:spPr bwMode="auto">
            <a:xfrm>
              <a:off x="3897" y="1746"/>
              <a:ext cx="8" cy="6"/>
            </a:xfrm>
            <a:custGeom>
              <a:avLst/>
              <a:gdLst>
                <a:gd name="T0" fmla="*/ 6 w 8"/>
                <a:gd name="T1" fmla="*/ 0 h 6"/>
                <a:gd name="T2" fmla="*/ 4 w 8"/>
                <a:gd name="T3" fmla="*/ 0 h 6"/>
                <a:gd name="T4" fmla="*/ 2 w 8"/>
                <a:gd name="T5" fmla="*/ 0 h 6"/>
                <a:gd name="T6" fmla="*/ 2 w 8"/>
                <a:gd name="T7" fmla="*/ 2 h 6"/>
                <a:gd name="T8" fmla="*/ 0 w 8"/>
                <a:gd name="T9" fmla="*/ 4 h 6"/>
                <a:gd name="T10" fmla="*/ 2 w 8"/>
                <a:gd name="T11" fmla="*/ 4 h 6"/>
                <a:gd name="T12" fmla="*/ 2 w 8"/>
                <a:gd name="T13" fmla="*/ 6 h 6"/>
                <a:gd name="T14" fmla="*/ 4 w 8"/>
                <a:gd name="T15" fmla="*/ 6 h 6"/>
                <a:gd name="T16" fmla="*/ 6 w 8"/>
                <a:gd name="T17" fmla="*/ 6 h 6"/>
                <a:gd name="T18" fmla="*/ 8 w 8"/>
                <a:gd name="T19" fmla="*/ 4 h 6"/>
                <a:gd name="T20" fmla="*/ 8 w 8"/>
                <a:gd name="T21" fmla="*/ 2 h 6"/>
                <a:gd name="T22" fmla="*/ 6 w 8"/>
                <a:gd name="T23" fmla="*/ 2 h 6"/>
                <a:gd name="T24" fmla="*/ 6 w 8"/>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6"/>
                <a:gd name="T41" fmla="*/ 8 w 8"/>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6">
                  <a:moveTo>
                    <a:pt x="6" y="0"/>
                  </a:moveTo>
                  <a:lnTo>
                    <a:pt x="4" y="0"/>
                  </a:lnTo>
                  <a:lnTo>
                    <a:pt x="2" y="0"/>
                  </a:lnTo>
                  <a:lnTo>
                    <a:pt x="2" y="2"/>
                  </a:lnTo>
                  <a:lnTo>
                    <a:pt x="0" y="4"/>
                  </a:lnTo>
                  <a:lnTo>
                    <a:pt x="2" y="4"/>
                  </a:lnTo>
                  <a:lnTo>
                    <a:pt x="2" y="6"/>
                  </a:lnTo>
                  <a:lnTo>
                    <a:pt x="4" y="6"/>
                  </a:lnTo>
                  <a:lnTo>
                    <a:pt x="6" y="6"/>
                  </a:lnTo>
                  <a:lnTo>
                    <a:pt x="8" y="4"/>
                  </a:lnTo>
                  <a:lnTo>
                    <a:pt x="8" y="2"/>
                  </a:lnTo>
                  <a:lnTo>
                    <a:pt x="6" y="2"/>
                  </a:lnTo>
                  <a:lnTo>
                    <a:pt x="6" y="0"/>
                  </a:lnTo>
                </a:path>
              </a:pathLst>
            </a:custGeom>
            <a:noFill/>
            <a:ln w="0" cap="sq">
              <a:solidFill>
                <a:srgbClr val="000000"/>
              </a:solidFill>
              <a:prstDash val="solid"/>
              <a:miter lim="800000"/>
              <a:headEnd/>
              <a:tailEnd/>
            </a:ln>
          </p:spPr>
          <p:txBody>
            <a:bodyPr/>
            <a:lstStyle/>
            <a:p>
              <a:endParaRPr lang="de-DE"/>
            </a:p>
          </p:txBody>
        </p:sp>
        <p:sp>
          <p:nvSpPr>
            <p:cNvPr id="111136" name="Freeform 227"/>
            <p:cNvSpPr>
              <a:spLocks/>
            </p:cNvSpPr>
            <p:nvPr/>
          </p:nvSpPr>
          <p:spPr bwMode="auto">
            <a:xfrm>
              <a:off x="3706" y="1871"/>
              <a:ext cx="6" cy="6"/>
            </a:xfrm>
            <a:custGeom>
              <a:avLst/>
              <a:gdLst>
                <a:gd name="T0" fmla="*/ 4 w 6"/>
                <a:gd name="T1" fmla="*/ 0 h 6"/>
                <a:gd name="T2" fmla="*/ 2 w 6"/>
                <a:gd name="T3" fmla="*/ 0 h 6"/>
                <a:gd name="T4" fmla="*/ 0 w 6"/>
                <a:gd name="T5" fmla="*/ 0 h 6"/>
                <a:gd name="T6" fmla="*/ 0 w 6"/>
                <a:gd name="T7" fmla="*/ 2 h 6"/>
                <a:gd name="T8" fmla="*/ 0 w 6"/>
                <a:gd name="T9" fmla="*/ 4 h 6"/>
                <a:gd name="T10" fmla="*/ 0 w 6"/>
                <a:gd name="T11" fmla="*/ 6 h 6"/>
                <a:gd name="T12" fmla="*/ 2 w 6"/>
                <a:gd name="T13" fmla="*/ 6 h 6"/>
                <a:gd name="T14" fmla="*/ 4 w 6"/>
                <a:gd name="T15" fmla="*/ 6 h 6"/>
                <a:gd name="T16" fmla="*/ 6 w 6"/>
                <a:gd name="T17" fmla="*/ 4 h 6"/>
                <a:gd name="T18" fmla="*/ 6 w 6"/>
                <a:gd name="T19" fmla="*/ 2 h 6"/>
                <a:gd name="T20" fmla="*/ 4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2" y="0"/>
                  </a:lnTo>
                  <a:lnTo>
                    <a:pt x="0" y="0"/>
                  </a:lnTo>
                  <a:lnTo>
                    <a:pt x="0" y="2"/>
                  </a:lnTo>
                  <a:lnTo>
                    <a:pt x="0" y="4"/>
                  </a:lnTo>
                  <a:lnTo>
                    <a:pt x="0" y="6"/>
                  </a:lnTo>
                  <a:lnTo>
                    <a:pt x="2" y="6"/>
                  </a:lnTo>
                  <a:lnTo>
                    <a:pt x="4" y="6"/>
                  </a:lnTo>
                  <a:lnTo>
                    <a:pt x="6" y="4"/>
                  </a:lnTo>
                  <a:lnTo>
                    <a:pt x="6" y="2"/>
                  </a:lnTo>
                  <a:lnTo>
                    <a:pt x="4" y="0"/>
                  </a:lnTo>
                </a:path>
              </a:pathLst>
            </a:custGeom>
            <a:noFill/>
            <a:ln w="0" cap="sq">
              <a:solidFill>
                <a:srgbClr val="000000"/>
              </a:solidFill>
              <a:prstDash val="solid"/>
              <a:miter lim="800000"/>
              <a:headEnd/>
              <a:tailEnd/>
            </a:ln>
          </p:spPr>
          <p:txBody>
            <a:bodyPr/>
            <a:lstStyle/>
            <a:p>
              <a:endParaRPr lang="de-DE"/>
            </a:p>
          </p:txBody>
        </p:sp>
        <p:sp>
          <p:nvSpPr>
            <p:cNvPr id="111137" name="Freeform 228"/>
            <p:cNvSpPr>
              <a:spLocks/>
            </p:cNvSpPr>
            <p:nvPr/>
          </p:nvSpPr>
          <p:spPr bwMode="auto">
            <a:xfrm>
              <a:off x="3706" y="1856"/>
              <a:ext cx="6" cy="9"/>
            </a:xfrm>
            <a:custGeom>
              <a:avLst/>
              <a:gdLst>
                <a:gd name="T0" fmla="*/ 4 w 6"/>
                <a:gd name="T1" fmla="*/ 0 h 9"/>
                <a:gd name="T2" fmla="*/ 2 w 6"/>
                <a:gd name="T3" fmla="*/ 0 h 9"/>
                <a:gd name="T4" fmla="*/ 0 w 6"/>
                <a:gd name="T5" fmla="*/ 2 h 9"/>
                <a:gd name="T6" fmla="*/ 0 w 6"/>
                <a:gd name="T7" fmla="*/ 4 h 9"/>
                <a:gd name="T8" fmla="*/ 0 w 6"/>
                <a:gd name="T9" fmla="*/ 7 h 9"/>
                <a:gd name="T10" fmla="*/ 2 w 6"/>
                <a:gd name="T11" fmla="*/ 9 h 9"/>
                <a:gd name="T12" fmla="*/ 4 w 6"/>
                <a:gd name="T13" fmla="*/ 9 h 9"/>
                <a:gd name="T14" fmla="*/ 4 w 6"/>
                <a:gd name="T15" fmla="*/ 7 h 9"/>
                <a:gd name="T16" fmla="*/ 6 w 6"/>
                <a:gd name="T17" fmla="*/ 7 h 9"/>
                <a:gd name="T18" fmla="*/ 6 w 6"/>
                <a:gd name="T19" fmla="*/ 4 h 9"/>
                <a:gd name="T20" fmla="*/ 6 w 6"/>
                <a:gd name="T21" fmla="*/ 2 h 9"/>
                <a:gd name="T22" fmla="*/ 4 w 6"/>
                <a:gd name="T23" fmla="*/ 2 h 9"/>
                <a:gd name="T24" fmla="*/ 4 w 6"/>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9"/>
                <a:gd name="T41" fmla="*/ 6 w 6"/>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9">
                  <a:moveTo>
                    <a:pt x="4" y="0"/>
                  </a:moveTo>
                  <a:lnTo>
                    <a:pt x="2" y="0"/>
                  </a:lnTo>
                  <a:lnTo>
                    <a:pt x="0" y="2"/>
                  </a:lnTo>
                  <a:lnTo>
                    <a:pt x="0" y="4"/>
                  </a:lnTo>
                  <a:lnTo>
                    <a:pt x="0" y="7"/>
                  </a:lnTo>
                  <a:lnTo>
                    <a:pt x="2" y="9"/>
                  </a:lnTo>
                  <a:lnTo>
                    <a:pt x="4" y="9"/>
                  </a:lnTo>
                  <a:lnTo>
                    <a:pt x="4" y="7"/>
                  </a:lnTo>
                  <a:lnTo>
                    <a:pt x="6" y="7"/>
                  </a:lnTo>
                  <a:lnTo>
                    <a:pt x="6" y="4"/>
                  </a:lnTo>
                  <a:lnTo>
                    <a:pt x="6" y="2"/>
                  </a:lnTo>
                  <a:lnTo>
                    <a:pt x="4" y="2"/>
                  </a:lnTo>
                  <a:lnTo>
                    <a:pt x="4" y="0"/>
                  </a:lnTo>
                </a:path>
              </a:pathLst>
            </a:custGeom>
            <a:noFill/>
            <a:ln w="0" cap="sq">
              <a:solidFill>
                <a:srgbClr val="000000"/>
              </a:solidFill>
              <a:prstDash val="solid"/>
              <a:miter lim="800000"/>
              <a:headEnd/>
              <a:tailEnd/>
            </a:ln>
          </p:spPr>
          <p:txBody>
            <a:bodyPr/>
            <a:lstStyle/>
            <a:p>
              <a:endParaRPr lang="de-DE"/>
            </a:p>
          </p:txBody>
        </p:sp>
        <p:sp>
          <p:nvSpPr>
            <p:cNvPr id="111138" name="Freeform 229"/>
            <p:cNvSpPr>
              <a:spLocks/>
            </p:cNvSpPr>
            <p:nvPr/>
          </p:nvSpPr>
          <p:spPr bwMode="auto">
            <a:xfrm>
              <a:off x="3884" y="1871"/>
              <a:ext cx="6" cy="6"/>
            </a:xfrm>
            <a:custGeom>
              <a:avLst/>
              <a:gdLst>
                <a:gd name="T0" fmla="*/ 4 w 6"/>
                <a:gd name="T1" fmla="*/ 0 h 6"/>
                <a:gd name="T2" fmla="*/ 2 w 6"/>
                <a:gd name="T3" fmla="*/ 0 h 6"/>
                <a:gd name="T4" fmla="*/ 0 w 6"/>
                <a:gd name="T5" fmla="*/ 2 h 6"/>
                <a:gd name="T6" fmla="*/ 0 w 6"/>
                <a:gd name="T7" fmla="*/ 4 h 6"/>
                <a:gd name="T8" fmla="*/ 2 w 6"/>
                <a:gd name="T9" fmla="*/ 4 h 6"/>
                <a:gd name="T10" fmla="*/ 2 w 6"/>
                <a:gd name="T11" fmla="*/ 6 h 6"/>
                <a:gd name="T12" fmla="*/ 4 w 6"/>
                <a:gd name="T13" fmla="*/ 6 h 6"/>
                <a:gd name="T14" fmla="*/ 6 w 6"/>
                <a:gd name="T15" fmla="*/ 6 h 6"/>
                <a:gd name="T16" fmla="*/ 6 w 6"/>
                <a:gd name="T17" fmla="*/ 4 h 6"/>
                <a:gd name="T18" fmla="*/ 6 w 6"/>
                <a:gd name="T19" fmla="*/ 2 h 6"/>
                <a:gd name="T20" fmla="*/ 6 w 6"/>
                <a:gd name="T21" fmla="*/ 0 h 6"/>
                <a:gd name="T22" fmla="*/ 4 w 6"/>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6"/>
                <a:gd name="T38" fmla="*/ 6 w 6"/>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6">
                  <a:moveTo>
                    <a:pt x="4" y="0"/>
                  </a:moveTo>
                  <a:lnTo>
                    <a:pt x="2" y="0"/>
                  </a:lnTo>
                  <a:lnTo>
                    <a:pt x="0" y="2"/>
                  </a:lnTo>
                  <a:lnTo>
                    <a:pt x="0" y="4"/>
                  </a:lnTo>
                  <a:lnTo>
                    <a:pt x="2" y="4"/>
                  </a:lnTo>
                  <a:lnTo>
                    <a:pt x="2" y="6"/>
                  </a:lnTo>
                  <a:lnTo>
                    <a:pt x="4" y="6"/>
                  </a:lnTo>
                  <a:lnTo>
                    <a:pt x="6" y="6"/>
                  </a:lnTo>
                  <a:lnTo>
                    <a:pt x="6" y="4"/>
                  </a:lnTo>
                  <a:lnTo>
                    <a:pt x="6" y="2"/>
                  </a:lnTo>
                  <a:lnTo>
                    <a:pt x="6" y="0"/>
                  </a:lnTo>
                  <a:lnTo>
                    <a:pt x="4" y="0"/>
                  </a:lnTo>
                </a:path>
              </a:pathLst>
            </a:custGeom>
            <a:noFill/>
            <a:ln w="0" cap="sq">
              <a:solidFill>
                <a:srgbClr val="000000"/>
              </a:solidFill>
              <a:prstDash val="solid"/>
              <a:miter lim="800000"/>
              <a:headEnd/>
              <a:tailEnd/>
            </a:ln>
          </p:spPr>
          <p:txBody>
            <a:bodyPr/>
            <a:lstStyle/>
            <a:p>
              <a:endParaRPr lang="de-DE"/>
            </a:p>
          </p:txBody>
        </p:sp>
        <p:sp>
          <p:nvSpPr>
            <p:cNvPr id="111139" name="Freeform 230"/>
            <p:cNvSpPr>
              <a:spLocks/>
            </p:cNvSpPr>
            <p:nvPr/>
          </p:nvSpPr>
          <p:spPr bwMode="auto">
            <a:xfrm>
              <a:off x="3899" y="1871"/>
              <a:ext cx="6" cy="6"/>
            </a:xfrm>
            <a:custGeom>
              <a:avLst/>
              <a:gdLst>
                <a:gd name="T0" fmla="*/ 4 w 6"/>
                <a:gd name="T1" fmla="*/ 0 h 6"/>
                <a:gd name="T2" fmla="*/ 2 w 6"/>
                <a:gd name="T3" fmla="*/ 0 h 6"/>
                <a:gd name="T4" fmla="*/ 0 w 6"/>
                <a:gd name="T5" fmla="*/ 0 h 6"/>
                <a:gd name="T6" fmla="*/ 0 w 6"/>
                <a:gd name="T7" fmla="*/ 2 h 6"/>
                <a:gd name="T8" fmla="*/ 0 w 6"/>
                <a:gd name="T9" fmla="*/ 4 h 6"/>
                <a:gd name="T10" fmla="*/ 0 w 6"/>
                <a:gd name="T11" fmla="*/ 6 h 6"/>
                <a:gd name="T12" fmla="*/ 2 w 6"/>
                <a:gd name="T13" fmla="*/ 6 h 6"/>
                <a:gd name="T14" fmla="*/ 4 w 6"/>
                <a:gd name="T15" fmla="*/ 6 h 6"/>
                <a:gd name="T16" fmla="*/ 4 w 6"/>
                <a:gd name="T17" fmla="*/ 4 h 6"/>
                <a:gd name="T18" fmla="*/ 6 w 6"/>
                <a:gd name="T19" fmla="*/ 4 h 6"/>
                <a:gd name="T20" fmla="*/ 6 w 6"/>
                <a:gd name="T21" fmla="*/ 2 h 6"/>
                <a:gd name="T22" fmla="*/ 6 w 6"/>
                <a:gd name="T23" fmla="*/ 0 h 6"/>
                <a:gd name="T24" fmla="*/ 4 w 6"/>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6"/>
                <a:gd name="T41" fmla="*/ 6 w 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6">
                  <a:moveTo>
                    <a:pt x="4" y="0"/>
                  </a:moveTo>
                  <a:lnTo>
                    <a:pt x="2" y="0"/>
                  </a:lnTo>
                  <a:lnTo>
                    <a:pt x="0" y="0"/>
                  </a:lnTo>
                  <a:lnTo>
                    <a:pt x="0" y="2"/>
                  </a:lnTo>
                  <a:lnTo>
                    <a:pt x="0" y="4"/>
                  </a:lnTo>
                  <a:lnTo>
                    <a:pt x="0" y="6"/>
                  </a:lnTo>
                  <a:lnTo>
                    <a:pt x="2" y="6"/>
                  </a:lnTo>
                  <a:lnTo>
                    <a:pt x="4" y="6"/>
                  </a:lnTo>
                  <a:lnTo>
                    <a:pt x="4" y="4"/>
                  </a:lnTo>
                  <a:lnTo>
                    <a:pt x="6" y="4"/>
                  </a:lnTo>
                  <a:lnTo>
                    <a:pt x="6" y="2"/>
                  </a:lnTo>
                  <a:lnTo>
                    <a:pt x="6" y="0"/>
                  </a:lnTo>
                  <a:lnTo>
                    <a:pt x="4" y="0"/>
                  </a:lnTo>
                </a:path>
              </a:pathLst>
            </a:custGeom>
            <a:noFill/>
            <a:ln w="0" cap="sq">
              <a:solidFill>
                <a:srgbClr val="000000"/>
              </a:solidFill>
              <a:prstDash val="solid"/>
              <a:miter lim="800000"/>
              <a:headEnd/>
              <a:tailEnd/>
            </a:ln>
          </p:spPr>
          <p:txBody>
            <a:bodyPr/>
            <a:lstStyle/>
            <a:p>
              <a:endParaRPr lang="de-DE"/>
            </a:p>
          </p:txBody>
        </p:sp>
        <p:sp>
          <p:nvSpPr>
            <p:cNvPr id="111140" name="Freeform 231"/>
            <p:cNvSpPr>
              <a:spLocks/>
            </p:cNvSpPr>
            <p:nvPr/>
          </p:nvSpPr>
          <p:spPr bwMode="auto">
            <a:xfrm>
              <a:off x="4077" y="1746"/>
              <a:ext cx="7" cy="6"/>
            </a:xfrm>
            <a:custGeom>
              <a:avLst/>
              <a:gdLst>
                <a:gd name="T0" fmla="*/ 4 w 7"/>
                <a:gd name="T1" fmla="*/ 0 h 6"/>
                <a:gd name="T2" fmla="*/ 2 w 7"/>
                <a:gd name="T3" fmla="*/ 0 h 6"/>
                <a:gd name="T4" fmla="*/ 0 w 7"/>
                <a:gd name="T5" fmla="*/ 0 h 6"/>
                <a:gd name="T6" fmla="*/ 0 w 7"/>
                <a:gd name="T7" fmla="*/ 2 h 6"/>
                <a:gd name="T8" fmla="*/ 0 w 7"/>
                <a:gd name="T9" fmla="*/ 4 h 6"/>
                <a:gd name="T10" fmla="*/ 0 w 7"/>
                <a:gd name="T11" fmla="*/ 6 h 6"/>
                <a:gd name="T12" fmla="*/ 2 w 7"/>
                <a:gd name="T13" fmla="*/ 6 h 6"/>
                <a:gd name="T14" fmla="*/ 4 w 7"/>
                <a:gd name="T15" fmla="*/ 6 h 6"/>
                <a:gd name="T16" fmla="*/ 7 w 7"/>
                <a:gd name="T17" fmla="*/ 4 h 6"/>
                <a:gd name="T18" fmla="*/ 7 w 7"/>
                <a:gd name="T19" fmla="*/ 2 h 6"/>
                <a:gd name="T20" fmla="*/ 7 w 7"/>
                <a:gd name="T21" fmla="*/ 0 h 6"/>
                <a:gd name="T22" fmla="*/ 4 w 7"/>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6"/>
                <a:gd name="T38" fmla="*/ 7 w 7"/>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6">
                  <a:moveTo>
                    <a:pt x="4" y="0"/>
                  </a:moveTo>
                  <a:lnTo>
                    <a:pt x="2" y="0"/>
                  </a:lnTo>
                  <a:lnTo>
                    <a:pt x="0" y="0"/>
                  </a:lnTo>
                  <a:lnTo>
                    <a:pt x="0" y="2"/>
                  </a:lnTo>
                  <a:lnTo>
                    <a:pt x="0" y="4"/>
                  </a:lnTo>
                  <a:lnTo>
                    <a:pt x="0" y="6"/>
                  </a:lnTo>
                  <a:lnTo>
                    <a:pt x="2" y="6"/>
                  </a:lnTo>
                  <a:lnTo>
                    <a:pt x="4" y="6"/>
                  </a:lnTo>
                  <a:lnTo>
                    <a:pt x="7" y="4"/>
                  </a:lnTo>
                  <a:lnTo>
                    <a:pt x="7" y="2"/>
                  </a:lnTo>
                  <a:lnTo>
                    <a:pt x="7" y="0"/>
                  </a:lnTo>
                  <a:lnTo>
                    <a:pt x="4" y="0"/>
                  </a:lnTo>
                </a:path>
              </a:pathLst>
            </a:custGeom>
            <a:noFill/>
            <a:ln w="0" cap="sq">
              <a:solidFill>
                <a:srgbClr val="000000"/>
              </a:solidFill>
              <a:prstDash val="solid"/>
              <a:miter lim="800000"/>
              <a:headEnd/>
              <a:tailEnd/>
            </a:ln>
          </p:spPr>
          <p:txBody>
            <a:bodyPr/>
            <a:lstStyle/>
            <a:p>
              <a:endParaRPr lang="de-DE"/>
            </a:p>
          </p:txBody>
        </p:sp>
        <p:sp>
          <p:nvSpPr>
            <p:cNvPr id="111141" name="Freeform 232"/>
            <p:cNvSpPr>
              <a:spLocks/>
            </p:cNvSpPr>
            <p:nvPr/>
          </p:nvSpPr>
          <p:spPr bwMode="auto">
            <a:xfrm>
              <a:off x="4090" y="1746"/>
              <a:ext cx="8" cy="6"/>
            </a:xfrm>
            <a:custGeom>
              <a:avLst/>
              <a:gdLst>
                <a:gd name="T0" fmla="*/ 6 w 8"/>
                <a:gd name="T1" fmla="*/ 0 h 6"/>
                <a:gd name="T2" fmla="*/ 4 w 8"/>
                <a:gd name="T3" fmla="*/ 0 h 6"/>
                <a:gd name="T4" fmla="*/ 2 w 8"/>
                <a:gd name="T5" fmla="*/ 0 h 6"/>
                <a:gd name="T6" fmla="*/ 2 w 8"/>
                <a:gd name="T7" fmla="*/ 2 h 6"/>
                <a:gd name="T8" fmla="*/ 0 w 8"/>
                <a:gd name="T9" fmla="*/ 2 h 6"/>
                <a:gd name="T10" fmla="*/ 2 w 8"/>
                <a:gd name="T11" fmla="*/ 4 h 6"/>
                <a:gd name="T12" fmla="*/ 2 w 8"/>
                <a:gd name="T13" fmla="*/ 6 h 6"/>
                <a:gd name="T14" fmla="*/ 4 w 8"/>
                <a:gd name="T15" fmla="*/ 6 h 6"/>
                <a:gd name="T16" fmla="*/ 6 w 8"/>
                <a:gd name="T17" fmla="*/ 6 h 6"/>
                <a:gd name="T18" fmla="*/ 6 w 8"/>
                <a:gd name="T19" fmla="*/ 4 h 6"/>
                <a:gd name="T20" fmla="*/ 8 w 8"/>
                <a:gd name="T21" fmla="*/ 4 h 6"/>
                <a:gd name="T22" fmla="*/ 8 w 8"/>
                <a:gd name="T23" fmla="*/ 2 h 6"/>
                <a:gd name="T24" fmla="*/ 6 w 8"/>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6"/>
                <a:gd name="T41" fmla="*/ 8 w 8"/>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6">
                  <a:moveTo>
                    <a:pt x="6" y="0"/>
                  </a:moveTo>
                  <a:lnTo>
                    <a:pt x="4" y="0"/>
                  </a:lnTo>
                  <a:lnTo>
                    <a:pt x="2" y="0"/>
                  </a:lnTo>
                  <a:lnTo>
                    <a:pt x="2" y="2"/>
                  </a:lnTo>
                  <a:lnTo>
                    <a:pt x="0" y="2"/>
                  </a:lnTo>
                  <a:lnTo>
                    <a:pt x="2" y="4"/>
                  </a:lnTo>
                  <a:lnTo>
                    <a:pt x="2" y="6"/>
                  </a:lnTo>
                  <a:lnTo>
                    <a:pt x="4" y="6"/>
                  </a:lnTo>
                  <a:lnTo>
                    <a:pt x="6" y="6"/>
                  </a:lnTo>
                  <a:lnTo>
                    <a:pt x="6" y="4"/>
                  </a:lnTo>
                  <a:lnTo>
                    <a:pt x="8" y="4"/>
                  </a:lnTo>
                  <a:lnTo>
                    <a:pt x="8" y="2"/>
                  </a:lnTo>
                  <a:lnTo>
                    <a:pt x="6" y="0"/>
                  </a:lnTo>
                </a:path>
              </a:pathLst>
            </a:custGeom>
            <a:noFill/>
            <a:ln w="0" cap="sq">
              <a:solidFill>
                <a:srgbClr val="000000"/>
              </a:solidFill>
              <a:prstDash val="solid"/>
              <a:miter lim="800000"/>
              <a:headEnd/>
              <a:tailEnd/>
            </a:ln>
          </p:spPr>
          <p:txBody>
            <a:bodyPr/>
            <a:lstStyle/>
            <a:p>
              <a:endParaRPr lang="de-DE"/>
            </a:p>
          </p:txBody>
        </p:sp>
        <p:sp>
          <p:nvSpPr>
            <p:cNvPr id="111142" name="Freeform 233"/>
            <p:cNvSpPr>
              <a:spLocks/>
            </p:cNvSpPr>
            <p:nvPr/>
          </p:nvSpPr>
          <p:spPr bwMode="auto">
            <a:xfrm>
              <a:off x="4077" y="1871"/>
              <a:ext cx="7" cy="6"/>
            </a:xfrm>
            <a:custGeom>
              <a:avLst/>
              <a:gdLst>
                <a:gd name="T0" fmla="*/ 4 w 7"/>
                <a:gd name="T1" fmla="*/ 0 h 6"/>
                <a:gd name="T2" fmla="*/ 2 w 7"/>
                <a:gd name="T3" fmla="*/ 0 h 6"/>
                <a:gd name="T4" fmla="*/ 0 w 7"/>
                <a:gd name="T5" fmla="*/ 0 h 6"/>
                <a:gd name="T6" fmla="*/ 0 w 7"/>
                <a:gd name="T7" fmla="*/ 2 h 6"/>
                <a:gd name="T8" fmla="*/ 0 w 7"/>
                <a:gd name="T9" fmla="*/ 4 h 6"/>
                <a:gd name="T10" fmla="*/ 2 w 7"/>
                <a:gd name="T11" fmla="*/ 4 h 6"/>
                <a:gd name="T12" fmla="*/ 2 w 7"/>
                <a:gd name="T13" fmla="*/ 6 h 6"/>
                <a:gd name="T14" fmla="*/ 4 w 7"/>
                <a:gd name="T15" fmla="*/ 6 h 6"/>
                <a:gd name="T16" fmla="*/ 7 w 7"/>
                <a:gd name="T17" fmla="*/ 6 h 6"/>
                <a:gd name="T18" fmla="*/ 7 w 7"/>
                <a:gd name="T19" fmla="*/ 4 h 6"/>
                <a:gd name="T20" fmla="*/ 7 w 7"/>
                <a:gd name="T21" fmla="*/ 2 h 6"/>
                <a:gd name="T22" fmla="*/ 7 w 7"/>
                <a:gd name="T23" fmla="*/ 0 h 6"/>
                <a:gd name="T24" fmla="*/ 4 w 7"/>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6"/>
                <a:gd name="T41" fmla="*/ 7 w 7"/>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6">
                  <a:moveTo>
                    <a:pt x="4" y="0"/>
                  </a:moveTo>
                  <a:lnTo>
                    <a:pt x="2" y="0"/>
                  </a:lnTo>
                  <a:lnTo>
                    <a:pt x="0" y="0"/>
                  </a:lnTo>
                  <a:lnTo>
                    <a:pt x="0" y="2"/>
                  </a:lnTo>
                  <a:lnTo>
                    <a:pt x="0" y="4"/>
                  </a:lnTo>
                  <a:lnTo>
                    <a:pt x="2" y="4"/>
                  </a:lnTo>
                  <a:lnTo>
                    <a:pt x="2" y="6"/>
                  </a:lnTo>
                  <a:lnTo>
                    <a:pt x="4" y="6"/>
                  </a:lnTo>
                  <a:lnTo>
                    <a:pt x="7" y="6"/>
                  </a:lnTo>
                  <a:lnTo>
                    <a:pt x="7" y="4"/>
                  </a:lnTo>
                  <a:lnTo>
                    <a:pt x="7" y="2"/>
                  </a:lnTo>
                  <a:lnTo>
                    <a:pt x="7" y="0"/>
                  </a:lnTo>
                  <a:lnTo>
                    <a:pt x="4" y="0"/>
                  </a:lnTo>
                </a:path>
              </a:pathLst>
            </a:custGeom>
            <a:noFill/>
            <a:ln w="0" cap="sq">
              <a:solidFill>
                <a:srgbClr val="000000"/>
              </a:solidFill>
              <a:prstDash val="solid"/>
              <a:miter lim="800000"/>
              <a:headEnd/>
              <a:tailEnd/>
            </a:ln>
          </p:spPr>
          <p:txBody>
            <a:bodyPr/>
            <a:lstStyle/>
            <a:p>
              <a:endParaRPr lang="de-DE"/>
            </a:p>
          </p:txBody>
        </p:sp>
        <p:sp>
          <p:nvSpPr>
            <p:cNvPr id="111143" name="Freeform 234"/>
            <p:cNvSpPr>
              <a:spLocks/>
            </p:cNvSpPr>
            <p:nvPr/>
          </p:nvSpPr>
          <p:spPr bwMode="auto">
            <a:xfrm>
              <a:off x="4090" y="1871"/>
              <a:ext cx="8" cy="6"/>
            </a:xfrm>
            <a:custGeom>
              <a:avLst/>
              <a:gdLst>
                <a:gd name="T0" fmla="*/ 6 w 8"/>
                <a:gd name="T1" fmla="*/ 0 h 6"/>
                <a:gd name="T2" fmla="*/ 4 w 8"/>
                <a:gd name="T3" fmla="*/ 0 h 6"/>
                <a:gd name="T4" fmla="*/ 2 w 8"/>
                <a:gd name="T5" fmla="*/ 0 h 6"/>
                <a:gd name="T6" fmla="*/ 2 w 8"/>
                <a:gd name="T7" fmla="*/ 2 h 6"/>
                <a:gd name="T8" fmla="*/ 0 w 8"/>
                <a:gd name="T9" fmla="*/ 2 h 6"/>
                <a:gd name="T10" fmla="*/ 2 w 8"/>
                <a:gd name="T11" fmla="*/ 4 h 6"/>
                <a:gd name="T12" fmla="*/ 2 w 8"/>
                <a:gd name="T13" fmla="*/ 6 h 6"/>
                <a:gd name="T14" fmla="*/ 4 w 8"/>
                <a:gd name="T15" fmla="*/ 6 h 6"/>
                <a:gd name="T16" fmla="*/ 6 w 8"/>
                <a:gd name="T17" fmla="*/ 6 h 6"/>
                <a:gd name="T18" fmla="*/ 6 w 8"/>
                <a:gd name="T19" fmla="*/ 4 h 6"/>
                <a:gd name="T20" fmla="*/ 8 w 8"/>
                <a:gd name="T21" fmla="*/ 4 h 6"/>
                <a:gd name="T22" fmla="*/ 8 w 8"/>
                <a:gd name="T23" fmla="*/ 2 h 6"/>
                <a:gd name="T24" fmla="*/ 6 w 8"/>
                <a:gd name="T25" fmla="*/ 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6"/>
                <a:gd name="T41" fmla="*/ 8 w 8"/>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6">
                  <a:moveTo>
                    <a:pt x="6" y="0"/>
                  </a:moveTo>
                  <a:lnTo>
                    <a:pt x="4" y="0"/>
                  </a:lnTo>
                  <a:lnTo>
                    <a:pt x="2" y="0"/>
                  </a:lnTo>
                  <a:lnTo>
                    <a:pt x="2" y="2"/>
                  </a:lnTo>
                  <a:lnTo>
                    <a:pt x="0" y="2"/>
                  </a:lnTo>
                  <a:lnTo>
                    <a:pt x="2" y="4"/>
                  </a:lnTo>
                  <a:lnTo>
                    <a:pt x="2" y="6"/>
                  </a:lnTo>
                  <a:lnTo>
                    <a:pt x="4" y="6"/>
                  </a:lnTo>
                  <a:lnTo>
                    <a:pt x="6" y="6"/>
                  </a:lnTo>
                  <a:lnTo>
                    <a:pt x="6" y="4"/>
                  </a:lnTo>
                  <a:lnTo>
                    <a:pt x="8" y="4"/>
                  </a:lnTo>
                  <a:lnTo>
                    <a:pt x="8" y="2"/>
                  </a:lnTo>
                  <a:lnTo>
                    <a:pt x="6" y="0"/>
                  </a:lnTo>
                </a:path>
              </a:pathLst>
            </a:custGeom>
            <a:noFill/>
            <a:ln w="0" cap="sq">
              <a:solidFill>
                <a:srgbClr val="000000"/>
              </a:solidFill>
              <a:prstDash val="solid"/>
              <a:miter lim="800000"/>
              <a:headEnd/>
              <a:tailEnd/>
            </a:ln>
          </p:spPr>
          <p:txBody>
            <a:bodyPr/>
            <a:lstStyle/>
            <a:p>
              <a:endParaRPr lang="de-DE"/>
            </a:p>
          </p:txBody>
        </p:sp>
        <p:sp>
          <p:nvSpPr>
            <p:cNvPr id="111144" name="Freeform 235"/>
            <p:cNvSpPr>
              <a:spLocks/>
            </p:cNvSpPr>
            <p:nvPr/>
          </p:nvSpPr>
          <p:spPr bwMode="auto">
            <a:xfrm>
              <a:off x="4270" y="1746"/>
              <a:ext cx="7" cy="6"/>
            </a:xfrm>
            <a:custGeom>
              <a:avLst/>
              <a:gdLst>
                <a:gd name="T0" fmla="*/ 5 w 7"/>
                <a:gd name="T1" fmla="*/ 0 h 6"/>
                <a:gd name="T2" fmla="*/ 2 w 7"/>
                <a:gd name="T3" fmla="*/ 0 h 6"/>
                <a:gd name="T4" fmla="*/ 0 w 7"/>
                <a:gd name="T5" fmla="*/ 0 h 6"/>
                <a:gd name="T6" fmla="*/ 0 w 7"/>
                <a:gd name="T7" fmla="*/ 2 h 6"/>
                <a:gd name="T8" fmla="*/ 0 w 7"/>
                <a:gd name="T9" fmla="*/ 4 h 6"/>
                <a:gd name="T10" fmla="*/ 2 w 7"/>
                <a:gd name="T11" fmla="*/ 6 h 6"/>
                <a:gd name="T12" fmla="*/ 5 w 7"/>
                <a:gd name="T13" fmla="*/ 6 h 6"/>
                <a:gd name="T14" fmla="*/ 7 w 7"/>
                <a:gd name="T15" fmla="*/ 4 h 6"/>
                <a:gd name="T16" fmla="*/ 7 w 7"/>
                <a:gd name="T17" fmla="*/ 2 h 6"/>
                <a:gd name="T18" fmla="*/ 7 w 7"/>
                <a:gd name="T19" fmla="*/ 0 h 6"/>
                <a:gd name="T20" fmla="*/ 5 w 7"/>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6"/>
                <a:gd name="T35" fmla="*/ 7 w 7"/>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6">
                  <a:moveTo>
                    <a:pt x="5" y="0"/>
                  </a:moveTo>
                  <a:lnTo>
                    <a:pt x="2" y="0"/>
                  </a:lnTo>
                  <a:lnTo>
                    <a:pt x="0" y="0"/>
                  </a:lnTo>
                  <a:lnTo>
                    <a:pt x="0" y="2"/>
                  </a:lnTo>
                  <a:lnTo>
                    <a:pt x="0" y="4"/>
                  </a:lnTo>
                  <a:lnTo>
                    <a:pt x="2" y="6"/>
                  </a:lnTo>
                  <a:lnTo>
                    <a:pt x="5" y="6"/>
                  </a:lnTo>
                  <a:lnTo>
                    <a:pt x="7" y="4"/>
                  </a:lnTo>
                  <a:lnTo>
                    <a:pt x="7" y="2"/>
                  </a:lnTo>
                  <a:lnTo>
                    <a:pt x="7" y="0"/>
                  </a:lnTo>
                  <a:lnTo>
                    <a:pt x="5" y="0"/>
                  </a:lnTo>
                </a:path>
              </a:pathLst>
            </a:custGeom>
            <a:noFill/>
            <a:ln w="0" cap="sq">
              <a:solidFill>
                <a:srgbClr val="000000"/>
              </a:solidFill>
              <a:prstDash val="solid"/>
              <a:miter lim="800000"/>
              <a:headEnd/>
              <a:tailEnd/>
            </a:ln>
          </p:spPr>
          <p:txBody>
            <a:bodyPr/>
            <a:lstStyle/>
            <a:p>
              <a:endParaRPr lang="de-DE"/>
            </a:p>
          </p:txBody>
        </p:sp>
        <p:sp>
          <p:nvSpPr>
            <p:cNvPr id="111145" name="Freeform 236"/>
            <p:cNvSpPr>
              <a:spLocks/>
            </p:cNvSpPr>
            <p:nvPr/>
          </p:nvSpPr>
          <p:spPr bwMode="auto">
            <a:xfrm>
              <a:off x="4270" y="1759"/>
              <a:ext cx="7" cy="6"/>
            </a:xfrm>
            <a:custGeom>
              <a:avLst/>
              <a:gdLst>
                <a:gd name="T0" fmla="*/ 5 w 7"/>
                <a:gd name="T1" fmla="*/ 0 h 6"/>
                <a:gd name="T2" fmla="*/ 2 w 7"/>
                <a:gd name="T3" fmla="*/ 0 h 6"/>
                <a:gd name="T4" fmla="*/ 0 w 7"/>
                <a:gd name="T5" fmla="*/ 2 h 6"/>
                <a:gd name="T6" fmla="*/ 0 w 7"/>
                <a:gd name="T7" fmla="*/ 4 h 6"/>
                <a:gd name="T8" fmla="*/ 0 w 7"/>
                <a:gd name="T9" fmla="*/ 6 h 6"/>
                <a:gd name="T10" fmla="*/ 2 w 7"/>
                <a:gd name="T11" fmla="*/ 6 h 6"/>
                <a:gd name="T12" fmla="*/ 5 w 7"/>
                <a:gd name="T13" fmla="*/ 6 h 6"/>
                <a:gd name="T14" fmla="*/ 7 w 7"/>
                <a:gd name="T15" fmla="*/ 6 h 6"/>
                <a:gd name="T16" fmla="*/ 7 w 7"/>
                <a:gd name="T17" fmla="*/ 4 h 6"/>
                <a:gd name="T18" fmla="*/ 7 w 7"/>
                <a:gd name="T19" fmla="*/ 2 h 6"/>
                <a:gd name="T20" fmla="*/ 7 w 7"/>
                <a:gd name="T21" fmla="*/ 0 h 6"/>
                <a:gd name="T22" fmla="*/ 5 w 7"/>
                <a:gd name="T23" fmla="*/ 0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6"/>
                <a:gd name="T38" fmla="*/ 7 w 7"/>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6">
                  <a:moveTo>
                    <a:pt x="5" y="0"/>
                  </a:moveTo>
                  <a:lnTo>
                    <a:pt x="2" y="0"/>
                  </a:lnTo>
                  <a:lnTo>
                    <a:pt x="0" y="2"/>
                  </a:lnTo>
                  <a:lnTo>
                    <a:pt x="0" y="4"/>
                  </a:lnTo>
                  <a:lnTo>
                    <a:pt x="0" y="6"/>
                  </a:lnTo>
                  <a:lnTo>
                    <a:pt x="2" y="6"/>
                  </a:lnTo>
                  <a:lnTo>
                    <a:pt x="5" y="6"/>
                  </a:lnTo>
                  <a:lnTo>
                    <a:pt x="7" y="6"/>
                  </a:lnTo>
                  <a:lnTo>
                    <a:pt x="7" y="4"/>
                  </a:lnTo>
                  <a:lnTo>
                    <a:pt x="7" y="2"/>
                  </a:lnTo>
                  <a:lnTo>
                    <a:pt x="7" y="0"/>
                  </a:lnTo>
                  <a:lnTo>
                    <a:pt x="5" y="0"/>
                  </a:lnTo>
                </a:path>
              </a:pathLst>
            </a:custGeom>
            <a:noFill/>
            <a:ln w="0" cap="sq">
              <a:solidFill>
                <a:srgbClr val="000000"/>
              </a:solidFill>
              <a:prstDash val="solid"/>
              <a:miter lim="800000"/>
              <a:headEnd/>
              <a:tailEnd/>
            </a:ln>
          </p:spPr>
          <p:txBody>
            <a:bodyPr/>
            <a:lstStyle/>
            <a:p>
              <a:endParaRPr lang="de-DE"/>
            </a:p>
          </p:txBody>
        </p:sp>
        <p:sp>
          <p:nvSpPr>
            <p:cNvPr id="111146" name="Freeform 237"/>
            <p:cNvSpPr>
              <a:spLocks/>
            </p:cNvSpPr>
            <p:nvPr/>
          </p:nvSpPr>
          <p:spPr bwMode="auto">
            <a:xfrm>
              <a:off x="4270" y="1869"/>
              <a:ext cx="7" cy="8"/>
            </a:xfrm>
            <a:custGeom>
              <a:avLst/>
              <a:gdLst>
                <a:gd name="T0" fmla="*/ 5 w 7"/>
                <a:gd name="T1" fmla="*/ 2 h 8"/>
                <a:gd name="T2" fmla="*/ 5 w 7"/>
                <a:gd name="T3" fmla="*/ 0 h 8"/>
                <a:gd name="T4" fmla="*/ 2 w 7"/>
                <a:gd name="T5" fmla="*/ 0 h 8"/>
                <a:gd name="T6" fmla="*/ 2 w 7"/>
                <a:gd name="T7" fmla="*/ 2 h 8"/>
                <a:gd name="T8" fmla="*/ 0 w 7"/>
                <a:gd name="T9" fmla="*/ 2 h 8"/>
                <a:gd name="T10" fmla="*/ 0 w 7"/>
                <a:gd name="T11" fmla="*/ 4 h 8"/>
                <a:gd name="T12" fmla="*/ 0 w 7"/>
                <a:gd name="T13" fmla="*/ 6 h 8"/>
                <a:gd name="T14" fmla="*/ 2 w 7"/>
                <a:gd name="T15" fmla="*/ 6 h 8"/>
                <a:gd name="T16" fmla="*/ 2 w 7"/>
                <a:gd name="T17" fmla="*/ 8 h 8"/>
                <a:gd name="T18" fmla="*/ 5 w 7"/>
                <a:gd name="T19" fmla="*/ 8 h 8"/>
                <a:gd name="T20" fmla="*/ 5 w 7"/>
                <a:gd name="T21" fmla="*/ 6 h 8"/>
                <a:gd name="T22" fmla="*/ 7 w 7"/>
                <a:gd name="T23" fmla="*/ 6 h 8"/>
                <a:gd name="T24" fmla="*/ 7 w 7"/>
                <a:gd name="T25" fmla="*/ 4 h 8"/>
                <a:gd name="T26" fmla="*/ 7 w 7"/>
                <a:gd name="T27" fmla="*/ 2 h 8"/>
                <a:gd name="T28" fmla="*/ 5 w 7"/>
                <a:gd name="T29" fmla="*/ 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8"/>
                <a:gd name="T47" fmla="*/ 7 w 7"/>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8">
                  <a:moveTo>
                    <a:pt x="5" y="2"/>
                  </a:moveTo>
                  <a:lnTo>
                    <a:pt x="5" y="0"/>
                  </a:lnTo>
                  <a:lnTo>
                    <a:pt x="2" y="0"/>
                  </a:lnTo>
                  <a:lnTo>
                    <a:pt x="2" y="2"/>
                  </a:lnTo>
                  <a:lnTo>
                    <a:pt x="0" y="2"/>
                  </a:lnTo>
                  <a:lnTo>
                    <a:pt x="0" y="4"/>
                  </a:lnTo>
                  <a:lnTo>
                    <a:pt x="0" y="6"/>
                  </a:lnTo>
                  <a:lnTo>
                    <a:pt x="2" y="6"/>
                  </a:lnTo>
                  <a:lnTo>
                    <a:pt x="2" y="8"/>
                  </a:lnTo>
                  <a:lnTo>
                    <a:pt x="5" y="8"/>
                  </a:lnTo>
                  <a:lnTo>
                    <a:pt x="5" y="6"/>
                  </a:lnTo>
                  <a:lnTo>
                    <a:pt x="7" y="6"/>
                  </a:lnTo>
                  <a:lnTo>
                    <a:pt x="7" y="4"/>
                  </a:lnTo>
                  <a:lnTo>
                    <a:pt x="7" y="2"/>
                  </a:lnTo>
                  <a:lnTo>
                    <a:pt x="5" y="2"/>
                  </a:lnTo>
                </a:path>
              </a:pathLst>
            </a:custGeom>
            <a:noFill/>
            <a:ln w="0" cap="sq">
              <a:solidFill>
                <a:srgbClr val="000000"/>
              </a:solidFill>
              <a:prstDash val="solid"/>
              <a:miter lim="800000"/>
              <a:headEnd/>
              <a:tailEnd/>
            </a:ln>
          </p:spPr>
          <p:txBody>
            <a:bodyPr/>
            <a:lstStyle/>
            <a:p>
              <a:endParaRPr lang="de-DE"/>
            </a:p>
          </p:txBody>
        </p:sp>
        <p:sp>
          <p:nvSpPr>
            <p:cNvPr id="111147" name="Freeform 238"/>
            <p:cNvSpPr>
              <a:spLocks/>
            </p:cNvSpPr>
            <p:nvPr/>
          </p:nvSpPr>
          <p:spPr bwMode="auto">
            <a:xfrm>
              <a:off x="4270" y="1856"/>
              <a:ext cx="7" cy="7"/>
            </a:xfrm>
            <a:custGeom>
              <a:avLst/>
              <a:gdLst>
                <a:gd name="T0" fmla="*/ 5 w 7"/>
                <a:gd name="T1" fmla="*/ 0 h 7"/>
                <a:gd name="T2" fmla="*/ 2 w 7"/>
                <a:gd name="T3" fmla="*/ 0 h 7"/>
                <a:gd name="T4" fmla="*/ 0 w 7"/>
                <a:gd name="T5" fmla="*/ 2 h 7"/>
                <a:gd name="T6" fmla="*/ 0 w 7"/>
                <a:gd name="T7" fmla="*/ 4 h 7"/>
                <a:gd name="T8" fmla="*/ 0 w 7"/>
                <a:gd name="T9" fmla="*/ 7 h 7"/>
                <a:gd name="T10" fmla="*/ 2 w 7"/>
                <a:gd name="T11" fmla="*/ 7 h 7"/>
                <a:gd name="T12" fmla="*/ 5 w 7"/>
                <a:gd name="T13" fmla="*/ 7 h 7"/>
                <a:gd name="T14" fmla="*/ 7 w 7"/>
                <a:gd name="T15" fmla="*/ 7 h 7"/>
                <a:gd name="T16" fmla="*/ 7 w 7"/>
                <a:gd name="T17" fmla="*/ 4 h 7"/>
                <a:gd name="T18" fmla="*/ 7 w 7"/>
                <a:gd name="T19" fmla="*/ 2 h 7"/>
                <a:gd name="T20" fmla="*/ 7 w 7"/>
                <a:gd name="T21" fmla="*/ 0 h 7"/>
                <a:gd name="T22" fmla="*/ 5 w 7"/>
                <a:gd name="T23" fmla="*/ 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7"/>
                <a:gd name="T38" fmla="*/ 7 w 7"/>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7">
                  <a:moveTo>
                    <a:pt x="5" y="0"/>
                  </a:moveTo>
                  <a:lnTo>
                    <a:pt x="2" y="0"/>
                  </a:lnTo>
                  <a:lnTo>
                    <a:pt x="0" y="2"/>
                  </a:lnTo>
                  <a:lnTo>
                    <a:pt x="0" y="4"/>
                  </a:lnTo>
                  <a:lnTo>
                    <a:pt x="0" y="7"/>
                  </a:lnTo>
                  <a:lnTo>
                    <a:pt x="2" y="7"/>
                  </a:lnTo>
                  <a:lnTo>
                    <a:pt x="5" y="7"/>
                  </a:lnTo>
                  <a:lnTo>
                    <a:pt x="7" y="7"/>
                  </a:lnTo>
                  <a:lnTo>
                    <a:pt x="7" y="4"/>
                  </a:lnTo>
                  <a:lnTo>
                    <a:pt x="7" y="2"/>
                  </a:lnTo>
                  <a:lnTo>
                    <a:pt x="7" y="0"/>
                  </a:lnTo>
                  <a:lnTo>
                    <a:pt x="5" y="0"/>
                  </a:lnTo>
                </a:path>
              </a:pathLst>
            </a:custGeom>
            <a:noFill/>
            <a:ln w="0" cap="sq">
              <a:solidFill>
                <a:srgbClr val="000000"/>
              </a:solidFill>
              <a:prstDash val="solid"/>
              <a:miter lim="800000"/>
              <a:headEnd/>
              <a:tailEnd/>
            </a:ln>
          </p:spPr>
          <p:txBody>
            <a:bodyPr/>
            <a:lstStyle/>
            <a:p>
              <a:endParaRPr lang="de-DE"/>
            </a:p>
          </p:txBody>
        </p:sp>
        <p:sp>
          <p:nvSpPr>
            <p:cNvPr id="111148" name="Line 239"/>
            <p:cNvSpPr>
              <a:spLocks noChangeShapeType="1"/>
            </p:cNvSpPr>
            <p:nvPr/>
          </p:nvSpPr>
          <p:spPr bwMode="auto">
            <a:xfrm flipH="1">
              <a:off x="4275" y="1750"/>
              <a:ext cx="2" cy="1"/>
            </a:xfrm>
            <a:prstGeom prst="line">
              <a:avLst/>
            </a:prstGeom>
            <a:noFill/>
            <a:ln w="0" cap="sq">
              <a:solidFill>
                <a:srgbClr val="000000"/>
              </a:solidFill>
              <a:miter lim="800000"/>
              <a:headEnd/>
              <a:tailEnd/>
            </a:ln>
          </p:spPr>
          <p:txBody>
            <a:bodyPr/>
            <a:lstStyle/>
            <a:p>
              <a:endParaRPr lang="de-DE"/>
            </a:p>
          </p:txBody>
        </p:sp>
        <p:sp>
          <p:nvSpPr>
            <p:cNvPr id="111149" name="Line 240"/>
            <p:cNvSpPr>
              <a:spLocks noChangeShapeType="1"/>
            </p:cNvSpPr>
            <p:nvPr/>
          </p:nvSpPr>
          <p:spPr bwMode="auto">
            <a:xfrm flipH="1" flipV="1">
              <a:off x="4272" y="1746"/>
              <a:ext cx="5" cy="2"/>
            </a:xfrm>
            <a:prstGeom prst="line">
              <a:avLst/>
            </a:prstGeom>
            <a:noFill/>
            <a:ln w="0" cap="sq">
              <a:solidFill>
                <a:srgbClr val="000000"/>
              </a:solidFill>
              <a:miter lim="800000"/>
              <a:headEnd/>
              <a:tailEnd/>
            </a:ln>
          </p:spPr>
          <p:txBody>
            <a:bodyPr/>
            <a:lstStyle/>
            <a:p>
              <a:endParaRPr lang="de-DE"/>
            </a:p>
          </p:txBody>
        </p:sp>
        <p:sp>
          <p:nvSpPr>
            <p:cNvPr id="111150" name="Line 241"/>
            <p:cNvSpPr>
              <a:spLocks noChangeShapeType="1"/>
            </p:cNvSpPr>
            <p:nvPr/>
          </p:nvSpPr>
          <p:spPr bwMode="auto">
            <a:xfrm flipV="1">
              <a:off x="4270" y="1746"/>
              <a:ext cx="2" cy="2"/>
            </a:xfrm>
            <a:prstGeom prst="line">
              <a:avLst/>
            </a:prstGeom>
            <a:noFill/>
            <a:ln w="0" cap="sq">
              <a:solidFill>
                <a:srgbClr val="000000"/>
              </a:solidFill>
              <a:miter lim="800000"/>
              <a:headEnd/>
              <a:tailEnd/>
            </a:ln>
          </p:spPr>
          <p:txBody>
            <a:bodyPr/>
            <a:lstStyle/>
            <a:p>
              <a:endParaRPr lang="de-DE"/>
            </a:p>
          </p:txBody>
        </p:sp>
        <p:sp>
          <p:nvSpPr>
            <p:cNvPr id="111151" name="Line 242"/>
            <p:cNvSpPr>
              <a:spLocks noChangeShapeType="1"/>
            </p:cNvSpPr>
            <p:nvPr/>
          </p:nvSpPr>
          <p:spPr bwMode="auto">
            <a:xfrm flipV="1">
              <a:off x="4277" y="1748"/>
              <a:ext cx="1" cy="2"/>
            </a:xfrm>
            <a:prstGeom prst="line">
              <a:avLst/>
            </a:prstGeom>
            <a:noFill/>
            <a:ln w="0" cap="sq">
              <a:solidFill>
                <a:srgbClr val="000000"/>
              </a:solidFill>
              <a:miter lim="800000"/>
              <a:headEnd/>
              <a:tailEnd/>
            </a:ln>
          </p:spPr>
          <p:txBody>
            <a:bodyPr/>
            <a:lstStyle/>
            <a:p>
              <a:endParaRPr lang="de-DE"/>
            </a:p>
          </p:txBody>
        </p:sp>
        <p:sp>
          <p:nvSpPr>
            <p:cNvPr id="111152" name="Line 243"/>
            <p:cNvSpPr>
              <a:spLocks noChangeShapeType="1"/>
            </p:cNvSpPr>
            <p:nvPr/>
          </p:nvSpPr>
          <p:spPr bwMode="auto">
            <a:xfrm flipV="1">
              <a:off x="4270" y="1748"/>
              <a:ext cx="1" cy="2"/>
            </a:xfrm>
            <a:prstGeom prst="line">
              <a:avLst/>
            </a:prstGeom>
            <a:noFill/>
            <a:ln w="0" cap="sq">
              <a:solidFill>
                <a:srgbClr val="000000"/>
              </a:solidFill>
              <a:miter lim="800000"/>
              <a:headEnd/>
              <a:tailEnd/>
            </a:ln>
          </p:spPr>
          <p:txBody>
            <a:bodyPr/>
            <a:lstStyle/>
            <a:p>
              <a:endParaRPr lang="de-DE"/>
            </a:p>
          </p:txBody>
        </p:sp>
        <p:sp>
          <p:nvSpPr>
            <p:cNvPr id="111153" name="Line 244"/>
            <p:cNvSpPr>
              <a:spLocks noChangeShapeType="1"/>
            </p:cNvSpPr>
            <p:nvPr/>
          </p:nvSpPr>
          <p:spPr bwMode="auto">
            <a:xfrm>
              <a:off x="4270" y="1750"/>
              <a:ext cx="5" cy="1"/>
            </a:xfrm>
            <a:prstGeom prst="line">
              <a:avLst/>
            </a:prstGeom>
            <a:noFill/>
            <a:ln w="0" cap="sq">
              <a:solidFill>
                <a:srgbClr val="000000"/>
              </a:solidFill>
              <a:miter lim="800000"/>
              <a:headEnd/>
              <a:tailEnd/>
            </a:ln>
          </p:spPr>
          <p:txBody>
            <a:bodyPr/>
            <a:lstStyle/>
            <a:p>
              <a:endParaRPr lang="de-DE"/>
            </a:p>
          </p:txBody>
        </p:sp>
        <p:sp>
          <p:nvSpPr>
            <p:cNvPr id="111154" name="Line 245"/>
            <p:cNvSpPr>
              <a:spLocks noChangeShapeType="1"/>
            </p:cNvSpPr>
            <p:nvPr/>
          </p:nvSpPr>
          <p:spPr bwMode="auto">
            <a:xfrm flipH="1">
              <a:off x="4081" y="1750"/>
              <a:ext cx="3" cy="2"/>
            </a:xfrm>
            <a:prstGeom prst="line">
              <a:avLst/>
            </a:prstGeom>
            <a:noFill/>
            <a:ln w="0" cap="sq">
              <a:solidFill>
                <a:srgbClr val="000000"/>
              </a:solidFill>
              <a:miter lim="800000"/>
              <a:headEnd/>
              <a:tailEnd/>
            </a:ln>
          </p:spPr>
          <p:txBody>
            <a:bodyPr/>
            <a:lstStyle/>
            <a:p>
              <a:endParaRPr lang="de-DE"/>
            </a:p>
          </p:txBody>
        </p:sp>
        <p:sp>
          <p:nvSpPr>
            <p:cNvPr id="111155" name="Line 246"/>
            <p:cNvSpPr>
              <a:spLocks noChangeShapeType="1"/>
            </p:cNvSpPr>
            <p:nvPr/>
          </p:nvSpPr>
          <p:spPr bwMode="auto">
            <a:xfrm flipH="1" flipV="1">
              <a:off x="4081" y="1746"/>
              <a:ext cx="3" cy="2"/>
            </a:xfrm>
            <a:prstGeom prst="line">
              <a:avLst/>
            </a:prstGeom>
            <a:noFill/>
            <a:ln w="0" cap="sq">
              <a:solidFill>
                <a:srgbClr val="000000"/>
              </a:solidFill>
              <a:miter lim="800000"/>
              <a:headEnd/>
              <a:tailEnd/>
            </a:ln>
          </p:spPr>
          <p:txBody>
            <a:bodyPr/>
            <a:lstStyle/>
            <a:p>
              <a:endParaRPr lang="de-DE"/>
            </a:p>
          </p:txBody>
        </p:sp>
        <p:sp>
          <p:nvSpPr>
            <p:cNvPr id="111156" name="Line 247"/>
            <p:cNvSpPr>
              <a:spLocks noChangeShapeType="1"/>
            </p:cNvSpPr>
            <p:nvPr/>
          </p:nvSpPr>
          <p:spPr bwMode="auto">
            <a:xfrm flipV="1">
              <a:off x="4077" y="1746"/>
              <a:ext cx="4" cy="2"/>
            </a:xfrm>
            <a:prstGeom prst="line">
              <a:avLst/>
            </a:prstGeom>
            <a:noFill/>
            <a:ln w="0" cap="sq">
              <a:solidFill>
                <a:srgbClr val="000000"/>
              </a:solidFill>
              <a:miter lim="800000"/>
              <a:headEnd/>
              <a:tailEnd/>
            </a:ln>
          </p:spPr>
          <p:txBody>
            <a:bodyPr/>
            <a:lstStyle/>
            <a:p>
              <a:endParaRPr lang="de-DE"/>
            </a:p>
          </p:txBody>
        </p:sp>
        <p:sp>
          <p:nvSpPr>
            <p:cNvPr id="111157" name="Line 248"/>
            <p:cNvSpPr>
              <a:spLocks noChangeShapeType="1"/>
            </p:cNvSpPr>
            <p:nvPr/>
          </p:nvSpPr>
          <p:spPr bwMode="auto">
            <a:xfrm flipV="1">
              <a:off x="4084" y="1748"/>
              <a:ext cx="1" cy="2"/>
            </a:xfrm>
            <a:prstGeom prst="line">
              <a:avLst/>
            </a:prstGeom>
            <a:noFill/>
            <a:ln w="0" cap="sq">
              <a:solidFill>
                <a:srgbClr val="000000"/>
              </a:solidFill>
              <a:miter lim="800000"/>
              <a:headEnd/>
              <a:tailEnd/>
            </a:ln>
          </p:spPr>
          <p:txBody>
            <a:bodyPr/>
            <a:lstStyle/>
            <a:p>
              <a:endParaRPr lang="de-DE"/>
            </a:p>
          </p:txBody>
        </p:sp>
        <p:sp>
          <p:nvSpPr>
            <p:cNvPr id="111158" name="Line 249"/>
            <p:cNvSpPr>
              <a:spLocks noChangeShapeType="1"/>
            </p:cNvSpPr>
            <p:nvPr/>
          </p:nvSpPr>
          <p:spPr bwMode="auto">
            <a:xfrm flipV="1">
              <a:off x="4077" y="1748"/>
              <a:ext cx="1" cy="2"/>
            </a:xfrm>
            <a:prstGeom prst="line">
              <a:avLst/>
            </a:prstGeom>
            <a:noFill/>
            <a:ln w="0" cap="sq">
              <a:solidFill>
                <a:srgbClr val="000000"/>
              </a:solidFill>
              <a:miter lim="800000"/>
              <a:headEnd/>
              <a:tailEnd/>
            </a:ln>
          </p:spPr>
          <p:txBody>
            <a:bodyPr/>
            <a:lstStyle/>
            <a:p>
              <a:endParaRPr lang="de-DE"/>
            </a:p>
          </p:txBody>
        </p:sp>
        <p:sp>
          <p:nvSpPr>
            <p:cNvPr id="111159" name="Line 250"/>
            <p:cNvSpPr>
              <a:spLocks noChangeShapeType="1"/>
            </p:cNvSpPr>
            <p:nvPr/>
          </p:nvSpPr>
          <p:spPr bwMode="auto">
            <a:xfrm>
              <a:off x="4077" y="1750"/>
              <a:ext cx="4" cy="2"/>
            </a:xfrm>
            <a:prstGeom prst="line">
              <a:avLst/>
            </a:prstGeom>
            <a:noFill/>
            <a:ln w="0" cap="sq">
              <a:solidFill>
                <a:srgbClr val="000000"/>
              </a:solidFill>
              <a:miter lim="800000"/>
              <a:headEnd/>
              <a:tailEnd/>
            </a:ln>
          </p:spPr>
          <p:txBody>
            <a:bodyPr/>
            <a:lstStyle/>
            <a:p>
              <a:endParaRPr lang="de-DE"/>
            </a:p>
          </p:txBody>
        </p:sp>
        <p:sp>
          <p:nvSpPr>
            <p:cNvPr id="111160" name="Line 251"/>
            <p:cNvSpPr>
              <a:spLocks noChangeShapeType="1"/>
            </p:cNvSpPr>
            <p:nvPr/>
          </p:nvSpPr>
          <p:spPr bwMode="auto">
            <a:xfrm flipH="1">
              <a:off x="3888" y="1750"/>
              <a:ext cx="2" cy="2"/>
            </a:xfrm>
            <a:prstGeom prst="line">
              <a:avLst/>
            </a:prstGeom>
            <a:noFill/>
            <a:ln w="0" cap="sq">
              <a:solidFill>
                <a:srgbClr val="000000"/>
              </a:solidFill>
              <a:miter lim="800000"/>
              <a:headEnd/>
              <a:tailEnd/>
            </a:ln>
          </p:spPr>
          <p:txBody>
            <a:bodyPr/>
            <a:lstStyle/>
            <a:p>
              <a:endParaRPr lang="de-DE"/>
            </a:p>
          </p:txBody>
        </p:sp>
        <p:sp>
          <p:nvSpPr>
            <p:cNvPr id="111161" name="Line 252"/>
            <p:cNvSpPr>
              <a:spLocks noChangeShapeType="1"/>
            </p:cNvSpPr>
            <p:nvPr/>
          </p:nvSpPr>
          <p:spPr bwMode="auto">
            <a:xfrm flipH="1" flipV="1">
              <a:off x="3888" y="1746"/>
              <a:ext cx="2" cy="2"/>
            </a:xfrm>
            <a:prstGeom prst="line">
              <a:avLst/>
            </a:prstGeom>
            <a:noFill/>
            <a:ln w="0" cap="sq">
              <a:solidFill>
                <a:srgbClr val="000000"/>
              </a:solidFill>
              <a:miter lim="800000"/>
              <a:headEnd/>
              <a:tailEnd/>
            </a:ln>
          </p:spPr>
          <p:txBody>
            <a:bodyPr/>
            <a:lstStyle/>
            <a:p>
              <a:endParaRPr lang="de-DE"/>
            </a:p>
          </p:txBody>
        </p:sp>
        <p:sp>
          <p:nvSpPr>
            <p:cNvPr id="111162" name="Line 253"/>
            <p:cNvSpPr>
              <a:spLocks noChangeShapeType="1"/>
            </p:cNvSpPr>
            <p:nvPr/>
          </p:nvSpPr>
          <p:spPr bwMode="auto">
            <a:xfrm flipV="1">
              <a:off x="3886" y="1746"/>
              <a:ext cx="2" cy="2"/>
            </a:xfrm>
            <a:prstGeom prst="line">
              <a:avLst/>
            </a:prstGeom>
            <a:noFill/>
            <a:ln w="0" cap="sq">
              <a:solidFill>
                <a:srgbClr val="000000"/>
              </a:solidFill>
              <a:miter lim="800000"/>
              <a:headEnd/>
              <a:tailEnd/>
            </a:ln>
          </p:spPr>
          <p:txBody>
            <a:bodyPr/>
            <a:lstStyle/>
            <a:p>
              <a:endParaRPr lang="de-DE"/>
            </a:p>
          </p:txBody>
        </p:sp>
        <p:sp>
          <p:nvSpPr>
            <p:cNvPr id="111163" name="Line 254"/>
            <p:cNvSpPr>
              <a:spLocks noChangeShapeType="1"/>
            </p:cNvSpPr>
            <p:nvPr/>
          </p:nvSpPr>
          <p:spPr bwMode="auto">
            <a:xfrm flipV="1">
              <a:off x="3890" y="1748"/>
              <a:ext cx="1" cy="2"/>
            </a:xfrm>
            <a:prstGeom prst="line">
              <a:avLst/>
            </a:prstGeom>
            <a:noFill/>
            <a:ln w="0" cap="sq">
              <a:solidFill>
                <a:srgbClr val="000000"/>
              </a:solidFill>
              <a:miter lim="800000"/>
              <a:headEnd/>
              <a:tailEnd/>
            </a:ln>
          </p:spPr>
          <p:txBody>
            <a:bodyPr/>
            <a:lstStyle/>
            <a:p>
              <a:endParaRPr lang="de-DE"/>
            </a:p>
          </p:txBody>
        </p:sp>
        <p:sp>
          <p:nvSpPr>
            <p:cNvPr id="111164" name="Line 255"/>
            <p:cNvSpPr>
              <a:spLocks noChangeShapeType="1"/>
            </p:cNvSpPr>
            <p:nvPr/>
          </p:nvSpPr>
          <p:spPr bwMode="auto">
            <a:xfrm flipV="1">
              <a:off x="3886" y="1748"/>
              <a:ext cx="1" cy="2"/>
            </a:xfrm>
            <a:prstGeom prst="line">
              <a:avLst/>
            </a:prstGeom>
            <a:noFill/>
            <a:ln w="0" cap="sq">
              <a:solidFill>
                <a:srgbClr val="000000"/>
              </a:solidFill>
              <a:miter lim="800000"/>
              <a:headEnd/>
              <a:tailEnd/>
            </a:ln>
          </p:spPr>
          <p:txBody>
            <a:bodyPr/>
            <a:lstStyle/>
            <a:p>
              <a:endParaRPr lang="de-DE"/>
            </a:p>
          </p:txBody>
        </p:sp>
        <p:sp>
          <p:nvSpPr>
            <p:cNvPr id="111165" name="Line 256"/>
            <p:cNvSpPr>
              <a:spLocks noChangeShapeType="1"/>
            </p:cNvSpPr>
            <p:nvPr/>
          </p:nvSpPr>
          <p:spPr bwMode="auto">
            <a:xfrm>
              <a:off x="3886" y="1750"/>
              <a:ext cx="2" cy="2"/>
            </a:xfrm>
            <a:prstGeom prst="line">
              <a:avLst/>
            </a:prstGeom>
            <a:noFill/>
            <a:ln w="0" cap="sq">
              <a:solidFill>
                <a:srgbClr val="000000"/>
              </a:solidFill>
              <a:miter lim="800000"/>
              <a:headEnd/>
              <a:tailEnd/>
            </a:ln>
          </p:spPr>
          <p:txBody>
            <a:bodyPr/>
            <a:lstStyle/>
            <a:p>
              <a:endParaRPr lang="de-DE"/>
            </a:p>
          </p:txBody>
        </p:sp>
        <p:sp>
          <p:nvSpPr>
            <p:cNvPr id="111166" name="Line 257"/>
            <p:cNvSpPr>
              <a:spLocks noChangeShapeType="1"/>
            </p:cNvSpPr>
            <p:nvPr/>
          </p:nvSpPr>
          <p:spPr bwMode="auto">
            <a:xfrm flipH="1">
              <a:off x="4094" y="1875"/>
              <a:ext cx="2" cy="1"/>
            </a:xfrm>
            <a:prstGeom prst="line">
              <a:avLst/>
            </a:prstGeom>
            <a:noFill/>
            <a:ln w="0" cap="sq">
              <a:solidFill>
                <a:srgbClr val="000000"/>
              </a:solidFill>
              <a:miter lim="800000"/>
              <a:headEnd/>
              <a:tailEnd/>
            </a:ln>
          </p:spPr>
          <p:txBody>
            <a:bodyPr/>
            <a:lstStyle/>
            <a:p>
              <a:endParaRPr lang="de-DE"/>
            </a:p>
          </p:txBody>
        </p:sp>
        <p:sp>
          <p:nvSpPr>
            <p:cNvPr id="111167" name="Line 258"/>
            <p:cNvSpPr>
              <a:spLocks noChangeShapeType="1"/>
            </p:cNvSpPr>
            <p:nvPr/>
          </p:nvSpPr>
          <p:spPr bwMode="auto">
            <a:xfrm>
              <a:off x="4092" y="1875"/>
              <a:ext cx="2" cy="1"/>
            </a:xfrm>
            <a:prstGeom prst="line">
              <a:avLst/>
            </a:prstGeom>
            <a:noFill/>
            <a:ln w="0" cap="sq">
              <a:solidFill>
                <a:srgbClr val="000000"/>
              </a:solidFill>
              <a:miter lim="800000"/>
              <a:headEnd/>
              <a:tailEnd/>
            </a:ln>
          </p:spPr>
          <p:txBody>
            <a:bodyPr/>
            <a:lstStyle/>
            <a:p>
              <a:endParaRPr lang="de-DE"/>
            </a:p>
          </p:txBody>
        </p:sp>
        <p:sp>
          <p:nvSpPr>
            <p:cNvPr id="111168" name="Line 259"/>
            <p:cNvSpPr>
              <a:spLocks noChangeShapeType="1"/>
            </p:cNvSpPr>
            <p:nvPr/>
          </p:nvSpPr>
          <p:spPr bwMode="auto">
            <a:xfrm flipH="1" flipV="1">
              <a:off x="4094" y="1871"/>
              <a:ext cx="2" cy="2"/>
            </a:xfrm>
            <a:prstGeom prst="line">
              <a:avLst/>
            </a:prstGeom>
            <a:noFill/>
            <a:ln w="0" cap="sq">
              <a:solidFill>
                <a:srgbClr val="000000"/>
              </a:solidFill>
              <a:miter lim="800000"/>
              <a:headEnd/>
              <a:tailEnd/>
            </a:ln>
          </p:spPr>
          <p:txBody>
            <a:bodyPr/>
            <a:lstStyle/>
            <a:p>
              <a:endParaRPr lang="de-DE"/>
            </a:p>
          </p:txBody>
        </p:sp>
        <p:sp>
          <p:nvSpPr>
            <p:cNvPr id="111169" name="Line 260"/>
            <p:cNvSpPr>
              <a:spLocks noChangeShapeType="1"/>
            </p:cNvSpPr>
            <p:nvPr/>
          </p:nvSpPr>
          <p:spPr bwMode="auto">
            <a:xfrm flipV="1">
              <a:off x="4092" y="1871"/>
              <a:ext cx="2" cy="2"/>
            </a:xfrm>
            <a:prstGeom prst="line">
              <a:avLst/>
            </a:prstGeom>
            <a:noFill/>
            <a:ln w="0" cap="sq">
              <a:solidFill>
                <a:srgbClr val="000000"/>
              </a:solidFill>
              <a:miter lim="800000"/>
              <a:headEnd/>
              <a:tailEnd/>
            </a:ln>
          </p:spPr>
          <p:txBody>
            <a:bodyPr/>
            <a:lstStyle/>
            <a:p>
              <a:endParaRPr lang="de-DE"/>
            </a:p>
          </p:txBody>
        </p:sp>
        <p:sp>
          <p:nvSpPr>
            <p:cNvPr id="111170" name="Line 261"/>
            <p:cNvSpPr>
              <a:spLocks noChangeShapeType="1"/>
            </p:cNvSpPr>
            <p:nvPr/>
          </p:nvSpPr>
          <p:spPr bwMode="auto">
            <a:xfrm flipV="1">
              <a:off x="4096" y="1873"/>
              <a:ext cx="1" cy="2"/>
            </a:xfrm>
            <a:prstGeom prst="line">
              <a:avLst/>
            </a:prstGeom>
            <a:noFill/>
            <a:ln w="0" cap="sq">
              <a:solidFill>
                <a:srgbClr val="000000"/>
              </a:solidFill>
              <a:miter lim="800000"/>
              <a:headEnd/>
              <a:tailEnd/>
            </a:ln>
          </p:spPr>
          <p:txBody>
            <a:bodyPr/>
            <a:lstStyle/>
            <a:p>
              <a:endParaRPr lang="de-DE"/>
            </a:p>
          </p:txBody>
        </p:sp>
        <p:sp>
          <p:nvSpPr>
            <p:cNvPr id="111171" name="Line 262"/>
            <p:cNvSpPr>
              <a:spLocks noChangeShapeType="1"/>
            </p:cNvSpPr>
            <p:nvPr/>
          </p:nvSpPr>
          <p:spPr bwMode="auto">
            <a:xfrm flipV="1">
              <a:off x="4092" y="1873"/>
              <a:ext cx="1" cy="2"/>
            </a:xfrm>
            <a:prstGeom prst="line">
              <a:avLst/>
            </a:prstGeom>
            <a:noFill/>
            <a:ln w="0" cap="sq">
              <a:solidFill>
                <a:srgbClr val="000000"/>
              </a:solidFill>
              <a:miter lim="800000"/>
              <a:headEnd/>
              <a:tailEnd/>
            </a:ln>
          </p:spPr>
          <p:txBody>
            <a:bodyPr/>
            <a:lstStyle/>
            <a:p>
              <a:endParaRPr lang="de-DE"/>
            </a:p>
          </p:txBody>
        </p:sp>
        <p:sp>
          <p:nvSpPr>
            <p:cNvPr id="111172" name="Line 263"/>
            <p:cNvSpPr>
              <a:spLocks noChangeShapeType="1"/>
            </p:cNvSpPr>
            <p:nvPr/>
          </p:nvSpPr>
          <p:spPr bwMode="auto">
            <a:xfrm flipH="1">
              <a:off x="3901" y="1875"/>
              <a:ext cx="2" cy="2"/>
            </a:xfrm>
            <a:prstGeom prst="line">
              <a:avLst/>
            </a:prstGeom>
            <a:noFill/>
            <a:ln w="0" cap="sq">
              <a:solidFill>
                <a:srgbClr val="000000"/>
              </a:solidFill>
              <a:miter lim="800000"/>
              <a:headEnd/>
              <a:tailEnd/>
            </a:ln>
          </p:spPr>
          <p:txBody>
            <a:bodyPr/>
            <a:lstStyle/>
            <a:p>
              <a:endParaRPr lang="de-DE"/>
            </a:p>
          </p:txBody>
        </p:sp>
        <p:sp>
          <p:nvSpPr>
            <p:cNvPr id="111173" name="Line 264"/>
            <p:cNvSpPr>
              <a:spLocks noChangeShapeType="1"/>
            </p:cNvSpPr>
            <p:nvPr/>
          </p:nvSpPr>
          <p:spPr bwMode="auto">
            <a:xfrm>
              <a:off x="3899" y="1875"/>
              <a:ext cx="2" cy="2"/>
            </a:xfrm>
            <a:prstGeom prst="line">
              <a:avLst/>
            </a:prstGeom>
            <a:noFill/>
            <a:ln w="0" cap="sq">
              <a:solidFill>
                <a:srgbClr val="000000"/>
              </a:solidFill>
              <a:miter lim="800000"/>
              <a:headEnd/>
              <a:tailEnd/>
            </a:ln>
          </p:spPr>
          <p:txBody>
            <a:bodyPr/>
            <a:lstStyle/>
            <a:p>
              <a:endParaRPr lang="de-DE"/>
            </a:p>
          </p:txBody>
        </p:sp>
        <p:sp>
          <p:nvSpPr>
            <p:cNvPr id="111174" name="Line 265"/>
            <p:cNvSpPr>
              <a:spLocks noChangeShapeType="1"/>
            </p:cNvSpPr>
            <p:nvPr/>
          </p:nvSpPr>
          <p:spPr bwMode="auto">
            <a:xfrm flipH="1" flipV="1">
              <a:off x="3901" y="1871"/>
              <a:ext cx="2" cy="2"/>
            </a:xfrm>
            <a:prstGeom prst="line">
              <a:avLst/>
            </a:prstGeom>
            <a:noFill/>
            <a:ln w="0" cap="sq">
              <a:solidFill>
                <a:srgbClr val="000000"/>
              </a:solidFill>
              <a:miter lim="800000"/>
              <a:headEnd/>
              <a:tailEnd/>
            </a:ln>
          </p:spPr>
          <p:txBody>
            <a:bodyPr/>
            <a:lstStyle/>
            <a:p>
              <a:endParaRPr lang="de-DE"/>
            </a:p>
          </p:txBody>
        </p:sp>
        <p:sp>
          <p:nvSpPr>
            <p:cNvPr id="111175" name="Line 266"/>
            <p:cNvSpPr>
              <a:spLocks noChangeShapeType="1"/>
            </p:cNvSpPr>
            <p:nvPr/>
          </p:nvSpPr>
          <p:spPr bwMode="auto">
            <a:xfrm flipV="1">
              <a:off x="3899" y="1871"/>
              <a:ext cx="2" cy="2"/>
            </a:xfrm>
            <a:prstGeom prst="line">
              <a:avLst/>
            </a:prstGeom>
            <a:noFill/>
            <a:ln w="0" cap="sq">
              <a:solidFill>
                <a:srgbClr val="000000"/>
              </a:solidFill>
              <a:miter lim="800000"/>
              <a:headEnd/>
              <a:tailEnd/>
            </a:ln>
          </p:spPr>
          <p:txBody>
            <a:bodyPr/>
            <a:lstStyle/>
            <a:p>
              <a:endParaRPr lang="de-DE"/>
            </a:p>
          </p:txBody>
        </p:sp>
        <p:sp>
          <p:nvSpPr>
            <p:cNvPr id="111176" name="Line 267"/>
            <p:cNvSpPr>
              <a:spLocks noChangeShapeType="1"/>
            </p:cNvSpPr>
            <p:nvPr/>
          </p:nvSpPr>
          <p:spPr bwMode="auto">
            <a:xfrm flipV="1">
              <a:off x="3903" y="1873"/>
              <a:ext cx="1" cy="2"/>
            </a:xfrm>
            <a:prstGeom prst="line">
              <a:avLst/>
            </a:prstGeom>
            <a:noFill/>
            <a:ln w="0" cap="sq">
              <a:solidFill>
                <a:srgbClr val="000000"/>
              </a:solidFill>
              <a:miter lim="800000"/>
              <a:headEnd/>
              <a:tailEnd/>
            </a:ln>
          </p:spPr>
          <p:txBody>
            <a:bodyPr/>
            <a:lstStyle/>
            <a:p>
              <a:endParaRPr lang="de-DE"/>
            </a:p>
          </p:txBody>
        </p:sp>
        <p:sp>
          <p:nvSpPr>
            <p:cNvPr id="111177" name="Line 268"/>
            <p:cNvSpPr>
              <a:spLocks noChangeShapeType="1"/>
            </p:cNvSpPr>
            <p:nvPr/>
          </p:nvSpPr>
          <p:spPr bwMode="auto">
            <a:xfrm flipV="1">
              <a:off x="3899" y="1873"/>
              <a:ext cx="1" cy="2"/>
            </a:xfrm>
            <a:prstGeom prst="line">
              <a:avLst/>
            </a:prstGeom>
            <a:noFill/>
            <a:ln w="0" cap="sq">
              <a:solidFill>
                <a:srgbClr val="000000"/>
              </a:solidFill>
              <a:miter lim="800000"/>
              <a:headEnd/>
              <a:tailEnd/>
            </a:ln>
          </p:spPr>
          <p:txBody>
            <a:bodyPr/>
            <a:lstStyle/>
            <a:p>
              <a:endParaRPr lang="de-DE"/>
            </a:p>
          </p:txBody>
        </p:sp>
        <p:sp>
          <p:nvSpPr>
            <p:cNvPr id="111178" name="Line 269"/>
            <p:cNvSpPr>
              <a:spLocks noChangeShapeType="1"/>
            </p:cNvSpPr>
            <p:nvPr/>
          </p:nvSpPr>
          <p:spPr bwMode="auto">
            <a:xfrm flipH="1">
              <a:off x="3708" y="1875"/>
              <a:ext cx="2" cy="2"/>
            </a:xfrm>
            <a:prstGeom prst="line">
              <a:avLst/>
            </a:prstGeom>
            <a:noFill/>
            <a:ln w="0" cap="sq">
              <a:solidFill>
                <a:srgbClr val="000000"/>
              </a:solidFill>
              <a:miter lim="800000"/>
              <a:headEnd/>
              <a:tailEnd/>
            </a:ln>
          </p:spPr>
          <p:txBody>
            <a:bodyPr/>
            <a:lstStyle/>
            <a:p>
              <a:endParaRPr lang="de-DE"/>
            </a:p>
          </p:txBody>
        </p:sp>
        <p:sp>
          <p:nvSpPr>
            <p:cNvPr id="111179" name="Line 270"/>
            <p:cNvSpPr>
              <a:spLocks noChangeShapeType="1"/>
            </p:cNvSpPr>
            <p:nvPr/>
          </p:nvSpPr>
          <p:spPr bwMode="auto">
            <a:xfrm>
              <a:off x="3706" y="1875"/>
              <a:ext cx="2" cy="2"/>
            </a:xfrm>
            <a:prstGeom prst="line">
              <a:avLst/>
            </a:prstGeom>
            <a:noFill/>
            <a:ln w="0" cap="sq">
              <a:solidFill>
                <a:srgbClr val="000000"/>
              </a:solidFill>
              <a:miter lim="800000"/>
              <a:headEnd/>
              <a:tailEnd/>
            </a:ln>
          </p:spPr>
          <p:txBody>
            <a:bodyPr/>
            <a:lstStyle/>
            <a:p>
              <a:endParaRPr lang="de-DE"/>
            </a:p>
          </p:txBody>
        </p:sp>
        <p:sp>
          <p:nvSpPr>
            <p:cNvPr id="111180" name="Line 271"/>
            <p:cNvSpPr>
              <a:spLocks noChangeShapeType="1"/>
            </p:cNvSpPr>
            <p:nvPr/>
          </p:nvSpPr>
          <p:spPr bwMode="auto">
            <a:xfrm flipH="1" flipV="1">
              <a:off x="3708" y="1871"/>
              <a:ext cx="2" cy="2"/>
            </a:xfrm>
            <a:prstGeom prst="line">
              <a:avLst/>
            </a:prstGeom>
            <a:noFill/>
            <a:ln w="0" cap="sq">
              <a:solidFill>
                <a:srgbClr val="000000"/>
              </a:solidFill>
              <a:miter lim="800000"/>
              <a:headEnd/>
              <a:tailEnd/>
            </a:ln>
          </p:spPr>
          <p:txBody>
            <a:bodyPr/>
            <a:lstStyle/>
            <a:p>
              <a:endParaRPr lang="de-DE"/>
            </a:p>
          </p:txBody>
        </p:sp>
        <p:sp>
          <p:nvSpPr>
            <p:cNvPr id="111181" name="Line 272"/>
            <p:cNvSpPr>
              <a:spLocks noChangeShapeType="1"/>
            </p:cNvSpPr>
            <p:nvPr/>
          </p:nvSpPr>
          <p:spPr bwMode="auto">
            <a:xfrm flipV="1">
              <a:off x="3706" y="1871"/>
              <a:ext cx="2" cy="2"/>
            </a:xfrm>
            <a:prstGeom prst="line">
              <a:avLst/>
            </a:prstGeom>
            <a:noFill/>
            <a:ln w="0" cap="sq">
              <a:solidFill>
                <a:srgbClr val="000000"/>
              </a:solidFill>
              <a:miter lim="800000"/>
              <a:headEnd/>
              <a:tailEnd/>
            </a:ln>
          </p:spPr>
          <p:txBody>
            <a:bodyPr/>
            <a:lstStyle/>
            <a:p>
              <a:endParaRPr lang="de-DE"/>
            </a:p>
          </p:txBody>
        </p:sp>
        <p:sp>
          <p:nvSpPr>
            <p:cNvPr id="111182" name="Line 273"/>
            <p:cNvSpPr>
              <a:spLocks noChangeShapeType="1"/>
            </p:cNvSpPr>
            <p:nvPr/>
          </p:nvSpPr>
          <p:spPr bwMode="auto">
            <a:xfrm flipV="1">
              <a:off x="3710" y="1873"/>
              <a:ext cx="1" cy="2"/>
            </a:xfrm>
            <a:prstGeom prst="line">
              <a:avLst/>
            </a:prstGeom>
            <a:noFill/>
            <a:ln w="0" cap="sq">
              <a:solidFill>
                <a:srgbClr val="000000"/>
              </a:solidFill>
              <a:miter lim="800000"/>
              <a:headEnd/>
              <a:tailEnd/>
            </a:ln>
          </p:spPr>
          <p:txBody>
            <a:bodyPr/>
            <a:lstStyle/>
            <a:p>
              <a:endParaRPr lang="de-DE"/>
            </a:p>
          </p:txBody>
        </p:sp>
        <p:sp>
          <p:nvSpPr>
            <p:cNvPr id="111183" name="Line 274"/>
            <p:cNvSpPr>
              <a:spLocks noChangeShapeType="1"/>
            </p:cNvSpPr>
            <p:nvPr/>
          </p:nvSpPr>
          <p:spPr bwMode="auto">
            <a:xfrm flipV="1">
              <a:off x="3706" y="1873"/>
              <a:ext cx="1" cy="2"/>
            </a:xfrm>
            <a:prstGeom prst="line">
              <a:avLst/>
            </a:prstGeom>
            <a:noFill/>
            <a:ln w="0" cap="sq">
              <a:solidFill>
                <a:srgbClr val="000000"/>
              </a:solidFill>
              <a:miter lim="800000"/>
              <a:headEnd/>
              <a:tailEnd/>
            </a:ln>
          </p:spPr>
          <p:txBody>
            <a:bodyPr/>
            <a:lstStyle/>
            <a:p>
              <a:endParaRPr lang="de-DE"/>
            </a:p>
          </p:txBody>
        </p:sp>
        <p:sp>
          <p:nvSpPr>
            <p:cNvPr id="111184" name="Line 275"/>
            <p:cNvSpPr>
              <a:spLocks noChangeShapeType="1"/>
            </p:cNvSpPr>
            <p:nvPr/>
          </p:nvSpPr>
          <p:spPr bwMode="auto">
            <a:xfrm flipH="1">
              <a:off x="3708" y="1863"/>
              <a:ext cx="2" cy="1"/>
            </a:xfrm>
            <a:prstGeom prst="line">
              <a:avLst/>
            </a:prstGeom>
            <a:noFill/>
            <a:ln w="0" cap="sq">
              <a:solidFill>
                <a:srgbClr val="000000"/>
              </a:solidFill>
              <a:miter lim="800000"/>
              <a:headEnd/>
              <a:tailEnd/>
            </a:ln>
          </p:spPr>
          <p:txBody>
            <a:bodyPr/>
            <a:lstStyle/>
            <a:p>
              <a:endParaRPr lang="de-DE"/>
            </a:p>
          </p:txBody>
        </p:sp>
        <p:sp>
          <p:nvSpPr>
            <p:cNvPr id="111185" name="Line 276"/>
            <p:cNvSpPr>
              <a:spLocks noChangeShapeType="1"/>
            </p:cNvSpPr>
            <p:nvPr/>
          </p:nvSpPr>
          <p:spPr bwMode="auto">
            <a:xfrm flipH="1">
              <a:off x="3708" y="1858"/>
              <a:ext cx="2" cy="1"/>
            </a:xfrm>
            <a:prstGeom prst="line">
              <a:avLst/>
            </a:prstGeom>
            <a:noFill/>
            <a:ln w="0" cap="sq">
              <a:solidFill>
                <a:srgbClr val="000000"/>
              </a:solidFill>
              <a:miter lim="800000"/>
              <a:headEnd/>
              <a:tailEnd/>
            </a:ln>
          </p:spPr>
          <p:txBody>
            <a:bodyPr/>
            <a:lstStyle/>
            <a:p>
              <a:endParaRPr lang="de-DE"/>
            </a:p>
          </p:txBody>
        </p:sp>
        <p:sp>
          <p:nvSpPr>
            <p:cNvPr id="111186" name="Line 277"/>
            <p:cNvSpPr>
              <a:spLocks noChangeShapeType="1"/>
            </p:cNvSpPr>
            <p:nvPr/>
          </p:nvSpPr>
          <p:spPr bwMode="auto">
            <a:xfrm>
              <a:off x="3706" y="1858"/>
              <a:ext cx="2" cy="1"/>
            </a:xfrm>
            <a:prstGeom prst="line">
              <a:avLst/>
            </a:prstGeom>
            <a:noFill/>
            <a:ln w="0" cap="sq">
              <a:solidFill>
                <a:srgbClr val="000000"/>
              </a:solidFill>
              <a:miter lim="800000"/>
              <a:headEnd/>
              <a:tailEnd/>
            </a:ln>
          </p:spPr>
          <p:txBody>
            <a:bodyPr/>
            <a:lstStyle/>
            <a:p>
              <a:endParaRPr lang="de-DE"/>
            </a:p>
          </p:txBody>
        </p:sp>
        <p:sp>
          <p:nvSpPr>
            <p:cNvPr id="111187" name="Line 278"/>
            <p:cNvSpPr>
              <a:spLocks noChangeShapeType="1"/>
            </p:cNvSpPr>
            <p:nvPr/>
          </p:nvSpPr>
          <p:spPr bwMode="auto">
            <a:xfrm flipV="1">
              <a:off x="3710" y="1858"/>
              <a:ext cx="1" cy="5"/>
            </a:xfrm>
            <a:prstGeom prst="line">
              <a:avLst/>
            </a:prstGeom>
            <a:noFill/>
            <a:ln w="0" cap="sq">
              <a:solidFill>
                <a:srgbClr val="000000"/>
              </a:solidFill>
              <a:miter lim="800000"/>
              <a:headEnd/>
              <a:tailEnd/>
            </a:ln>
          </p:spPr>
          <p:txBody>
            <a:bodyPr/>
            <a:lstStyle/>
            <a:p>
              <a:endParaRPr lang="de-DE"/>
            </a:p>
          </p:txBody>
        </p:sp>
        <p:sp>
          <p:nvSpPr>
            <p:cNvPr id="111188" name="Line 279"/>
            <p:cNvSpPr>
              <a:spLocks noChangeShapeType="1"/>
            </p:cNvSpPr>
            <p:nvPr/>
          </p:nvSpPr>
          <p:spPr bwMode="auto">
            <a:xfrm flipV="1">
              <a:off x="3706" y="1858"/>
              <a:ext cx="1" cy="5"/>
            </a:xfrm>
            <a:prstGeom prst="line">
              <a:avLst/>
            </a:prstGeom>
            <a:noFill/>
            <a:ln w="0" cap="sq">
              <a:solidFill>
                <a:srgbClr val="000000"/>
              </a:solidFill>
              <a:miter lim="800000"/>
              <a:headEnd/>
              <a:tailEnd/>
            </a:ln>
          </p:spPr>
          <p:txBody>
            <a:bodyPr/>
            <a:lstStyle/>
            <a:p>
              <a:endParaRPr lang="de-DE"/>
            </a:p>
          </p:txBody>
        </p:sp>
        <p:sp>
          <p:nvSpPr>
            <p:cNvPr id="111189" name="Line 280"/>
            <p:cNvSpPr>
              <a:spLocks noChangeShapeType="1"/>
            </p:cNvSpPr>
            <p:nvPr/>
          </p:nvSpPr>
          <p:spPr bwMode="auto">
            <a:xfrm>
              <a:off x="3706" y="1863"/>
              <a:ext cx="2" cy="1"/>
            </a:xfrm>
            <a:prstGeom prst="line">
              <a:avLst/>
            </a:prstGeom>
            <a:noFill/>
            <a:ln w="0" cap="sq">
              <a:solidFill>
                <a:srgbClr val="000000"/>
              </a:solidFill>
              <a:miter lim="800000"/>
              <a:headEnd/>
              <a:tailEnd/>
            </a:ln>
          </p:spPr>
          <p:txBody>
            <a:bodyPr/>
            <a:lstStyle/>
            <a:p>
              <a:endParaRPr lang="de-DE"/>
            </a:p>
          </p:txBody>
        </p:sp>
        <p:sp>
          <p:nvSpPr>
            <p:cNvPr id="111190" name="Line 281"/>
            <p:cNvSpPr>
              <a:spLocks noChangeShapeType="1"/>
            </p:cNvSpPr>
            <p:nvPr/>
          </p:nvSpPr>
          <p:spPr bwMode="auto">
            <a:xfrm flipH="1">
              <a:off x="4094" y="1750"/>
              <a:ext cx="2" cy="2"/>
            </a:xfrm>
            <a:prstGeom prst="line">
              <a:avLst/>
            </a:prstGeom>
            <a:noFill/>
            <a:ln w="0" cap="sq">
              <a:solidFill>
                <a:srgbClr val="000000"/>
              </a:solidFill>
              <a:miter lim="800000"/>
              <a:headEnd/>
              <a:tailEnd/>
            </a:ln>
          </p:spPr>
          <p:txBody>
            <a:bodyPr/>
            <a:lstStyle/>
            <a:p>
              <a:endParaRPr lang="de-DE"/>
            </a:p>
          </p:txBody>
        </p:sp>
        <p:sp>
          <p:nvSpPr>
            <p:cNvPr id="111191" name="Line 282"/>
            <p:cNvSpPr>
              <a:spLocks noChangeShapeType="1"/>
            </p:cNvSpPr>
            <p:nvPr/>
          </p:nvSpPr>
          <p:spPr bwMode="auto">
            <a:xfrm flipH="1" flipV="1">
              <a:off x="4094" y="1746"/>
              <a:ext cx="2" cy="2"/>
            </a:xfrm>
            <a:prstGeom prst="line">
              <a:avLst/>
            </a:prstGeom>
            <a:noFill/>
            <a:ln w="0" cap="sq">
              <a:solidFill>
                <a:srgbClr val="000000"/>
              </a:solidFill>
              <a:miter lim="800000"/>
              <a:headEnd/>
              <a:tailEnd/>
            </a:ln>
          </p:spPr>
          <p:txBody>
            <a:bodyPr/>
            <a:lstStyle/>
            <a:p>
              <a:endParaRPr lang="de-DE"/>
            </a:p>
          </p:txBody>
        </p:sp>
        <p:sp>
          <p:nvSpPr>
            <p:cNvPr id="111192" name="Line 283"/>
            <p:cNvSpPr>
              <a:spLocks noChangeShapeType="1"/>
            </p:cNvSpPr>
            <p:nvPr/>
          </p:nvSpPr>
          <p:spPr bwMode="auto">
            <a:xfrm flipV="1">
              <a:off x="4092" y="1746"/>
              <a:ext cx="2" cy="2"/>
            </a:xfrm>
            <a:prstGeom prst="line">
              <a:avLst/>
            </a:prstGeom>
            <a:noFill/>
            <a:ln w="0" cap="sq">
              <a:solidFill>
                <a:srgbClr val="000000"/>
              </a:solidFill>
              <a:miter lim="800000"/>
              <a:headEnd/>
              <a:tailEnd/>
            </a:ln>
          </p:spPr>
          <p:txBody>
            <a:bodyPr/>
            <a:lstStyle/>
            <a:p>
              <a:endParaRPr lang="de-DE"/>
            </a:p>
          </p:txBody>
        </p:sp>
        <p:sp>
          <p:nvSpPr>
            <p:cNvPr id="111193" name="Line 284"/>
            <p:cNvSpPr>
              <a:spLocks noChangeShapeType="1"/>
            </p:cNvSpPr>
            <p:nvPr/>
          </p:nvSpPr>
          <p:spPr bwMode="auto">
            <a:xfrm flipV="1">
              <a:off x="4096" y="1748"/>
              <a:ext cx="1" cy="2"/>
            </a:xfrm>
            <a:prstGeom prst="line">
              <a:avLst/>
            </a:prstGeom>
            <a:noFill/>
            <a:ln w="0" cap="sq">
              <a:solidFill>
                <a:srgbClr val="000000"/>
              </a:solidFill>
              <a:miter lim="800000"/>
              <a:headEnd/>
              <a:tailEnd/>
            </a:ln>
          </p:spPr>
          <p:txBody>
            <a:bodyPr/>
            <a:lstStyle/>
            <a:p>
              <a:endParaRPr lang="de-DE"/>
            </a:p>
          </p:txBody>
        </p:sp>
        <p:sp>
          <p:nvSpPr>
            <p:cNvPr id="111194" name="Line 285"/>
            <p:cNvSpPr>
              <a:spLocks noChangeShapeType="1"/>
            </p:cNvSpPr>
            <p:nvPr/>
          </p:nvSpPr>
          <p:spPr bwMode="auto">
            <a:xfrm flipV="1">
              <a:off x="4092" y="1748"/>
              <a:ext cx="1" cy="2"/>
            </a:xfrm>
            <a:prstGeom prst="line">
              <a:avLst/>
            </a:prstGeom>
            <a:noFill/>
            <a:ln w="0" cap="sq">
              <a:solidFill>
                <a:srgbClr val="000000"/>
              </a:solidFill>
              <a:miter lim="800000"/>
              <a:headEnd/>
              <a:tailEnd/>
            </a:ln>
          </p:spPr>
          <p:txBody>
            <a:bodyPr/>
            <a:lstStyle/>
            <a:p>
              <a:endParaRPr lang="de-DE"/>
            </a:p>
          </p:txBody>
        </p:sp>
        <p:sp>
          <p:nvSpPr>
            <p:cNvPr id="111195" name="Line 286"/>
            <p:cNvSpPr>
              <a:spLocks noChangeShapeType="1"/>
            </p:cNvSpPr>
            <p:nvPr/>
          </p:nvSpPr>
          <p:spPr bwMode="auto">
            <a:xfrm>
              <a:off x="4092" y="1750"/>
              <a:ext cx="2" cy="2"/>
            </a:xfrm>
            <a:prstGeom prst="line">
              <a:avLst/>
            </a:prstGeom>
            <a:noFill/>
            <a:ln w="0" cap="sq">
              <a:solidFill>
                <a:srgbClr val="000000"/>
              </a:solidFill>
              <a:miter lim="800000"/>
              <a:headEnd/>
              <a:tailEnd/>
            </a:ln>
          </p:spPr>
          <p:txBody>
            <a:bodyPr/>
            <a:lstStyle/>
            <a:p>
              <a:endParaRPr lang="de-DE"/>
            </a:p>
          </p:txBody>
        </p:sp>
        <p:sp>
          <p:nvSpPr>
            <p:cNvPr id="111196" name="Line 287"/>
            <p:cNvSpPr>
              <a:spLocks noChangeShapeType="1"/>
            </p:cNvSpPr>
            <p:nvPr/>
          </p:nvSpPr>
          <p:spPr bwMode="auto">
            <a:xfrm flipH="1">
              <a:off x="3901" y="1750"/>
              <a:ext cx="2" cy="2"/>
            </a:xfrm>
            <a:prstGeom prst="line">
              <a:avLst/>
            </a:prstGeom>
            <a:noFill/>
            <a:ln w="0" cap="sq">
              <a:solidFill>
                <a:srgbClr val="000000"/>
              </a:solidFill>
              <a:miter lim="800000"/>
              <a:headEnd/>
              <a:tailEnd/>
            </a:ln>
          </p:spPr>
          <p:txBody>
            <a:bodyPr/>
            <a:lstStyle/>
            <a:p>
              <a:endParaRPr lang="de-DE"/>
            </a:p>
          </p:txBody>
        </p:sp>
        <p:sp>
          <p:nvSpPr>
            <p:cNvPr id="111197" name="Line 288"/>
            <p:cNvSpPr>
              <a:spLocks noChangeShapeType="1"/>
            </p:cNvSpPr>
            <p:nvPr/>
          </p:nvSpPr>
          <p:spPr bwMode="auto">
            <a:xfrm flipH="1" flipV="1">
              <a:off x="3901" y="1746"/>
              <a:ext cx="2" cy="2"/>
            </a:xfrm>
            <a:prstGeom prst="line">
              <a:avLst/>
            </a:prstGeom>
            <a:noFill/>
            <a:ln w="0" cap="sq">
              <a:solidFill>
                <a:srgbClr val="000000"/>
              </a:solidFill>
              <a:miter lim="800000"/>
              <a:headEnd/>
              <a:tailEnd/>
            </a:ln>
          </p:spPr>
          <p:txBody>
            <a:bodyPr/>
            <a:lstStyle/>
            <a:p>
              <a:endParaRPr lang="de-DE"/>
            </a:p>
          </p:txBody>
        </p:sp>
        <p:sp>
          <p:nvSpPr>
            <p:cNvPr id="111198" name="Line 289"/>
            <p:cNvSpPr>
              <a:spLocks noChangeShapeType="1"/>
            </p:cNvSpPr>
            <p:nvPr/>
          </p:nvSpPr>
          <p:spPr bwMode="auto">
            <a:xfrm flipV="1">
              <a:off x="3899" y="1746"/>
              <a:ext cx="2" cy="2"/>
            </a:xfrm>
            <a:prstGeom prst="line">
              <a:avLst/>
            </a:prstGeom>
            <a:noFill/>
            <a:ln w="0" cap="sq">
              <a:solidFill>
                <a:srgbClr val="000000"/>
              </a:solidFill>
              <a:miter lim="800000"/>
              <a:headEnd/>
              <a:tailEnd/>
            </a:ln>
          </p:spPr>
          <p:txBody>
            <a:bodyPr/>
            <a:lstStyle/>
            <a:p>
              <a:endParaRPr lang="de-DE"/>
            </a:p>
          </p:txBody>
        </p:sp>
        <p:sp>
          <p:nvSpPr>
            <p:cNvPr id="111199" name="Line 290"/>
            <p:cNvSpPr>
              <a:spLocks noChangeShapeType="1"/>
            </p:cNvSpPr>
            <p:nvPr/>
          </p:nvSpPr>
          <p:spPr bwMode="auto">
            <a:xfrm flipV="1">
              <a:off x="3903" y="1748"/>
              <a:ext cx="1" cy="2"/>
            </a:xfrm>
            <a:prstGeom prst="line">
              <a:avLst/>
            </a:prstGeom>
            <a:noFill/>
            <a:ln w="0" cap="sq">
              <a:solidFill>
                <a:srgbClr val="000000"/>
              </a:solidFill>
              <a:miter lim="800000"/>
              <a:headEnd/>
              <a:tailEnd/>
            </a:ln>
          </p:spPr>
          <p:txBody>
            <a:bodyPr/>
            <a:lstStyle/>
            <a:p>
              <a:endParaRPr lang="de-DE"/>
            </a:p>
          </p:txBody>
        </p:sp>
        <p:sp>
          <p:nvSpPr>
            <p:cNvPr id="111200" name="Line 291"/>
            <p:cNvSpPr>
              <a:spLocks noChangeShapeType="1"/>
            </p:cNvSpPr>
            <p:nvPr/>
          </p:nvSpPr>
          <p:spPr bwMode="auto">
            <a:xfrm flipV="1">
              <a:off x="3899" y="1748"/>
              <a:ext cx="1" cy="2"/>
            </a:xfrm>
            <a:prstGeom prst="line">
              <a:avLst/>
            </a:prstGeom>
            <a:noFill/>
            <a:ln w="0" cap="sq">
              <a:solidFill>
                <a:srgbClr val="000000"/>
              </a:solidFill>
              <a:miter lim="800000"/>
              <a:headEnd/>
              <a:tailEnd/>
            </a:ln>
          </p:spPr>
          <p:txBody>
            <a:bodyPr/>
            <a:lstStyle/>
            <a:p>
              <a:endParaRPr lang="de-DE"/>
            </a:p>
          </p:txBody>
        </p:sp>
        <p:sp>
          <p:nvSpPr>
            <p:cNvPr id="111201" name="Line 292"/>
            <p:cNvSpPr>
              <a:spLocks noChangeShapeType="1"/>
            </p:cNvSpPr>
            <p:nvPr/>
          </p:nvSpPr>
          <p:spPr bwMode="auto">
            <a:xfrm>
              <a:off x="3899" y="1750"/>
              <a:ext cx="2" cy="2"/>
            </a:xfrm>
            <a:prstGeom prst="line">
              <a:avLst/>
            </a:prstGeom>
            <a:noFill/>
            <a:ln w="0" cap="sq">
              <a:solidFill>
                <a:srgbClr val="000000"/>
              </a:solidFill>
              <a:miter lim="800000"/>
              <a:headEnd/>
              <a:tailEnd/>
            </a:ln>
          </p:spPr>
          <p:txBody>
            <a:bodyPr/>
            <a:lstStyle/>
            <a:p>
              <a:endParaRPr lang="de-DE"/>
            </a:p>
          </p:txBody>
        </p:sp>
        <p:sp>
          <p:nvSpPr>
            <p:cNvPr id="111202" name="Line 293"/>
            <p:cNvSpPr>
              <a:spLocks noChangeShapeType="1"/>
            </p:cNvSpPr>
            <p:nvPr/>
          </p:nvSpPr>
          <p:spPr bwMode="auto">
            <a:xfrm flipH="1">
              <a:off x="3708" y="1765"/>
              <a:ext cx="2" cy="1"/>
            </a:xfrm>
            <a:prstGeom prst="line">
              <a:avLst/>
            </a:prstGeom>
            <a:noFill/>
            <a:ln w="0" cap="sq">
              <a:solidFill>
                <a:srgbClr val="000000"/>
              </a:solidFill>
              <a:miter lim="800000"/>
              <a:headEnd/>
              <a:tailEnd/>
            </a:ln>
          </p:spPr>
          <p:txBody>
            <a:bodyPr/>
            <a:lstStyle/>
            <a:p>
              <a:endParaRPr lang="de-DE"/>
            </a:p>
          </p:txBody>
        </p:sp>
        <p:sp>
          <p:nvSpPr>
            <p:cNvPr id="111203" name="Line 294"/>
            <p:cNvSpPr>
              <a:spLocks noChangeShapeType="1"/>
            </p:cNvSpPr>
            <p:nvPr/>
          </p:nvSpPr>
          <p:spPr bwMode="auto">
            <a:xfrm>
              <a:off x="3706" y="1765"/>
              <a:ext cx="2" cy="1"/>
            </a:xfrm>
            <a:prstGeom prst="line">
              <a:avLst/>
            </a:prstGeom>
            <a:noFill/>
            <a:ln w="0" cap="sq">
              <a:solidFill>
                <a:srgbClr val="000000"/>
              </a:solidFill>
              <a:miter lim="800000"/>
              <a:headEnd/>
              <a:tailEnd/>
            </a:ln>
          </p:spPr>
          <p:txBody>
            <a:bodyPr/>
            <a:lstStyle/>
            <a:p>
              <a:endParaRPr lang="de-DE"/>
            </a:p>
          </p:txBody>
        </p:sp>
        <p:sp>
          <p:nvSpPr>
            <p:cNvPr id="111204" name="Line 295"/>
            <p:cNvSpPr>
              <a:spLocks noChangeShapeType="1"/>
            </p:cNvSpPr>
            <p:nvPr/>
          </p:nvSpPr>
          <p:spPr bwMode="auto">
            <a:xfrm flipH="1">
              <a:off x="3708" y="1761"/>
              <a:ext cx="2" cy="1"/>
            </a:xfrm>
            <a:prstGeom prst="line">
              <a:avLst/>
            </a:prstGeom>
            <a:noFill/>
            <a:ln w="0" cap="sq">
              <a:solidFill>
                <a:srgbClr val="000000"/>
              </a:solidFill>
              <a:miter lim="800000"/>
              <a:headEnd/>
              <a:tailEnd/>
            </a:ln>
          </p:spPr>
          <p:txBody>
            <a:bodyPr/>
            <a:lstStyle/>
            <a:p>
              <a:endParaRPr lang="de-DE"/>
            </a:p>
          </p:txBody>
        </p:sp>
        <p:sp>
          <p:nvSpPr>
            <p:cNvPr id="111205" name="Line 296"/>
            <p:cNvSpPr>
              <a:spLocks noChangeShapeType="1"/>
            </p:cNvSpPr>
            <p:nvPr/>
          </p:nvSpPr>
          <p:spPr bwMode="auto">
            <a:xfrm>
              <a:off x="3706" y="1761"/>
              <a:ext cx="2" cy="1"/>
            </a:xfrm>
            <a:prstGeom prst="line">
              <a:avLst/>
            </a:prstGeom>
            <a:noFill/>
            <a:ln w="0" cap="sq">
              <a:solidFill>
                <a:srgbClr val="000000"/>
              </a:solidFill>
              <a:miter lim="800000"/>
              <a:headEnd/>
              <a:tailEnd/>
            </a:ln>
          </p:spPr>
          <p:txBody>
            <a:bodyPr/>
            <a:lstStyle/>
            <a:p>
              <a:endParaRPr lang="de-DE"/>
            </a:p>
          </p:txBody>
        </p:sp>
        <p:sp>
          <p:nvSpPr>
            <p:cNvPr id="111206" name="Line 297"/>
            <p:cNvSpPr>
              <a:spLocks noChangeShapeType="1"/>
            </p:cNvSpPr>
            <p:nvPr/>
          </p:nvSpPr>
          <p:spPr bwMode="auto">
            <a:xfrm flipV="1">
              <a:off x="3710" y="1761"/>
              <a:ext cx="1" cy="4"/>
            </a:xfrm>
            <a:prstGeom prst="line">
              <a:avLst/>
            </a:prstGeom>
            <a:noFill/>
            <a:ln w="0" cap="sq">
              <a:solidFill>
                <a:srgbClr val="000000"/>
              </a:solidFill>
              <a:miter lim="800000"/>
              <a:headEnd/>
              <a:tailEnd/>
            </a:ln>
          </p:spPr>
          <p:txBody>
            <a:bodyPr/>
            <a:lstStyle/>
            <a:p>
              <a:endParaRPr lang="de-DE"/>
            </a:p>
          </p:txBody>
        </p:sp>
        <p:sp>
          <p:nvSpPr>
            <p:cNvPr id="111207" name="Line 298"/>
            <p:cNvSpPr>
              <a:spLocks noChangeShapeType="1"/>
            </p:cNvSpPr>
            <p:nvPr/>
          </p:nvSpPr>
          <p:spPr bwMode="auto">
            <a:xfrm flipV="1">
              <a:off x="3706" y="1761"/>
              <a:ext cx="1" cy="4"/>
            </a:xfrm>
            <a:prstGeom prst="line">
              <a:avLst/>
            </a:prstGeom>
            <a:noFill/>
            <a:ln w="0" cap="sq">
              <a:solidFill>
                <a:srgbClr val="000000"/>
              </a:solidFill>
              <a:miter lim="800000"/>
              <a:headEnd/>
              <a:tailEnd/>
            </a:ln>
          </p:spPr>
          <p:txBody>
            <a:bodyPr/>
            <a:lstStyle/>
            <a:p>
              <a:endParaRPr lang="de-DE"/>
            </a:p>
          </p:txBody>
        </p:sp>
        <p:sp>
          <p:nvSpPr>
            <p:cNvPr id="111208" name="Line 299"/>
            <p:cNvSpPr>
              <a:spLocks noChangeShapeType="1"/>
            </p:cNvSpPr>
            <p:nvPr/>
          </p:nvSpPr>
          <p:spPr bwMode="auto">
            <a:xfrm flipH="1">
              <a:off x="3708" y="1750"/>
              <a:ext cx="2" cy="2"/>
            </a:xfrm>
            <a:prstGeom prst="line">
              <a:avLst/>
            </a:prstGeom>
            <a:noFill/>
            <a:ln w="0" cap="sq">
              <a:solidFill>
                <a:srgbClr val="000000"/>
              </a:solidFill>
              <a:miter lim="800000"/>
              <a:headEnd/>
              <a:tailEnd/>
            </a:ln>
          </p:spPr>
          <p:txBody>
            <a:bodyPr/>
            <a:lstStyle/>
            <a:p>
              <a:endParaRPr lang="de-DE"/>
            </a:p>
          </p:txBody>
        </p:sp>
        <p:sp>
          <p:nvSpPr>
            <p:cNvPr id="111209" name="Line 300"/>
            <p:cNvSpPr>
              <a:spLocks noChangeShapeType="1"/>
            </p:cNvSpPr>
            <p:nvPr/>
          </p:nvSpPr>
          <p:spPr bwMode="auto">
            <a:xfrm>
              <a:off x="3706" y="1750"/>
              <a:ext cx="2" cy="2"/>
            </a:xfrm>
            <a:prstGeom prst="line">
              <a:avLst/>
            </a:prstGeom>
            <a:noFill/>
            <a:ln w="0" cap="sq">
              <a:solidFill>
                <a:srgbClr val="000000"/>
              </a:solidFill>
              <a:miter lim="800000"/>
              <a:headEnd/>
              <a:tailEnd/>
            </a:ln>
          </p:spPr>
          <p:txBody>
            <a:bodyPr/>
            <a:lstStyle/>
            <a:p>
              <a:endParaRPr lang="de-DE"/>
            </a:p>
          </p:txBody>
        </p:sp>
        <p:sp>
          <p:nvSpPr>
            <p:cNvPr id="111210" name="Line 301"/>
            <p:cNvSpPr>
              <a:spLocks noChangeShapeType="1"/>
            </p:cNvSpPr>
            <p:nvPr/>
          </p:nvSpPr>
          <p:spPr bwMode="auto">
            <a:xfrm flipH="1" flipV="1">
              <a:off x="3708" y="1746"/>
              <a:ext cx="2" cy="2"/>
            </a:xfrm>
            <a:prstGeom prst="line">
              <a:avLst/>
            </a:prstGeom>
            <a:noFill/>
            <a:ln w="0" cap="sq">
              <a:solidFill>
                <a:srgbClr val="000000"/>
              </a:solidFill>
              <a:miter lim="800000"/>
              <a:headEnd/>
              <a:tailEnd/>
            </a:ln>
          </p:spPr>
          <p:txBody>
            <a:bodyPr/>
            <a:lstStyle/>
            <a:p>
              <a:endParaRPr lang="de-DE"/>
            </a:p>
          </p:txBody>
        </p:sp>
        <p:sp>
          <p:nvSpPr>
            <p:cNvPr id="111211" name="Line 302"/>
            <p:cNvSpPr>
              <a:spLocks noChangeShapeType="1"/>
            </p:cNvSpPr>
            <p:nvPr/>
          </p:nvSpPr>
          <p:spPr bwMode="auto">
            <a:xfrm flipV="1">
              <a:off x="3710" y="1748"/>
              <a:ext cx="1" cy="2"/>
            </a:xfrm>
            <a:prstGeom prst="line">
              <a:avLst/>
            </a:prstGeom>
            <a:noFill/>
            <a:ln w="0" cap="sq">
              <a:solidFill>
                <a:srgbClr val="000000"/>
              </a:solidFill>
              <a:miter lim="800000"/>
              <a:headEnd/>
              <a:tailEnd/>
            </a:ln>
          </p:spPr>
          <p:txBody>
            <a:bodyPr/>
            <a:lstStyle/>
            <a:p>
              <a:endParaRPr lang="de-DE"/>
            </a:p>
          </p:txBody>
        </p:sp>
        <p:sp>
          <p:nvSpPr>
            <p:cNvPr id="111212" name="Line 303"/>
            <p:cNvSpPr>
              <a:spLocks noChangeShapeType="1"/>
            </p:cNvSpPr>
            <p:nvPr/>
          </p:nvSpPr>
          <p:spPr bwMode="auto">
            <a:xfrm flipV="1">
              <a:off x="3706" y="1748"/>
              <a:ext cx="1" cy="2"/>
            </a:xfrm>
            <a:prstGeom prst="line">
              <a:avLst/>
            </a:prstGeom>
            <a:noFill/>
            <a:ln w="0" cap="sq">
              <a:solidFill>
                <a:srgbClr val="000000"/>
              </a:solidFill>
              <a:miter lim="800000"/>
              <a:headEnd/>
              <a:tailEnd/>
            </a:ln>
          </p:spPr>
          <p:txBody>
            <a:bodyPr/>
            <a:lstStyle/>
            <a:p>
              <a:endParaRPr lang="de-DE"/>
            </a:p>
          </p:txBody>
        </p:sp>
        <p:sp>
          <p:nvSpPr>
            <p:cNvPr id="111213" name="Rectangle 304"/>
            <p:cNvSpPr>
              <a:spLocks noChangeArrowheads="1"/>
            </p:cNvSpPr>
            <p:nvPr/>
          </p:nvSpPr>
          <p:spPr bwMode="auto">
            <a:xfrm>
              <a:off x="3701" y="1647"/>
              <a:ext cx="580" cy="4"/>
            </a:xfrm>
            <a:prstGeom prst="rect">
              <a:avLst/>
            </a:prstGeom>
            <a:solidFill>
              <a:srgbClr val="000000"/>
            </a:solidFill>
            <a:ln w="9525">
              <a:noFill/>
              <a:miter lim="800000"/>
              <a:headEnd/>
              <a:tailEnd/>
            </a:ln>
          </p:spPr>
          <p:txBody>
            <a:bodyPr/>
            <a:lstStyle/>
            <a:p>
              <a:endParaRPr lang="en-US"/>
            </a:p>
          </p:txBody>
        </p:sp>
        <p:sp>
          <p:nvSpPr>
            <p:cNvPr id="111214" name="Rectangle 305"/>
            <p:cNvSpPr>
              <a:spLocks noChangeArrowheads="1"/>
            </p:cNvSpPr>
            <p:nvPr/>
          </p:nvSpPr>
          <p:spPr bwMode="auto">
            <a:xfrm>
              <a:off x="4086" y="1611"/>
              <a:ext cx="4" cy="135"/>
            </a:xfrm>
            <a:prstGeom prst="rect">
              <a:avLst/>
            </a:prstGeom>
            <a:solidFill>
              <a:srgbClr val="000000"/>
            </a:solidFill>
            <a:ln w="9525">
              <a:noFill/>
              <a:miter lim="800000"/>
              <a:headEnd/>
              <a:tailEnd/>
            </a:ln>
          </p:spPr>
          <p:txBody>
            <a:bodyPr/>
            <a:lstStyle/>
            <a:p>
              <a:endParaRPr lang="en-US"/>
            </a:p>
          </p:txBody>
        </p:sp>
      </p:grpSp>
      <p:sp>
        <p:nvSpPr>
          <p:cNvPr id="110644" name="Freeform 306"/>
          <p:cNvSpPr>
            <a:spLocks/>
          </p:cNvSpPr>
          <p:nvPr/>
        </p:nvSpPr>
        <p:spPr bwMode="auto">
          <a:xfrm>
            <a:off x="5621338" y="2668588"/>
            <a:ext cx="277812" cy="1484312"/>
          </a:xfrm>
          <a:custGeom>
            <a:avLst/>
            <a:gdLst>
              <a:gd name="T0" fmla="*/ 2147483647 w 203"/>
              <a:gd name="T1" fmla="*/ 2147483647 h 961"/>
              <a:gd name="T2" fmla="*/ 2147483647 w 203"/>
              <a:gd name="T3" fmla="*/ 2147483647 h 961"/>
              <a:gd name="T4" fmla="*/ 2147483647 w 203"/>
              <a:gd name="T5" fmla="*/ 2147483647 h 961"/>
              <a:gd name="T6" fmla="*/ 2147483647 w 203"/>
              <a:gd name="T7" fmla="*/ 2147483647 h 961"/>
              <a:gd name="T8" fmla="*/ 2147483647 w 203"/>
              <a:gd name="T9" fmla="*/ 2147483647 h 961"/>
              <a:gd name="T10" fmla="*/ 2147483647 w 203"/>
              <a:gd name="T11" fmla="*/ 2147483647 h 961"/>
              <a:gd name="T12" fmla="*/ 2147483647 w 203"/>
              <a:gd name="T13" fmla="*/ 2147483647 h 961"/>
              <a:gd name="T14" fmla="*/ 0 w 203"/>
              <a:gd name="T15" fmla="*/ 2147483647 h 961"/>
              <a:gd name="T16" fmla="*/ 0 w 203"/>
              <a:gd name="T17" fmla="*/ 2147483647 h 961"/>
              <a:gd name="T18" fmla="*/ 2147483647 w 203"/>
              <a:gd name="T19" fmla="*/ 2147483647 h 961"/>
              <a:gd name="T20" fmla="*/ 2147483647 w 203"/>
              <a:gd name="T21" fmla="*/ 2147483647 h 961"/>
              <a:gd name="T22" fmla="*/ 2147483647 w 203"/>
              <a:gd name="T23" fmla="*/ 0 h 961"/>
              <a:gd name="T24" fmla="*/ 2147483647 w 203"/>
              <a:gd name="T25" fmla="*/ 2147483647 h 961"/>
              <a:gd name="T26" fmla="*/ 2147483647 w 203"/>
              <a:gd name="T27" fmla="*/ 2147483647 h 961"/>
              <a:gd name="T28" fmla="*/ 2147483647 w 203"/>
              <a:gd name="T29" fmla="*/ 2147483647 h 961"/>
              <a:gd name="T30" fmla="*/ 2147483647 w 203"/>
              <a:gd name="T31" fmla="*/ 2147483647 h 961"/>
              <a:gd name="T32" fmla="*/ 2147483647 w 203"/>
              <a:gd name="T33" fmla="*/ 2147483647 h 961"/>
              <a:gd name="T34" fmla="*/ 2147483647 w 203"/>
              <a:gd name="T35" fmla="*/ 2147483647 h 961"/>
              <a:gd name="T36" fmla="*/ 2147483647 w 203"/>
              <a:gd name="T37" fmla="*/ 2147483647 h 961"/>
              <a:gd name="T38" fmla="*/ 2147483647 w 203"/>
              <a:gd name="T39" fmla="*/ 2147483647 h 961"/>
              <a:gd name="T40" fmla="*/ 2147483647 w 203"/>
              <a:gd name="T41" fmla="*/ 2147483647 h 961"/>
              <a:gd name="T42" fmla="*/ 2147483647 w 203"/>
              <a:gd name="T43" fmla="*/ 2147483647 h 961"/>
              <a:gd name="T44" fmla="*/ 2147483647 w 203"/>
              <a:gd name="T45" fmla="*/ 2147483647 h 961"/>
              <a:gd name="T46" fmla="*/ 2147483647 w 203"/>
              <a:gd name="T47" fmla="*/ 2147483647 h 961"/>
              <a:gd name="T48" fmla="*/ 2147483647 w 203"/>
              <a:gd name="T49" fmla="*/ 2147483647 h 961"/>
              <a:gd name="T50" fmla="*/ 2147483647 w 203"/>
              <a:gd name="T51" fmla="*/ 2147483647 h 961"/>
              <a:gd name="T52" fmla="*/ 2147483647 w 203"/>
              <a:gd name="T53" fmla="*/ 2147483647 h 961"/>
              <a:gd name="T54" fmla="*/ 2147483647 w 203"/>
              <a:gd name="T55" fmla="*/ 2147483647 h 961"/>
              <a:gd name="T56" fmla="*/ 2147483647 w 203"/>
              <a:gd name="T57" fmla="*/ 2147483647 h 961"/>
              <a:gd name="T58" fmla="*/ 2147483647 w 203"/>
              <a:gd name="T59" fmla="*/ 2147483647 h 961"/>
              <a:gd name="T60" fmla="*/ 2147483647 w 203"/>
              <a:gd name="T61" fmla="*/ 2147483647 h 961"/>
              <a:gd name="T62" fmla="*/ 2147483647 w 203"/>
              <a:gd name="T63" fmla="*/ 2147483647 h 961"/>
              <a:gd name="T64" fmla="*/ 2147483647 w 203"/>
              <a:gd name="T65" fmla="*/ 2147483647 h 961"/>
              <a:gd name="T66" fmla="*/ 2147483647 w 203"/>
              <a:gd name="T67" fmla="*/ 2147483647 h 961"/>
              <a:gd name="T68" fmla="*/ 2147483647 w 203"/>
              <a:gd name="T69" fmla="*/ 2147483647 h 961"/>
              <a:gd name="T70" fmla="*/ 2147483647 w 203"/>
              <a:gd name="T71" fmla="*/ 2147483647 h 961"/>
              <a:gd name="T72" fmla="*/ 2147483647 w 203"/>
              <a:gd name="T73" fmla="*/ 2147483647 h 961"/>
              <a:gd name="T74" fmla="*/ 2147483647 w 203"/>
              <a:gd name="T75" fmla="*/ 2147483647 h 961"/>
              <a:gd name="T76" fmla="*/ 2147483647 w 203"/>
              <a:gd name="T77" fmla="*/ 2147483647 h 961"/>
              <a:gd name="T78" fmla="*/ 2147483647 w 203"/>
              <a:gd name="T79" fmla="*/ 2147483647 h 961"/>
              <a:gd name="T80" fmla="*/ 2147483647 w 203"/>
              <a:gd name="T81" fmla="*/ 2147483647 h 961"/>
              <a:gd name="T82" fmla="*/ 2147483647 w 203"/>
              <a:gd name="T83" fmla="*/ 2147483647 h 961"/>
              <a:gd name="T84" fmla="*/ 2147483647 w 203"/>
              <a:gd name="T85" fmla="*/ 2147483647 h 961"/>
              <a:gd name="T86" fmla="*/ 2147483647 w 203"/>
              <a:gd name="T87" fmla="*/ 2147483647 h 961"/>
              <a:gd name="T88" fmla="*/ 2147483647 w 203"/>
              <a:gd name="T89" fmla="*/ 2147483647 h 961"/>
              <a:gd name="T90" fmla="*/ 2147483647 w 203"/>
              <a:gd name="T91" fmla="*/ 2147483647 h 961"/>
              <a:gd name="T92" fmla="*/ 2147483647 w 203"/>
              <a:gd name="T93" fmla="*/ 2147483647 h 961"/>
              <a:gd name="T94" fmla="*/ 2147483647 w 203"/>
              <a:gd name="T95" fmla="*/ 2147483647 h 9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3"/>
              <a:gd name="T145" fmla="*/ 0 h 961"/>
              <a:gd name="T146" fmla="*/ 203 w 203"/>
              <a:gd name="T147" fmla="*/ 961 h 96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3" h="961">
                <a:moveTo>
                  <a:pt x="52" y="961"/>
                </a:moveTo>
                <a:lnTo>
                  <a:pt x="48" y="961"/>
                </a:lnTo>
                <a:lnTo>
                  <a:pt x="41" y="961"/>
                </a:lnTo>
                <a:lnTo>
                  <a:pt x="37" y="959"/>
                </a:lnTo>
                <a:lnTo>
                  <a:pt x="31" y="957"/>
                </a:lnTo>
                <a:lnTo>
                  <a:pt x="27" y="955"/>
                </a:lnTo>
                <a:lnTo>
                  <a:pt x="23" y="953"/>
                </a:lnTo>
                <a:lnTo>
                  <a:pt x="19" y="949"/>
                </a:lnTo>
                <a:lnTo>
                  <a:pt x="17" y="947"/>
                </a:lnTo>
                <a:lnTo>
                  <a:pt x="12" y="943"/>
                </a:lnTo>
                <a:lnTo>
                  <a:pt x="8" y="938"/>
                </a:lnTo>
                <a:lnTo>
                  <a:pt x="6" y="934"/>
                </a:lnTo>
                <a:lnTo>
                  <a:pt x="4" y="930"/>
                </a:lnTo>
                <a:lnTo>
                  <a:pt x="2" y="926"/>
                </a:lnTo>
                <a:lnTo>
                  <a:pt x="2" y="920"/>
                </a:lnTo>
                <a:lnTo>
                  <a:pt x="0" y="916"/>
                </a:lnTo>
                <a:lnTo>
                  <a:pt x="0" y="909"/>
                </a:lnTo>
                <a:lnTo>
                  <a:pt x="0" y="8"/>
                </a:lnTo>
                <a:lnTo>
                  <a:pt x="2" y="8"/>
                </a:lnTo>
                <a:lnTo>
                  <a:pt x="2" y="6"/>
                </a:lnTo>
                <a:lnTo>
                  <a:pt x="2" y="4"/>
                </a:lnTo>
                <a:lnTo>
                  <a:pt x="4" y="2"/>
                </a:lnTo>
                <a:lnTo>
                  <a:pt x="6" y="2"/>
                </a:lnTo>
                <a:lnTo>
                  <a:pt x="6" y="0"/>
                </a:lnTo>
                <a:lnTo>
                  <a:pt x="8" y="0"/>
                </a:lnTo>
                <a:lnTo>
                  <a:pt x="10" y="2"/>
                </a:lnTo>
                <a:lnTo>
                  <a:pt x="12" y="2"/>
                </a:lnTo>
                <a:lnTo>
                  <a:pt x="12" y="4"/>
                </a:lnTo>
                <a:lnTo>
                  <a:pt x="14" y="4"/>
                </a:lnTo>
                <a:lnTo>
                  <a:pt x="14" y="6"/>
                </a:lnTo>
                <a:lnTo>
                  <a:pt x="14" y="8"/>
                </a:lnTo>
                <a:lnTo>
                  <a:pt x="14" y="909"/>
                </a:lnTo>
                <a:lnTo>
                  <a:pt x="14" y="914"/>
                </a:lnTo>
                <a:lnTo>
                  <a:pt x="14" y="918"/>
                </a:lnTo>
                <a:lnTo>
                  <a:pt x="17" y="922"/>
                </a:lnTo>
                <a:lnTo>
                  <a:pt x="17" y="924"/>
                </a:lnTo>
                <a:lnTo>
                  <a:pt x="19" y="928"/>
                </a:lnTo>
                <a:lnTo>
                  <a:pt x="21" y="930"/>
                </a:lnTo>
                <a:lnTo>
                  <a:pt x="23" y="934"/>
                </a:lnTo>
                <a:lnTo>
                  <a:pt x="25" y="936"/>
                </a:lnTo>
                <a:lnTo>
                  <a:pt x="29" y="938"/>
                </a:lnTo>
                <a:lnTo>
                  <a:pt x="31" y="941"/>
                </a:lnTo>
                <a:lnTo>
                  <a:pt x="35" y="943"/>
                </a:lnTo>
                <a:lnTo>
                  <a:pt x="37" y="945"/>
                </a:lnTo>
                <a:lnTo>
                  <a:pt x="41" y="947"/>
                </a:lnTo>
                <a:lnTo>
                  <a:pt x="46" y="947"/>
                </a:lnTo>
                <a:lnTo>
                  <a:pt x="48" y="947"/>
                </a:lnTo>
                <a:lnTo>
                  <a:pt x="52" y="947"/>
                </a:lnTo>
                <a:lnTo>
                  <a:pt x="52" y="949"/>
                </a:lnTo>
                <a:lnTo>
                  <a:pt x="149" y="949"/>
                </a:lnTo>
                <a:lnTo>
                  <a:pt x="147" y="949"/>
                </a:lnTo>
                <a:lnTo>
                  <a:pt x="152" y="949"/>
                </a:lnTo>
                <a:lnTo>
                  <a:pt x="156" y="947"/>
                </a:lnTo>
                <a:lnTo>
                  <a:pt x="160" y="947"/>
                </a:lnTo>
                <a:lnTo>
                  <a:pt x="164" y="945"/>
                </a:lnTo>
                <a:lnTo>
                  <a:pt x="168" y="943"/>
                </a:lnTo>
                <a:lnTo>
                  <a:pt x="170" y="941"/>
                </a:lnTo>
                <a:lnTo>
                  <a:pt x="174" y="938"/>
                </a:lnTo>
                <a:lnTo>
                  <a:pt x="176" y="936"/>
                </a:lnTo>
                <a:lnTo>
                  <a:pt x="181" y="932"/>
                </a:lnTo>
                <a:lnTo>
                  <a:pt x="183" y="928"/>
                </a:lnTo>
                <a:lnTo>
                  <a:pt x="185" y="926"/>
                </a:lnTo>
                <a:lnTo>
                  <a:pt x="187" y="922"/>
                </a:lnTo>
                <a:lnTo>
                  <a:pt x="187" y="918"/>
                </a:lnTo>
                <a:lnTo>
                  <a:pt x="189" y="914"/>
                </a:lnTo>
                <a:lnTo>
                  <a:pt x="189" y="909"/>
                </a:lnTo>
                <a:lnTo>
                  <a:pt x="189" y="905"/>
                </a:lnTo>
                <a:lnTo>
                  <a:pt x="189" y="853"/>
                </a:lnTo>
                <a:lnTo>
                  <a:pt x="191" y="851"/>
                </a:lnTo>
                <a:lnTo>
                  <a:pt x="191" y="849"/>
                </a:lnTo>
                <a:lnTo>
                  <a:pt x="193" y="849"/>
                </a:lnTo>
                <a:lnTo>
                  <a:pt x="193" y="847"/>
                </a:lnTo>
                <a:lnTo>
                  <a:pt x="195" y="847"/>
                </a:lnTo>
                <a:lnTo>
                  <a:pt x="197" y="847"/>
                </a:lnTo>
                <a:lnTo>
                  <a:pt x="199" y="847"/>
                </a:lnTo>
                <a:lnTo>
                  <a:pt x="199" y="849"/>
                </a:lnTo>
                <a:lnTo>
                  <a:pt x="201" y="849"/>
                </a:lnTo>
                <a:lnTo>
                  <a:pt x="201" y="851"/>
                </a:lnTo>
                <a:lnTo>
                  <a:pt x="203" y="853"/>
                </a:lnTo>
                <a:lnTo>
                  <a:pt x="203" y="909"/>
                </a:lnTo>
                <a:lnTo>
                  <a:pt x="201" y="914"/>
                </a:lnTo>
                <a:lnTo>
                  <a:pt x="201" y="920"/>
                </a:lnTo>
                <a:lnTo>
                  <a:pt x="201" y="924"/>
                </a:lnTo>
                <a:lnTo>
                  <a:pt x="199" y="928"/>
                </a:lnTo>
                <a:lnTo>
                  <a:pt x="197" y="934"/>
                </a:lnTo>
                <a:lnTo>
                  <a:pt x="193" y="938"/>
                </a:lnTo>
                <a:lnTo>
                  <a:pt x="191" y="943"/>
                </a:lnTo>
                <a:lnTo>
                  <a:pt x="187" y="947"/>
                </a:lnTo>
                <a:lnTo>
                  <a:pt x="183" y="949"/>
                </a:lnTo>
                <a:lnTo>
                  <a:pt x="181" y="953"/>
                </a:lnTo>
                <a:lnTo>
                  <a:pt x="176" y="955"/>
                </a:lnTo>
                <a:lnTo>
                  <a:pt x="170" y="957"/>
                </a:lnTo>
                <a:lnTo>
                  <a:pt x="166" y="959"/>
                </a:lnTo>
                <a:lnTo>
                  <a:pt x="162" y="961"/>
                </a:lnTo>
                <a:lnTo>
                  <a:pt x="156" y="961"/>
                </a:lnTo>
                <a:lnTo>
                  <a:pt x="152" y="961"/>
                </a:lnTo>
                <a:lnTo>
                  <a:pt x="52" y="961"/>
                </a:lnTo>
                <a:close/>
              </a:path>
            </a:pathLst>
          </a:custGeom>
          <a:solidFill>
            <a:srgbClr val="CCCCCC"/>
          </a:solidFill>
          <a:ln w="9525">
            <a:noFill/>
            <a:round/>
            <a:headEnd/>
            <a:tailEnd/>
          </a:ln>
        </p:spPr>
        <p:txBody>
          <a:bodyPr/>
          <a:lstStyle/>
          <a:p>
            <a:endParaRPr lang="de-DE"/>
          </a:p>
        </p:txBody>
      </p:sp>
      <p:sp>
        <p:nvSpPr>
          <p:cNvPr id="110645" name="Freeform 307"/>
          <p:cNvSpPr>
            <a:spLocks/>
          </p:cNvSpPr>
          <p:nvPr/>
        </p:nvSpPr>
        <p:spPr bwMode="auto">
          <a:xfrm>
            <a:off x="5618163" y="2665413"/>
            <a:ext cx="285750" cy="1490662"/>
          </a:xfrm>
          <a:custGeom>
            <a:avLst/>
            <a:gdLst>
              <a:gd name="T0" fmla="*/ 2147483647 w 208"/>
              <a:gd name="T1" fmla="*/ 2147483647 h 965"/>
              <a:gd name="T2" fmla="*/ 2147483647 w 208"/>
              <a:gd name="T3" fmla="*/ 2147483647 h 965"/>
              <a:gd name="T4" fmla="*/ 2147483647 w 208"/>
              <a:gd name="T5" fmla="*/ 2147483647 h 965"/>
              <a:gd name="T6" fmla="*/ 2147483647 w 208"/>
              <a:gd name="T7" fmla="*/ 2147483647 h 965"/>
              <a:gd name="T8" fmla="*/ 2147483647 w 208"/>
              <a:gd name="T9" fmla="*/ 2147483647 h 965"/>
              <a:gd name="T10" fmla="*/ 2147483647 w 208"/>
              <a:gd name="T11" fmla="*/ 2147483647 h 965"/>
              <a:gd name="T12" fmla="*/ 2147483647 w 208"/>
              <a:gd name="T13" fmla="*/ 2147483647 h 965"/>
              <a:gd name="T14" fmla="*/ 2147483647 w 208"/>
              <a:gd name="T15" fmla="*/ 2147483647 h 965"/>
              <a:gd name="T16" fmla="*/ 2147483647 w 208"/>
              <a:gd name="T17" fmla="*/ 2147483647 h 965"/>
              <a:gd name="T18" fmla="*/ 2147483647 w 208"/>
              <a:gd name="T19" fmla="*/ 2147483647 h 965"/>
              <a:gd name="T20" fmla="*/ 2147483647 w 208"/>
              <a:gd name="T21" fmla="*/ 2147483647 h 965"/>
              <a:gd name="T22" fmla="*/ 2147483647 w 208"/>
              <a:gd name="T23" fmla="*/ 2147483647 h 965"/>
              <a:gd name="T24" fmla="*/ 2147483647 w 208"/>
              <a:gd name="T25" fmla="*/ 2147483647 h 965"/>
              <a:gd name="T26" fmla="*/ 2147483647 w 208"/>
              <a:gd name="T27" fmla="*/ 2147483647 h 965"/>
              <a:gd name="T28" fmla="*/ 2147483647 w 208"/>
              <a:gd name="T29" fmla="*/ 2147483647 h 965"/>
              <a:gd name="T30" fmla="*/ 2147483647 w 208"/>
              <a:gd name="T31" fmla="*/ 2147483647 h 965"/>
              <a:gd name="T32" fmla="*/ 2147483647 w 208"/>
              <a:gd name="T33" fmla="*/ 2147483647 h 965"/>
              <a:gd name="T34" fmla="*/ 2147483647 w 208"/>
              <a:gd name="T35" fmla="*/ 2147483647 h 965"/>
              <a:gd name="T36" fmla="*/ 2147483647 w 208"/>
              <a:gd name="T37" fmla="*/ 2147483647 h 965"/>
              <a:gd name="T38" fmla="*/ 2147483647 w 208"/>
              <a:gd name="T39" fmla="*/ 2147483647 h 965"/>
              <a:gd name="T40" fmla="*/ 2147483647 w 208"/>
              <a:gd name="T41" fmla="*/ 2147483647 h 965"/>
              <a:gd name="T42" fmla="*/ 2147483647 w 208"/>
              <a:gd name="T43" fmla="*/ 2147483647 h 965"/>
              <a:gd name="T44" fmla="*/ 2147483647 w 208"/>
              <a:gd name="T45" fmla="*/ 2147483647 h 965"/>
              <a:gd name="T46" fmla="*/ 2147483647 w 208"/>
              <a:gd name="T47" fmla="*/ 2147483647 h 965"/>
              <a:gd name="T48" fmla="*/ 2147483647 w 208"/>
              <a:gd name="T49" fmla="*/ 2147483647 h 965"/>
              <a:gd name="T50" fmla="*/ 2147483647 w 208"/>
              <a:gd name="T51" fmla="*/ 2147483647 h 965"/>
              <a:gd name="T52" fmla="*/ 2147483647 w 208"/>
              <a:gd name="T53" fmla="*/ 2147483647 h 965"/>
              <a:gd name="T54" fmla="*/ 2147483647 w 208"/>
              <a:gd name="T55" fmla="*/ 2147483647 h 965"/>
              <a:gd name="T56" fmla="*/ 2147483647 w 208"/>
              <a:gd name="T57" fmla="*/ 2147483647 h 965"/>
              <a:gd name="T58" fmla="*/ 2147483647 w 208"/>
              <a:gd name="T59" fmla="*/ 2147483647 h 965"/>
              <a:gd name="T60" fmla="*/ 2147483647 w 208"/>
              <a:gd name="T61" fmla="*/ 2147483647 h 965"/>
              <a:gd name="T62" fmla="*/ 2147483647 w 208"/>
              <a:gd name="T63" fmla="*/ 2147483647 h 965"/>
              <a:gd name="T64" fmla="*/ 2147483647 w 208"/>
              <a:gd name="T65" fmla="*/ 2147483647 h 965"/>
              <a:gd name="T66" fmla="*/ 2147483647 w 208"/>
              <a:gd name="T67" fmla="*/ 2147483647 h 965"/>
              <a:gd name="T68" fmla="*/ 2147483647 w 208"/>
              <a:gd name="T69" fmla="*/ 2147483647 h 965"/>
              <a:gd name="T70" fmla="*/ 2147483647 w 208"/>
              <a:gd name="T71" fmla="*/ 2147483647 h 965"/>
              <a:gd name="T72" fmla="*/ 2147483647 w 208"/>
              <a:gd name="T73" fmla="*/ 2147483647 h 965"/>
              <a:gd name="T74" fmla="*/ 2147483647 w 208"/>
              <a:gd name="T75" fmla="*/ 2147483647 h 965"/>
              <a:gd name="T76" fmla="*/ 2147483647 w 208"/>
              <a:gd name="T77" fmla="*/ 2147483647 h 965"/>
              <a:gd name="T78" fmla="*/ 2147483647 w 208"/>
              <a:gd name="T79" fmla="*/ 2147483647 h 965"/>
              <a:gd name="T80" fmla="*/ 2147483647 w 208"/>
              <a:gd name="T81" fmla="*/ 2147483647 h 965"/>
              <a:gd name="T82" fmla="*/ 2147483647 w 208"/>
              <a:gd name="T83" fmla="*/ 2147483647 h 965"/>
              <a:gd name="T84" fmla="*/ 2147483647 w 208"/>
              <a:gd name="T85" fmla="*/ 2147483647 h 965"/>
              <a:gd name="T86" fmla="*/ 2147483647 w 208"/>
              <a:gd name="T87" fmla="*/ 2147483647 h 965"/>
              <a:gd name="T88" fmla="*/ 2147483647 w 208"/>
              <a:gd name="T89" fmla="*/ 2147483647 h 965"/>
              <a:gd name="T90" fmla="*/ 2147483647 w 208"/>
              <a:gd name="T91" fmla="*/ 2147483647 h 965"/>
              <a:gd name="T92" fmla="*/ 2147483647 w 208"/>
              <a:gd name="T93" fmla="*/ 2147483647 h 965"/>
              <a:gd name="T94" fmla="*/ 2147483647 w 208"/>
              <a:gd name="T95" fmla="*/ 2147483647 h 965"/>
              <a:gd name="T96" fmla="*/ 2147483647 w 208"/>
              <a:gd name="T97" fmla="*/ 2147483647 h 965"/>
              <a:gd name="T98" fmla="*/ 2147483647 w 208"/>
              <a:gd name="T99" fmla="*/ 2147483647 h 965"/>
              <a:gd name="T100" fmla="*/ 2147483647 w 208"/>
              <a:gd name="T101" fmla="*/ 2147483647 h 965"/>
              <a:gd name="T102" fmla="*/ 2147483647 w 208"/>
              <a:gd name="T103" fmla="*/ 2147483647 h 965"/>
              <a:gd name="T104" fmla="*/ 2147483647 w 208"/>
              <a:gd name="T105" fmla="*/ 2147483647 h 965"/>
              <a:gd name="T106" fmla="*/ 2147483647 w 208"/>
              <a:gd name="T107" fmla="*/ 2147483647 h 965"/>
              <a:gd name="T108" fmla="*/ 2147483647 w 208"/>
              <a:gd name="T109" fmla="*/ 0 h 965"/>
              <a:gd name="T110" fmla="*/ 2147483647 w 208"/>
              <a:gd name="T111" fmla="*/ 2147483647 h 965"/>
              <a:gd name="T112" fmla="*/ 2147483647 w 208"/>
              <a:gd name="T113" fmla="*/ 2147483647 h 965"/>
              <a:gd name="T114" fmla="*/ 2147483647 w 208"/>
              <a:gd name="T115" fmla="*/ 2147483647 h 965"/>
              <a:gd name="T116" fmla="*/ 2147483647 w 208"/>
              <a:gd name="T117" fmla="*/ 2147483647 h 965"/>
              <a:gd name="T118" fmla="*/ 2147483647 w 208"/>
              <a:gd name="T119" fmla="*/ 2147483647 h 965"/>
              <a:gd name="T120" fmla="*/ 2147483647 w 208"/>
              <a:gd name="T121" fmla="*/ 2147483647 h 9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8"/>
              <a:gd name="T184" fmla="*/ 0 h 965"/>
              <a:gd name="T185" fmla="*/ 208 w 208"/>
              <a:gd name="T186" fmla="*/ 965 h 96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8" h="965">
                <a:moveTo>
                  <a:pt x="43" y="961"/>
                </a:moveTo>
                <a:lnTo>
                  <a:pt x="39" y="959"/>
                </a:lnTo>
                <a:lnTo>
                  <a:pt x="33" y="957"/>
                </a:lnTo>
                <a:lnTo>
                  <a:pt x="25" y="953"/>
                </a:lnTo>
                <a:lnTo>
                  <a:pt x="27" y="953"/>
                </a:lnTo>
                <a:lnTo>
                  <a:pt x="12" y="938"/>
                </a:lnTo>
                <a:lnTo>
                  <a:pt x="12" y="940"/>
                </a:lnTo>
                <a:lnTo>
                  <a:pt x="6" y="928"/>
                </a:lnTo>
                <a:lnTo>
                  <a:pt x="6" y="922"/>
                </a:lnTo>
                <a:lnTo>
                  <a:pt x="4" y="918"/>
                </a:lnTo>
                <a:lnTo>
                  <a:pt x="4" y="10"/>
                </a:lnTo>
                <a:lnTo>
                  <a:pt x="2" y="13"/>
                </a:lnTo>
                <a:lnTo>
                  <a:pt x="6" y="13"/>
                </a:lnTo>
                <a:lnTo>
                  <a:pt x="6" y="6"/>
                </a:lnTo>
                <a:lnTo>
                  <a:pt x="6" y="8"/>
                </a:lnTo>
                <a:lnTo>
                  <a:pt x="8" y="6"/>
                </a:lnTo>
                <a:lnTo>
                  <a:pt x="6" y="6"/>
                </a:lnTo>
                <a:lnTo>
                  <a:pt x="10" y="6"/>
                </a:lnTo>
                <a:lnTo>
                  <a:pt x="10" y="2"/>
                </a:lnTo>
                <a:lnTo>
                  <a:pt x="8" y="4"/>
                </a:lnTo>
                <a:lnTo>
                  <a:pt x="10" y="4"/>
                </a:lnTo>
                <a:lnTo>
                  <a:pt x="8" y="4"/>
                </a:lnTo>
                <a:lnTo>
                  <a:pt x="10" y="6"/>
                </a:lnTo>
                <a:lnTo>
                  <a:pt x="14" y="6"/>
                </a:lnTo>
                <a:lnTo>
                  <a:pt x="12" y="4"/>
                </a:lnTo>
                <a:lnTo>
                  <a:pt x="12" y="8"/>
                </a:lnTo>
                <a:lnTo>
                  <a:pt x="16" y="8"/>
                </a:lnTo>
                <a:lnTo>
                  <a:pt x="14" y="6"/>
                </a:lnTo>
                <a:lnTo>
                  <a:pt x="14" y="920"/>
                </a:lnTo>
                <a:lnTo>
                  <a:pt x="16" y="924"/>
                </a:lnTo>
                <a:lnTo>
                  <a:pt x="16" y="926"/>
                </a:lnTo>
                <a:lnTo>
                  <a:pt x="19" y="930"/>
                </a:lnTo>
                <a:lnTo>
                  <a:pt x="19" y="932"/>
                </a:lnTo>
                <a:lnTo>
                  <a:pt x="21" y="934"/>
                </a:lnTo>
                <a:lnTo>
                  <a:pt x="21" y="932"/>
                </a:lnTo>
                <a:lnTo>
                  <a:pt x="23" y="936"/>
                </a:lnTo>
                <a:lnTo>
                  <a:pt x="23" y="938"/>
                </a:lnTo>
                <a:lnTo>
                  <a:pt x="25" y="940"/>
                </a:lnTo>
                <a:lnTo>
                  <a:pt x="27" y="940"/>
                </a:lnTo>
                <a:lnTo>
                  <a:pt x="31" y="943"/>
                </a:lnTo>
                <a:lnTo>
                  <a:pt x="29" y="943"/>
                </a:lnTo>
                <a:lnTo>
                  <a:pt x="31" y="945"/>
                </a:lnTo>
                <a:lnTo>
                  <a:pt x="33" y="945"/>
                </a:lnTo>
                <a:lnTo>
                  <a:pt x="37" y="947"/>
                </a:lnTo>
                <a:lnTo>
                  <a:pt x="35" y="947"/>
                </a:lnTo>
                <a:lnTo>
                  <a:pt x="37" y="949"/>
                </a:lnTo>
                <a:lnTo>
                  <a:pt x="39" y="949"/>
                </a:lnTo>
                <a:lnTo>
                  <a:pt x="43" y="951"/>
                </a:lnTo>
                <a:lnTo>
                  <a:pt x="54" y="951"/>
                </a:lnTo>
                <a:lnTo>
                  <a:pt x="52" y="949"/>
                </a:lnTo>
                <a:lnTo>
                  <a:pt x="52" y="953"/>
                </a:lnTo>
                <a:lnTo>
                  <a:pt x="151" y="953"/>
                </a:lnTo>
                <a:lnTo>
                  <a:pt x="151" y="949"/>
                </a:lnTo>
                <a:lnTo>
                  <a:pt x="149" y="949"/>
                </a:lnTo>
                <a:lnTo>
                  <a:pt x="149" y="953"/>
                </a:lnTo>
                <a:lnTo>
                  <a:pt x="154" y="953"/>
                </a:lnTo>
                <a:lnTo>
                  <a:pt x="158" y="951"/>
                </a:lnTo>
                <a:lnTo>
                  <a:pt x="162" y="951"/>
                </a:lnTo>
                <a:lnTo>
                  <a:pt x="170" y="947"/>
                </a:lnTo>
                <a:lnTo>
                  <a:pt x="172" y="947"/>
                </a:lnTo>
                <a:lnTo>
                  <a:pt x="174" y="945"/>
                </a:lnTo>
                <a:lnTo>
                  <a:pt x="172" y="945"/>
                </a:lnTo>
                <a:lnTo>
                  <a:pt x="176" y="943"/>
                </a:lnTo>
                <a:lnTo>
                  <a:pt x="178" y="943"/>
                </a:lnTo>
                <a:lnTo>
                  <a:pt x="185" y="936"/>
                </a:lnTo>
                <a:lnTo>
                  <a:pt x="185" y="934"/>
                </a:lnTo>
                <a:lnTo>
                  <a:pt x="187" y="930"/>
                </a:lnTo>
                <a:lnTo>
                  <a:pt x="187" y="932"/>
                </a:lnTo>
                <a:lnTo>
                  <a:pt x="189" y="930"/>
                </a:lnTo>
                <a:lnTo>
                  <a:pt x="189" y="928"/>
                </a:lnTo>
                <a:lnTo>
                  <a:pt x="191" y="924"/>
                </a:lnTo>
                <a:lnTo>
                  <a:pt x="191" y="920"/>
                </a:lnTo>
                <a:lnTo>
                  <a:pt x="193" y="916"/>
                </a:lnTo>
                <a:lnTo>
                  <a:pt x="193" y="855"/>
                </a:lnTo>
                <a:lnTo>
                  <a:pt x="193" y="857"/>
                </a:lnTo>
                <a:lnTo>
                  <a:pt x="195" y="855"/>
                </a:lnTo>
                <a:lnTo>
                  <a:pt x="195" y="851"/>
                </a:lnTo>
                <a:lnTo>
                  <a:pt x="193" y="853"/>
                </a:lnTo>
                <a:lnTo>
                  <a:pt x="197" y="853"/>
                </a:lnTo>
                <a:lnTo>
                  <a:pt x="197" y="849"/>
                </a:lnTo>
                <a:lnTo>
                  <a:pt x="195" y="851"/>
                </a:lnTo>
                <a:lnTo>
                  <a:pt x="201" y="851"/>
                </a:lnTo>
                <a:lnTo>
                  <a:pt x="199" y="849"/>
                </a:lnTo>
                <a:lnTo>
                  <a:pt x="199" y="853"/>
                </a:lnTo>
                <a:lnTo>
                  <a:pt x="203" y="853"/>
                </a:lnTo>
                <a:lnTo>
                  <a:pt x="201" y="851"/>
                </a:lnTo>
                <a:lnTo>
                  <a:pt x="201" y="855"/>
                </a:lnTo>
                <a:lnTo>
                  <a:pt x="203" y="857"/>
                </a:lnTo>
                <a:lnTo>
                  <a:pt x="203" y="855"/>
                </a:lnTo>
                <a:lnTo>
                  <a:pt x="203" y="911"/>
                </a:lnTo>
                <a:lnTo>
                  <a:pt x="201" y="916"/>
                </a:lnTo>
                <a:lnTo>
                  <a:pt x="201" y="926"/>
                </a:lnTo>
                <a:lnTo>
                  <a:pt x="199" y="930"/>
                </a:lnTo>
                <a:lnTo>
                  <a:pt x="197" y="936"/>
                </a:lnTo>
                <a:lnTo>
                  <a:pt x="197" y="934"/>
                </a:lnTo>
                <a:lnTo>
                  <a:pt x="193" y="938"/>
                </a:lnTo>
                <a:lnTo>
                  <a:pt x="193" y="940"/>
                </a:lnTo>
                <a:lnTo>
                  <a:pt x="191" y="945"/>
                </a:lnTo>
                <a:lnTo>
                  <a:pt x="191" y="943"/>
                </a:lnTo>
                <a:lnTo>
                  <a:pt x="187" y="947"/>
                </a:lnTo>
                <a:lnTo>
                  <a:pt x="189" y="947"/>
                </a:lnTo>
                <a:lnTo>
                  <a:pt x="185" y="949"/>
                </a:lnTo>
                <a:lnTo>
                  <a:pt x="183" y="949"/>
                </a:lnTo>
                <a:lnTo>
                  <a:pt x="183" y="951"/>
                </a:lnTo>
                <a:lnTo>
                  <a:pt x="181" y="955"/>
                </a:lnTo>
                <a:lnTo>
                  <a:pt x="183" y="953"/>
                </a:lnTo>
                <a:lnTo>
                  <a:pt x="178" y="955"/>
                </a:lnTo>
                <a:lnTo>
                  <a:pt x="172" y="957"/>
                </a:lnTo>
                <a:lnTo>
                  <a:pt x="164" y="961"/>
                </a:lnTo>
                <a:lnTo>
                  <a:pt x="43" y="961"/>
                </a:lnTo>
                <a:lnTo>
                  <a:pt x="43" y="965"/>
                </a:lnTo>
                <a:lnTo>
                  <a:pt x="164" y="965"/>
                </a:lnTo>
                <a:lnTo>
                  <a:pt x="172" y="961"/>
                </a:lnTo>
                <a:lnTo>
                  <a:pt x="178" y="959"/>
                </a:lnTo>
                <a:lnTo>
                  <a:pt x="183" y="957"/>
                </a:lnTo>
                <a:lnTo>
                  <a:pt x="185" y="957"/>
                </a:lnTo>
                <a:lnTo>
                  <a:pt x="185" y="955"/>
                </a:lnTo>
                <a:lnTo>
                  <a:pt x="187" y="951"/>
                </a:lnTo>
                <a:lnTo>
                  <a:pt x="185" y="953"/>
                </a:lnTo>
                <a:lnTo>
                  <a:pt x="189" y="951"/>
                </a:lnTo>
                <a:lnTo>
                  <a:pt x="191" y="951"/>
                </a:lnTo>
                <a:lnTo>
                  <a:pt x="195" y="947"/>
                </a:lnTo>
                <a:lnTo>
                  <a:pt x="195" y="945"/>
                </a:lnTo>
                <a:lnTo>
                  <a:pt x="197" y="940"/>
                </a:lnTo>
                <a:lnTo>
                  <a:pt x="197" y="943"/>
                </a:lnTo>
                <a:lnTo>
                  <a:pt x="201" y="938"/>
                </a:lnTo>
                <a:lnTo>
                  <a:pt x="201" y="936"/>
                </a:lnTo>
                <a:lnTo>
                  <a:pt x="203" y="930"/>
                </a:lnTo>
                <a:lnTo>
                  <a:pt x="205" y="926"/>
                </a:lnTo>
                <a:lnTo>
                  <a:pt x="205" y="916"/>
                </a:lnTo>
                <a:lnTo>
                  <a:pt x="208" y="911"/>
                </a:lnTo>
                <a:lnTo>
                  <a:pt x="208" y="855"/>
                </a:lnTo>
                <a:lnTo>
                  <a:pt x="208" y="853"/>
                </a:lnTo>
                <a:lnTo>
                  <a:pt x="205" y="851"/>
                </a:lnTo>
                <a:lnTo>
                  <a:pt x="205" y="853"/>
                </a:lnTo>
                <a:lnTo>
                  <a:pt x="205" y="851"/>
                </a:lnTo>
                <a:lnTo>
                  <a:pt x="205" y="849"/>
                </a:lnTo>
                <a:lnTo>
                  <a:pt x="203" y="849"/>
                </a:lnTo>
                <a:lnTo>
                  <a:pt x="201" y="849"/>
                </a:lnTo>
                <a:lnTo>
                  <a:pt x="203" y="851"/>
                </a:lnTo>
                <a:lnTo>
                  <a:pt x="203" y="849"/>
                </a:lnTo>
                <a:lnTo>
                  <a:pt x="203" y="847"/>
                </a:lnTo>
                <a:lnTo>
                  <a:pt x="201" y="847"/>
                </a:lnTo>
                <a:lnTo>
                  <a:pt x="195" y="847"/>
                </a:lnTo>
                <a:lnTo>
                  <a:pt x="193" y="847"/>
                </a:lnTo>
                <a:lnTo>
                  <a:pt x="193" y="849"/>
                </a:lnTo>
                <a:lnTo>
                  <a:pt x="193" y="851"/>
                </a:lnTo>
                <a:lnTo>
                  <a:pt x="195" y="849"/>
                </a:lnTo>
                <a:lnTo>
                  <a:pt x="193" y="849"/>
                </a:lnTo>
                <a:lnTo>
                  <a:pt x="191" y="849"/>
                </a:lnTo>
                <a:lnTo>
                  <a:pt x="191" y="851"/>
                </a:lnTo>
                <a:lnTo>
                  <a:pt x="191" y="853"/>
                </a:lnTo>
                <a:lnTo>
                  <a:pt x="191" y="851"/>
                </a:lnTo>
                <a:lnTo>
                  <a:pt x="189" y="853"/>
                </a:lnTo>
                <a:lnTo>
                  <a:pt x="189" y="855"/>
                </a:lnTo>
                <a:lnTo>
                  <a:pt x="189" y="916"/>
                </a:lnTo>
                <a:lnTo>
                  <a:pt x="187" y="920"/>
                </a:lnTo>
                <a:lnTo>
                  <a:pt x="187" y="924"/>
                </a:lnTo>
                <a:lnTo>
                  <a:pt x="185" y="928"/>
                </a:lnTo>
                <a:lnTo>
                  <a:pt x="185" y="926"/>
                </a:lnTo>
                <a:lnTo>
                  <a:pt x="183" y="928"/>
                </a:lnTo>
                <a:lnTo>
                  <a:pt x="183" y="930"/>
                </a:lnTo>
                <a:lnTo>
                  <a:pt x="181" y="934"/>
                </a:lnTo>
                <a:lnTo>
                  <a:pt x="181" y="932"/>
                </a:lnTo>
                <a:lnTo>
                  <a:pt x="174" y="938"/>
                </a:lnTo>
                <a:lnTo>
                  <a:pt x="176" y="938"/>
                </a:lnTo>
                <a:lnTo>
                  <a:pt x="172" y="940"/>
                </a:lnTo>
                <a:lnTo>
                  <a:pt x="170" y="940"/>
                </a:lnTo>
                <a:lnTo>
                  <a:pt x="168" y="943"/>
                </a:lnTo>
                <a:lnTo>
                  <a:pt x="170" y="943"/>
                </a:lnTo>
                <a:lnTo>
                  <a:pt x="162" y="947"/>
                </a:lnTo>
                <a:lnTo>
                  <a:pt x="158" y="947"/>
                </a:lnTo>
                <a:lnTo>
                  <a:pt x="154" y="949"/>
                </a:lnTo>
                <a:lnTo>
                  <a:pt x="149" y="949"/>
                </a:lnTo>
                <a:lnTo>
                  <a:pt x="147" y="949"/>
                </a:lnTo>
                <a:lnTo>
                  <a:pt x="147" y="951"/>
                </a:lnTo>
                <a:lnTo>
                  <a:pt x="147" y="953"/>
                </a:lnTo>
                <a:lnTo>
                  <a:pt x="149" y="953"/>
                </a:lnTo>
                <a:lnTo>
                  <a:pt x="151" y="953"/>
                </a:lnTo>
                <a:lnTo>
                  <a:pt x="154" y="953"/>
                </a:lnTo>
                <a:lnTo>
                  <a:pt x="154" y="951"/>
                </a:lnTo>
                <a:lnTo>
                  <a:pt x="154" y="949"/>
                </a:lnTo>
                <a:lnTo>
                  <a:pt x="151" y="949"/>
                </a:lnTo>
                <a:lnTo>
                  <a:pt x="54" y="949"/>
                </a:lnTo>
                <a:lnTo>
                  <a:pt x="56" y="951"/>
                </a:lnTo>
                <a:lnTo>
                  <a:pt x="56" y="949"/>
                </a:lnTo>
                <a:lnTo>
                  <a:pt x="56" y="947"/>
                </a:lnTo>
                <a:lnTo>
                  <a:pt x="54" y="947"/>
                </a:lnTo>
                <a:lnTo>
                  <a:pt x="43" y="947"/>
                </a:lnTo>
                <a:lnTo>
                  <a:pt x="39" y="945"/>
                </a:lnTo>
                <a:lnTo>
                  <a:pt x="41" y="945"/>
                </a:lnTo>
                <a:lnTo>
                  <a:pt x="39" y="943"/>
                </a:lnTo>
                <a:lnTo>
                  <a:pt x="37" y="943"/>
                </a:lnTo>
                <a:lnTo>
                  <a:pt x="33" y="940"/>
                </a:lnTo>
                <a:lnTo>
                  <a:pt x="35" y="940"/>
                </a:lnTo>
                <a:lnTo>
                  <a:pt x="33" y="938"/>
                </a:lnTo>
                <a:lnTo>
                  <a:pt x="31" y="938"/>
                </a:lnTo>
                <a:lnTo>
                  <a:pt x="27" y="936"/>
                </a:lnTo>
                <a:lnTo>
                  <a:pt x="29" y="936"/>
                </a:lnTo>
                <a:lnTo>
                  <a:pt x="27" y="934"/>
                </a:lnTo>
                <a:lnTo>
                  <a:pt x="27" y="936"/>
                </a:lnTo>
                <a:lnTo>
                  <a:pt x="25" y="932"/>
                </a:lnTo>
                <a:lnTo>
                  <a:pt x="25" y="930"/>
                </a:lnTo>
                <a:lnTo>
                  <a:pt x="23" y="928"/>
                </a:lnTo>
                <a:lnTo>
                  <a:pt x="23" y="930"/>
                </a:lnTo>
                <a:lnTo>
                  <a:pt x="21" y="926"/>
                </a:lnTo>
                <a:lnTo>
                  <a:pt x="21" y="924"/>
                </a:lnTo>
                <a:lnTo>
                  <a:pt x="19" y="920"/>
                </a:lnTo>
                <a:lnTo>
                  <a:pt x="19" y="6"/>
                </a:lnTo>
                <a:lnTo>
                  <a:pt x="19" y="4"/>
                </a:lnTo>
                <a:lnTo>
                  <a:pt x="16" y="4"/>
                </a:lnTo>
                <a:lnTo>
                  <a:pt x="14" y="4"/>
                </a:lnTo>
                <a:lnTo>
                  <a:pt x="16" y="6"/>
                </a:lnTo>
                <a:lnTo>
                  <a:pt x="16" y="4"/>
                </a:lnTo>
                <a:lnTo>
                  <a:pt x="16" y="2"/>
                </a:lnTo>
                <a:lnTo>
                  <a:pt x="14" y="2"/>
                </a:lnTo>
                <a:lnTo>
                  <a:pt x="12" y="2"/>
                </a:lnTo>
                <a:lnTo>
                  <a:pt x="14" y="2"/>
                </a:lnTo>
                <a:lnTo>
                  <a:pt x="12" y="0"/>
                </a:lnTo>
                <a:lnTo>
                  <a:pt x="10" y="0"/>
                </a:lnTo>
                <a:lnTo>
                  <a:pt x="8" y="0"/>
                </a:lnTo>
                <a:lnTo>
                  <a:pt x="6" y="0"/>
                </a:lnTo>
                <a:lnTo>
                  <a:pt x="6" y="2"/>
                </a:lnTo>
                <a:lnTo>
                  <a:pt x="6" y="4"/>
                </a:lnTo>
                <a:lnTo>
                  <a:pt x="8" y="2"/>
                </a:lnTo>
                <a:lnTo>
                  <a:pt x="6" y="2"/>
                </a:lnTo>
                <a:lnTo>
                  <a:pt x="4" y="2"/>
                </a:lnTo>
                <a:lnTo>
                  <a:pt x="2" y="4"/>
                </a:lnTo>
                <a:lnTo>
                  <a:pt x="2" y="6"/>
                </a:lnTo>
                <a:lnTo>
                  <a:pt x="2" y="10"/>
                </a:lnTo>
                <a:lnTo>
                  <a:pt x="4" y="8"/>
                </a:lnTo>
                <a:lnTo>
                  <a:pt x="2" y="8"/>
                </a:lnTo>
                <a:lnTo>
                  <a:pt x="0" y="8"/>
                </a:lnTo>
                <a:lnTo>
                  <a:pt x="0" y="10"/>
                </a:lnTo>
                <a:lnTo>
                  <a:pt x="0" y="918"/>
                </a:lnTo>
                <a:lnTo>
                  <a:pt x="2" y="922"/>
                </a:lnTo>
                <a:lnTo>
                  <a:pt x="2" y="928"/>
                </a:lnTo>
                <a:lnTo>
                  <a:pt x="8" y="940"/>
                </a:lnTo>
                <a:lnTo>
                  <a:pt x="8" y="943"/>
                </a:lnTo>
                <a:lnTo>
                  <a:pt x="23" y="957"/>
                </a:lnTo>
                <a:lnTo>
                  <a:pt x="25" y="957"/>
                </a:lnTo>
                <a:lnTo>
                  <a:pt x="33" y="961"/>
                </a:lnTo>
                <a:lnTo>
                  <a:pt x="39" y="963"/>
                </a:lnTo>
                <a:lnTo>
                  <a:pt x="43" y="965"/>
                </a:lnTo>
                <a:lnTo>
                  <a:pt x="43" y="961"/>
                </a:lnTo>
                <a:close/>
              </a:path>
            </a:pathLst>
          </a:custGeom>
          <a:solidFill>
            <a:srgbClr val="000000"/>
          </a:solidFill>
          <a:ln w="9525">
            <a:noFill/>
            <a:round/>
            <a:headEnd/>
            <a:tailEnd/>
          </a:ln>
        </p:spPr>
        <p:txBody>
          <a:bodyPr/>
          <a:lstStyle/>
          <a:p>
            <a:endParaRPr lang="de-DE"/>
          </a:p>
        </p:txBody>
      </p:sp>
      <p:sp>
        <p:nvSpPr>
          <p:cNvPr id="110646" name="Rectangle 308"/>
          <p:cNvSpPr>
            <a:spLocks noChangeArrowheads="1"/>
          </p:cNvSpPr>
          <p:nvPr/>
        </p:nvSpPr>
        <p:spPr bwMode="auto">
          <a:xfrm>
            <a:off x="5783263" y="3457575"/>
            <a:ext cx="39687" cy="34925"/>
          </a:xfrm>
          <a:prstGeom prst="rect">
            <a:avLst/>
          </a:prstGeom>
          <a:solidFill>
            <a:srgbClr val="C20000"/>
          </a:solidFill>
          <a:ln w="9525">
            <a:noFill/>
            <a:miter lim="800000"/>
            <a:headEnd/>
            <a:tailEnd/>
          </a:ln>
        </p:spPr>
        <p:txBody>
          <a:bodyPr/>
          <a:lstStyle/>
          <a:p>
            <a:endParaRPr lang="en-US"/>
          </a:p>
        </p:txBody>
      </p:sp>
      <p:sp>
        <p:nvSpPr>
          <p:cNvPr id="110647" name="Freeform 309"/>
          <p:cNvSpPr>
            <a:spLocks/>
          </p:cNvSpPr>
          <p:nvPr/>
        </p:nvSpPr>
        <p:spPr bwMode="auto">
          <a:xfrm>
            <a:off x="5780088" y="3455988"/>
            <a:ext cx="42862" cy="36512"/>
          </a:xfrm>
          <a:custGeom>
            <a:avLst/>
            <a:gdLst>
              <a:gd name="T0" fmla="*/ 2147483647 w 31"/>
              <a:gd name="T1" fmla="*/ 0 h 25"/>
              <a:gd name="T2" fmla="*/ 0 w 31"/>
              <a:gd name="T3" fmla="*/ 0 h 25"/>
              <a:gd name="T4" fmla="*/ 0 w 31"/>
              <a:gd name="T5" fmla="*/ 2147483647 h 25"/>
              <a:gd name="T6" fmla="*/ 2147483647 w 31"/>
              <a:gd name="T7" fmla="*/ 2147483647 h 25"/>
              <a:gd name="T8" fmla="*/ 2147483647 w 31"/>
              <a:gd name="T9" fmla="*/ 0 h 25"/>
              <a:gd name="T10" fmla="*/ 2147483647 w 31"/>
              <a:gd name="T11" fmla="*/ 0 h 25"/>
              <a:gd name="T12" fmla="*/ 2147483647 w 31"/>
              <a:gd name="T13" fmla="*/ 0 h 25"/>
              <a:gd name="T14" fmla="*/ 2147483647 w 31"/>
              <a:gd name="T15" fmla="*/ 2147483647 h 25"/>
              <a:gd name="T16" fmla="*/ 2147483647 w 31"/>
              <a:gd name="T17" fmla="*/ 2147483647 h 25"/>
              <a:gd name="T18" fmla="*/ 2147483647 w 31"/>
              <a:gd name="T19" fmla="*/ 2147483647 h 25"/>
              <a:gd name="T20" fmla="*/ 2147483647 w 31"/>
              <a:gd name="T21" fmla="*/ 2147483647 h 25"/>
              <a:gd name="T22" fmla="*/ 2147483647 w 31"/>
              <a:gd name="T23" fmla="*/ 2147483647 h 25"/>
              <a:gd name="T24" fmla="*/ 2147483647 w 31"/>
              <a:gd name="T25" fmla="*/ 2147483647 h 25"/>
              <a:gd name="T26" fmla="*/ 2147483647 w 31"/>
              <a:gd name="T27" fmla="*/ 2147483647 h 25"/>
              <a:gd name="T28" fmla="*/ 2147483647 w 31"/>
              <a:gd name="T29" fmla="*/ 2147483647 h 25"/>
              <a:gd name="T30" fmla="*/ 2147483647 w 31"/>
              <a:gd name="T31" fmla="*/ 2147483647 h 25"/>
              <a:gd name="T32" fmla="*/ 2147483647 w 31"/>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25"/>
              <a:gd name="T53" fmla="*/ 31 w 31"/>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25">
                <a:moveTo>
                  <a:pt x="2" y="0"/>
                </a:moveTo>
                <a:lnTo>
                  <a:pt x="0" y="0"/>
                </a:lnTo>
                <a:lnTo>
                  <a:pt x="0" y="25"/>
                </a:lnTo>
                <a:lnTo>
                  <a:pt x="31" y="25"/>
                </a:lnTo>
                <a:lnTo>
                  <a:pt x="31" y="0"/>
                </a:lnTo>
                <a:lnTo>
                  <a:pt x="29" y="0"/>
                </a:lnTo>
                <a:lnTo>
                  <a:pt x="2" y="0"/>
                </a:lnTo>
                <a:lnTo>
                  <a:pt x="2" y="4"/>
                </a:lnTo>
                <a:lnTo>
                  <a:pt x="29" y="4"/>
                </a:lnTo>
                <a:lnTo>
                  <a:pt x="27" y="2"/>
                </a:lnTo>
                <a:lnTo>
                  <a:pt x="27" y="23"/>
                </a:lnTo>
                <a:lnTo>
                  <a:pt x="29" y="21"/>
                </a:lnTo>
                <a:lnTo>
                  <a:pt x="2" y="21"/>
                </a:lnTo>
                <a:lnTo>
                  <a:pt x="4" y="23"/>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48" name="Oval 310"/>
          <p:cNvSpPr>
            <a:spLocks noChangeArrowheads="1"/>
          </p:cNvSpPr>
          <p:nvPr/>
        </p:nvSpPr>
        <p:spPr bwMode="auto">
          <a:xfrm>
            <a:off x="5797550" y="3467100"/>
            <a:ext cx="12700" cy="12700"/>
          </a:xfrm>
          <a:prstGeom prst="ellipse">
            <a:avLst/>
          </a:prstGeom>
          <a:solidFill>
            <a:srgbClr val="FFFFFF"/>
          </a:solidFill>
          <a:ln w="9525">
            <a:noFill/>
            <a:round/>
            <a:headEnd/>
            <a:tailEnd/>
          </a:ln>
        </p:spPr>
        <p:txBody>
          <a:bodyPr/>
          <a:lstStyle/>
          <a:p>
            <a:endParaRPr lang="en-US"/>
          </a:p>
        </p:txBody>
      </p:sp>
      <p:sp>
        <p:nvSpPr>
          <p:cNvPr id="110649" name="Freeform 311"/>
          <p:cNvSpPr>
            <a:spLocks/>
          </p:cNvSpPr>
          <p:nvPr/>
        </p:nvSpPr>
        <p:spPr bwMode="auto">
          <a:xfrm>
            <a:off x="5794375" y="3462338"/>
            <a:ext cx="15875" cy="17462"/>
          </a:xfrm>
          <a:custGeom>
            <a:avLst/>
            <a:gdLst>
              <a:gd name="T0" fmla="*/ 0 w 10"/>
              <a:gd name="T1" fmla="*/ 2147483647 h 10"/>
              <a:gd name="T2" fmla="*/ 0 w 10"/>
              <a:gd name="T3" fmla="*/ 2147483647 h 10"/>
              <a:gd name="T4" fmla="*/ 2147483647 w 10"/>
              <a:gd name="T5" fmla="*/ 2147483647 h 10"/>
              <a:gd name="T6" fmla="*/ 2147483647 w 10"/>
              <a:gd name="T7" fmla="*/ 2147483647 h 10"/>
              <a:gd name="T8" fmla="*/ 2147483647 w 10"/>
              <a:gd name="T9" fmla="*/ 2147483647 h 10"/>
              <a:gd name="T10" fmla="*/ 2147483647 w 10"/>
              <a:gd name="T11" fmla="*/ 2147483647 h 10"/>
              <a:gd name="T12" fmla="*/ 2147483647 w 10"/>
              <a:gd name="T13" fmla="*/ 2147483647 h 10"/>
              <a:gd name="T14" fmla="*/ 2147483647 w 10"/>
              <a:gd name="T15" fmla="*/ 0 h 10"/>
              <a:gd name="T16" fmla="*/ 0 w 10"/>
              <a:gd name="T17" fmla="*/ 0 h 10"/>
              <a:gd name="T18" fmla="*/ 0 w 10"/>
              <a:gd name="T19" fmla="*/ 2147483647 h 10"/>
              <a:gd name="T20" fmla="*/ 2147483647 w 10"/>
              <a:gd name="T21" fmla="*/ 2147483647 h 10"/>
              <a:gd name="T22" fmla="*/ 2147483647 w 10"/>
              <a:gd name="T23" fmla="*/ 2147483647 h 10"/>
              <a:gd name="T24" fmla="*/ 2147483647 w 10"/>
              <a:gd name="T25" fmla="*/ 2147483647 h 10"/>
              <a:gd name="T26" fmla="*/ 2147483647 w 10"/>
              <a:gd name="T27" fmla="*/ 2147483647 h 10"/>
              <a:gd name="T28" fmla="*/ 2147483647 w 10"/>
              <a:gd name="T29" fmla="*/ 2147483647 h 10"/>
              <a:gd name="T30" fmla="*/ 2147483647 w 10"/>
              <a:gd name="T31" fmla="*/ 2147483647 h 10"/>
              <a:gd name="T32" fmla="*/ 2147483647 w 10"/>
              <a:gd name="T33" fmla="*/ 2147483647 h 10"/>
              <a:gd name="T34" fmla="*/ 2147483647 w 10"/>
              <a:gd name="T35" fmla="*/ 2147483647 h 10"/>
              <a:gd name="T36" fmla="*/ 2147483647 w 10"/>
              <a:gd name="T37" fmla="*/ 2147483647 h 10"/>
              <a:gd name="T38" fmla="*/ 2147483647 w 10"/>
              <a:gd name="T39" fmla="*/ 2147483647 h 10"/>
              <a:gd name="T40" fmla="*/ 2147483647 w 10"/>
              <a:gd name="T41" fmla="*/ 2147483647 h 10"/>
              <a:gd name="T42" fmla="*/ 0 w 10"/>
              <a:gd name="T43" fmla="*/ 2147483647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0"/>
              <a:gd name="T68" fmla="*/ 10 w 10"/>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0">
                <a:moveTo>
                  <a:pt x="0" y="4"/>
                </a:moveTo>
                <a:lnTo>
                  <a:pt x="0" y="6"/>
                </a:lnTo>
                <a:lnTo>
                  <a:pt x="2" y="10"/>
                </a:lnTo>
                <a:lnTo>
                  <a:pt x="6" y="8"/>
                </a:lnTo>
                <a:lnTo>
                  <a:pt x="8" y="8"/>
                </a:lnTo>
                <a:lnTo>
                  <a:pt x="8" y="6"/>
                </a:lnTo>
                <a:lnTo>
                  <a:pt x="10" y="2"/>
                </a:lnTo>
                <a:lnTo>
                  <a:pt x="6" y="0"/>
                </a:lnTo>
                <a:lnTo>
                  <a:pt x="0" y="0"/>
                </a:lnTo>
                <a:lnTo>
                  <a:pt x="0" y="4"/>
                </a:lnTo>
                <a:lnTo>
                  <a:pt x="4" y="4"/>
                </a:lnTo>
                <a:lnTo>
                  <a:pt x="6" y="4"/>
                </a:lnTo>
                <a:lnTo>
                  <a:pt x="6" y="6"/>
                </a:lnTo>
                <a:lnTo>
                  <a:pt x="8" y="2"/>
                </a:lnTo>
                <a:lnTo>
                  <a:pt x="4" y="2"/>
                </a:lnTo>
                <a:lnTo>
                  <a:pt x="4" y="4"/>
                </a:lnTo>
                <a:lnTo>
                  <a:pt x="2" y="4"/>
                </a:lnTo>
                <a:lnTo>
                  <a:pt x="2" y="8"/>
                </a:lnTo>
                <a:lnTo>
                  <a:pt x="6" y="6"/>
                </a:lnTo>
                <a:lnTo>
                  <a:pt x="4" y="6"/>
                </a:lnTo>
                <a:lnTo>
                  <a:pt x="4" y="4"/>
                </a:lnTo>
                <a:lnTo>
                  <a:pt x="0" y="4"/>
                </a:lnTo>
                <a:close/>
              </a:path>
            </a:pathLst>
          </a:custGeom>
          <a:solidFill>
            <a:srgbClr val="000000"/>
          </a:solidFill>
          <a:ln w="9525">
            <a:noFill/>
            <a:round/>
            <a:headEnd/>
            <a:tailEnd/>
          </a:ln>
        </p:spPr>
        <p:txBody>
          <a:bodyPr/>
          <a:lstStyle/>
          <a:p>
            <a:endParaRPr lang="de-DE"/>
          </a:p>
        </p:txBody>
      </p:sp>
      <p:sp>
        <p:nvSpPr>
          <p:cNvPr id="110650" name="Rectangle 312"/>
          <p:cNvSpPr>
            <a:spLocks noChangeArrowheads="1"/>
          </p:cNvSpPr>
          <p:nvPr/>
        </p:nvSpPr>
        <p:spPr bwMode="auto">
          <a:xfrm>
            <a:off x="5970588" y="3457575"/>
            <a:ext cx="39687" cy="34925"/>
          </a:xfrm>
          <a:prstGeom prst="rect">
            <a:avLst/>
          </a:prstGeom>
          <a:solidFill>
            <a:srgbClr val="C20000"/>
          </a:solidFill>
          <a:ln w="9525">
            <a:noFill/>
            <a:miter lim="800000"/>
            <a:headEnd/>
            <a:tailEnd/>
          </a:ln>
        </p:spPr>
        <p:txBody>
          <a:bodyPr/>
          <a:lstStyle/>
          <a:p>
            <a:endParaRPr lang="en-US"/>
          </a:p>
        </p:txBody>
      </p:sp>
      <p:sp>
        <p:nvSpPr>
          <p:cNvPr id="110651" name="Freeform 313"/>
          <p:cNvSpPr>
            <a:spLocks/>
          </p:cNvSpPr>
          <p:nvPr/>
        </p:nvSpPr>
        <p:spPr bwMode="auto">
          <a:xfrm>
            <a:off x="5967413" y="3455988"/>
            <a:ext cx="42862" cy="36512"/>
          </a:xfrm>
          <a:custGeom>
            <a:avLst/>
            <a:gdLst>
              <a:gd name="T0" fmla="*/ 2147483647 w 31"/>
              <a:gd name="T1" fmla="*/ 0 h 25"/>
              <a:gd name="T2" fmla="*/ 0 w 31"/>
              <a:gd name="T3" fmla="*/ 0 h 25"/>
              <a:gd name="T4" fmla="*/ 0 w 31"/>
              <a:gd name="T5" fmla="*/ 2147483647 h 25"/>
              <a:gd name="T6" fmla="*/ 2147483647 w 31"/>
              <a:gd name="T7" fmla="*/ 2147483647 h 25"/>
              <a:gd name="T8" fmla="*/ 2147483647 w 31"/>
              <a:gd name="T9" fmla="*/ 0 h 25"/>
              <a:gd name="T10" fmla="*/ 2147483647 w 31"/>
              <a:gd name="T11" fmla="*/ 0 h 25"/>
              <a:gd name="T12" fmla="*/ 2147483647 w 31"/>
              <a:gd name="T13" fmla="*/ 0 h 25"/>
              <a:gd name="T14" fmla="*/ 2147483647 w 31"/>
              <a:gd name="T15" fmla="*/ 2147483647 h 25"/>
              <a:gd name="T16" fmla="*/ 2147483647 w 31"/>
              <a:gd name="T17" fmla="*/ 2147483647 h 25"/>
              <a:gd name="T18" fmla="*/ 2147483647 w 31"/>
              <a:gd name="T19" fmla="*/ 2147483647 h 25"/>
              <a:gd name="T20" fmla="*/ 2147483647 w 31"/>
              <a:gd name="T21" fmla="*/ 2147483647 h 25"/>
              <a:gd name="T22" fmla="*/ 2147483647 w 31"/>
              <a:gd name="T23" fmla="*/ 2147483647 h 25"/>
              <a:gd name="T24" fmla="*/ 2147483647 w 31"/>
              <a:gd name="T25" fmla="*/ 2147483647 h 25"/>
              <a:gd name="T26" fmla="*/ 2147483647 w 31"/>
              <a:gd name="T27" fmla="*/ 2147483647 h 25"/>
              <a:gd name="T28" fmla="*/ 2147483647 w 31"/>
              <a:gd name="T29" fmla="*/ 2147483647 h 25"/>
              <a:gd name="T30" fmla="*/ 2147483647 w 31"/>
              <a:gd name="T31" fmla="*/ 2147483647 h 25"/>
              <a:gd name="T32" fmla="*/ 2147483647 w 31"/>
              <a:gd name="T33" fmla="*/ 0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1"/>
              <a:gd name="T52" fmla="*/ 0 h 25"/>
              <a:gd name="T53" fmla="*/ 31 w 31"/>
              <a:gd name="T54" fmla="*/ 25 h 2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1" h="25">
                <a:moveTo>
                  <a:pt x="2" y="0"/>
                </a:moveTo>
                <a:lnTo>
                  <a:pt x="0" y="0"/>
                </a:lnTo>
                <a:lnTo>
                  <a:pt x="0" y="25"/>
                </a:lnTo>
                <a:lnTo>
                  <a:pt x="31" y="25"/>
                </a:lnTo>
                <a:lnTo>
                  <a:pt x="31" y="0"/>
                </a:lnTo>
                <a:lnTo>
                  <a:pt x="29" y="0"/>
                </a:lnTo>
                <a:lnTo>
                  <a:pt x="2" y="0"/>
                </a:lnTo>
                <a:lnTo>
                  <a:pt x="2" y="4"/>
                </a:lnTo>
                <a:lnTo>
                  <a:pt x="29" y="4"/>
                </a:lnTo>
                <a:lnTo>
                  <a:pt x="27" y="2"/>
                </a:lnTo>
                <a:lnTo>
                  <a:pt x="27" y="23"/>
                </a:lnTo>
                <a:lnTo>
                  <a:pt x="29" y="21"/>
                </a:lnTo>
                <a:lnTo>
                  <a:pt x="2" y="21"/>
                </a:lnTo>
                <a:lnTo>
                  <a:pt x="4" y="23"/>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52" name="Oval 314"/>
          <p:cNvSpPr>
            <a:spLocks noChangeArrowheads="1"/>
          </p:cNvSpPr>
          <p:nvPr/>
        </p:nvSpPr>
        <p:spPr bwMode="auto">
          <a:xfrm>
            <a:off x="5986463" y="3467100"/>
            <a:ext cx="11112" cy="12700"/>
          </a:xfrm>
          <a:prstGeom prst="ellipse">
            <a:avLst/>
          </a:prstGeom>
          <a:solidFill>
            <a:srgbClr val="FFFFFF"/>
          </a:solidFill>
          <a:ln w="9525">
            <a:noFill/>
            <a:round/>
            <a:headEnd/>
            <a:tailEnd/>
          </a:ln>
        </p:spPr>
        <p:txBody>
          <a:bodyPr/>
          <a:lstStyle/>
          <a:p>
            <a:endParaRPr lang="en-US"/>
          </a:p>
        </p:txBody>
      </p:sp>
      <p:sp>
        <p:nvSpPr>
          <p:cNvPr id="110653" name="Freeform 315"/>
          <p:cNvSpPr>
            <a:spLocks/>
          </p:cNvSpPr>
          <p:nvPr/>
        </p:nvSpPr>
        <p:spPr bwMode="auto">
          <a:xfrm>
            <a:off x="5983288" y="3462338"/>
            <a:ext cx="14287" cy="17462"/>
          </a:xfrm>
          <a:custGeom>
            <a:avLst/>
            <a:gdLst>
              <a:gd name="T0" fmla="*/ 0 w 10"/>
              <a:gd name="T1" fmla="*/ 2147483647 h 10"/>
              <a:gd name="T2" fmla="*/ 0 w 10"/>
              <a:gd name="T3" fmla="*/ 2147483647 h 10"/>
              <a:gd name="T4" fmla="*/ 2147483647 w 10"/>
              <a:gd name="T5" fmla="*/ 2147483647 h 10"/>
              <a:gd name="T6" fmla="*/ 2147483647 w 10"/>
              <a:gd name="T7" fmla="*/ 2147483647 h 10"/>
              <a:gd name="T8" fmla="*/ 2147483647 w 10"/>
              <a:gd name="T9" fmla="*/ 2147483647 h 10"/>
              <a:gd name="T10" fmla="*/ 2147483647 w 10"/>
              <a:gd name="T11" fmla="*/ 2147483647 h 10"/>
              <a:gd name="T12" fmla="*/ 2147483647 w 10"/>
              <a:gd name="T13" fmla="*/ 2147483647 h 10"/>
              <a:gd name="T14" fmla="*/ 2147483647 w 10"/>
              <a:gd name="T15" fmla="*/ 0 h 10"/>
              <a:gd name="T16" fmla="*/ 0 w 10"/>
              <a:gd name="T17" fmla="*/ 0 h 10"/>
              <a:gd name="T18" fmla="*/ 0 w 10"/>
              <a:gd name="T19" fmla="*/ 2147483647 h 10"/>
              <a:gd name="T20" fmla="*/ 2147483647 w 10"/>
              <a:gd name="T21" fmla="*/ 2147483647 h 10"/>
              <a:gd name="T22" fmla="*/ 2147483647 w 10"/>
              <a:gd name="T23" fmla="*/ 2147483647 h 10"/>
              <a:gd name="T24" fmla="*/ 2147483647 w 10"/>
              <a:gd name="T25" fmla="*/ 2147483647 h 10"/>
              <a:gd name="T26" fmla="*/ 2147483647 w 10"/>
              <a:gd name="T27" fmla="*/ 2147483647 h 10"/>
              <a:gd name="T28" fmla="*/ 2147483647 w 10"/>
              <a:gd name="T29" fmla="*/ 2147483647 h 10"/>
              <a:gd name="T30" fmla="*/ 2147483647 w 10"/>
              <a:gd name="T31" fmla="*/ 2147483647 h 10"/>
              <a:gd name="T32" fmla="*/ 2147483647 w 10"/>
              <a:gd name="T33" fmla="*/ 2147483647 h 10"/>
              <a:gd name="T34" fmla="*/ 2147483647 w 10"/>
              <a:gd name="T35" fmla="*/ 2147483647 h 10"/>
              <a:gd name="T36" fmla="*/ 2147483647 w 10"/>
              <a:gd name="T37" fmla="*/ 2147483647 h 10"/>
              <a:gd name="T38" fmla="*/ 2147483647 w 10"/>
              <a:gd name="T39" fmla="*/ 2147483647 h 10"/>
              <a:gd name="T40" fmla="*/ 2147483647 w 10"/>
              <a:gd name="T41" fmla="*/ 2147483647 h 10"/>
              <a:gd name="T42" fmla="*/ 0 w 10"/>
              <a:gd name="T43" fmla="*/ 2147483647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
              <a:gd name="T67" fmla="*/ 0 h 10"/>
              <a:gd name="T68" fmla="*/ 10 w 10"/>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 h="10">
                <a:moveTo>
                  <a:pt x="0" y="4"/>
                </a:moveTo>
                <a:lnTo>
                  <a:pt x="0" y="6"/>
                </a:lnTo>
                <a:lnTo>
                  <a:pt x="2" y="10"/>
                </a:lnTo>
                <a:lnTo>
                  <a:pt x="6" y="8"/>
                </a:lnTo>
                <a:lnTo>
                  <a:pt x="8" y="8"/>
                </a:lnTo>
                <a:lnTo>
                  <a:pt x="8" y="6"/>
                </a:lnTo>
                <a:lnTo>
                  <a:pt x="10" y="2"/>
                </a:lnTo>
                <a:lnTo>
                  <a:pt x="6" y="0"/>
                </a:lnTo>
                <a:lnTo>
                  <a:pt x="0" y="0"/>
                </a:lnTo>
                <a:lnTo>
                  <a:pt x="0" y="4"/>
                </a:lnTo>
                <a:lnTo>
                  <a:pt x="4" y="4"/>
                </a:lnTo>
                <a:lnTo>
                  <a:pt x="6" y="4"/>
                </a:lnTo>
                <a:lnTo>
                  <a:pt x="6" y="6"/>
                </a:lnTo>
                <a:lnTo>
                  <a:pt x="8" y="2"/>
                </a:lnTo>
                <a:lnTo>
                  <a:pt x="4" y="2"/>
                </a:lnTo>
                <a:lnTo>
                  <a:pt x="4" y="4"/>
                </a:lnTo>
                <a:lnTo>
                  <a:pt x="2" y="4"/>
                </a:lnTo>
                <a:lnTo>
                  <a:pt x="2" y="8"/>
                </a:lnTo>
                <a:lnTo>
                  <a:pt x="6" y="6"/>
                </a:lnTo>
                <a:lnTo>
                  <a:pt x="4" y="6"/>
                </a:lnTo>
                <a:lnTo>
                  <a:pt x="4" y="4"/>
                </a:lnTo>
                <a:lnTo>
                  <a:pt x="0" y="4"/>
                </a:lnTo>
                <a:close/>
              </a:path>
            </a:pathLst>
          </a:custGeom>
          <a:solidFill>
            <a:srgbClr val="000000"/>
          </a:solidFill>
          <a:ln w="9525">
            <a:noFill/>
            <a:round/>
            <a:headEnd/>
            <a:tailEnd/>
          </a:ln>
        </p:spPr>
        <p:txBody>
          <a:bodyPr/>
          <a:lstStyle/>
          <a:p>
            <a:endParaRPr lang="de-DE"/>
          </a:p>
        </p:txBody>
      </p:sp>
      <p:sp>
        <p:nvSpPr>
          <p:cNvPr id="110654" name="Rectangle 316"/>
          <p:cNvSpPr>
            <a:spLocks noChangeArrowheads="1"/>
          </p:cNvSpPr>
          <p:nvPr/>
        </p:nvSpPr>
        <p:spPr bwMode="auto">
          <a:xfrm>
            <a:off x="5724525" y="3489325"/>
            <a:ext cx="352425" cy="550863"/>
          </a:xfrm>
          <a:prstGeom prst="rect">
            <a:avLst/>
          </a:prstGeom>
          <a:solidFill>
            <a:srgbClr val="C20000"/>
          </a:solidFill>
          <a:ln w="9525">
            <a:noFill/>
            <a:miter lim="800000"/>
            <a:headEnd/>
            <a:tailEnd/>
          </a:ln>
        </p:spPr>
        <p:txBody>
          <a:bodyPr/>
          <a:lstStyle/>
          <a:p>
            <a:endParaRPr lang="en-US"/>
          </a:p>
        </p:txBody>
      </p:sp>
      <p:sp>
        <p:nvSpPr>
          <p:cNvPr id="110655" name="Freeform 317"/>
          <p:cNvSpPr>
            <a:spLocks/>
          </p:cNvSpPr>
          <p:nvPr/>
        </p:nvSpPr>
        <p:spPr bwMode="auto">
          <a:xfrm>
            <a:off x="5722938" y="3486150"/>
            <a:ext cx="354012" cy="554038"/>
          </a:xfrm>
          <a:custGeom>
            <a:avLst/>
            <a:gdLst>
              <a:gd name="T0" fmla="*/ 2147483647 w 259"/>
              <a:gd name="T1" fmla="*/ 0 h 357"/>
              <a:gd name="T2" fmla="*/ 0 w 259"/>
              <a:gd name="T3" fmla="*/ 0 h 357"/>
              <a:gd name="T4" fmla="*/ 0 w 259"/>
              <a:gd name="T5" fmla="*/ 2147483647 h 357"/>
              <a:gd name="T6" fmla="*/ 2147483647 w 259"/>
              <a:gd name="T7" fmla="*/ 2147483647 h 357"/>
              <a:gd name="T8" fmla="*/ 2147483647 w 259"/>
              <a:gd name="T9" fmla="*/ 0 h 357"/>
              <a:gd name="T10" fmla="*/ 2147483647 w 259"/>
              <a:gd name="T11" fmla="*/ 0 h 357"/>
              <a:gd name="T12" fmla="*/ 2147483647 w 259"/>
              <a:gd name="T13" fmla="*/ 0 h 357"/>
              <a:gd name="T14" fmla="*/ 2147483647 w 259"/>
              <a:gd name="T15" fmla="*/ 2147483647 h 357"/>
              <a:gd name="T16" fmla="*/ 2147483647 w 259"/>
              <a:gd name="T17" fmla="*/ 2147483647 h 357"/>
              <a:gd name="T18" fmla="*/ 2147483647 w 259"/>
              <a:gd name="T19" fmla="*/ 2147483647 h 357"/>
              <a:gd name="T20" fmla="*/ 2147483647 w 259"/>
              <a:gd name="T21" fmla="*/ 2147483647 h 357"/>
              <a:gd name="T22" fmla="*/ 2147483647 w 259"/>
              <a:gd name="T23" fmla="*/ 2147483647 h 357"/>
              <a:gd name="T24" fmla="*/ 2147483647 w 259"/>
              <a:gd name="T25" fmla="*/ 2147483647 h 357"/>
              <a:gd name="T26" fmla="*/ 2147483647 w 259"/>
              <a:gd name="T27" fmla="*/ 2147483647 h 357"/>
              <a:gd name="T28" fmla="*/ 2147483647 w 259"/>
              <a:gd name="T29" fmla="*/ 2147483647 h 357"/>
              <a:gd name="T30" fmla="*/ 2147483647 w 259"/>
              <a:gd name="T31" fmla="*/ 2147483647 h 357"/>
              <a:gd name="T32" fmla="*/ 2147483647 w 259"/>
              <a:gd name="T33" fmla="*/ 0 h 35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9"/>
              <a:gd name="T52" fmla="*/ 0 h 357"/>
              <a:gd name="T53" fmla="*/ 259 w 259"/>
              <a:gd name="T54" fmla="*/ 357 h 35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9" h="357">
                <a:moveTo>
                  <a:pt x="2" y="0"/>
                </a:moveTo>
                <a:lnTo>
                  <a:pt x="0" y="0"/>
                </a:lnTo>
                <a:lnTo>
                  <a:pt x="0" y="357"/>
                </a:lnTo>
                <a:lnTo>
                  <a:pt x="259" y="357"/>
                </a:lnTo>
                <a:lnTo>
                  <a:pt x="259" y="0"/>
                </a:lnTo>
                <a:lnTo>
                  <a:pt x="257" y="0"/>
                </a:lnTo>
                <a:lnTo>
                  <a:pt x="2" y="0"/>
                </a:lnTo>
                <a:lnTo>
                  <a:pt x="2" y="4"/>
                </a:lnTo>
                <a:lnTo>
                  <a:pt x="257" y="4"/>
                </a:lnTo>
                <a:lnTo>
                  <a:pt x="255" y="2"/>
                </a:lnTo>
                <a:lnTo>
                  <a:pt x="255" y="355"/>
                </a:lnTo>
                <a:lnTo>
                  <a:pt x="257" y="352"/>
                </a:lnTo>
                <a:lnTo>
                  <a:pt x="2" y="352"/>
                </a:lnTo>
                <a:lnTo>
                  <a:pt x="4" y="355"/>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56" name="AutoShape 318"/>
          <p:cNvSpPr>
            <a:spLocks noChangeArrowheads="1"/>
          </p:cNvSpPr>
          <p:nvPr/>
        </p:nvSpPr>
        <p:spPr bwMode="auto">
          <a:xfrm>
            <a:off x="5748338" y="3517900"/>
            <a:ext cx="298450" cy="492125"/>
          </a:xfrm>
          <a:prstGeom prst="roundRect">
            <a:avLst>
              <a:gd name="adj" fmla="val 3333"/>
            </a:avLst>
          </a:prstGeom>
          <a:solidFill>
            <a:srgbClr val="FF5601"/>
          </a:solidFill>
          <a:ln w="9525">
            <a:noFill/>
            <a:round/>
            <a:headEnd/>
            <a:tailEnd/>
          </a:ln>
        </p:spPr>
        <p:txBody>
          <a:bodyPr/>
          <a:lstStyle/>
          <a:p>
            <a:endParaRPr lang="en-US"/>
          </a:p>
        </p:txBody>
      </p:sp>
      <p:sp>
        <p:nvSpPr>
          <p:cNvPr id="110657" name="Freeform 319"/>
          <p:cNvSpPr>
            <a:spLocks/>
          </p:cNvSpPr>
          <p:nvPr/>
        </p:nvSpPr>
        <p:spPr bwMode="auto">
          <a:xfrm>
            <a:off x="5746750" y="3513138"/>
            <a:ext cx="300038" cy="496887"/>
          </a:xfrm>
          <a:custGeom>
            <a:avLst/>
            <a:gdLst>
              <a:gd name="T0" fmla="*/ 2147483647 w 220"/>
              <a:gd name="T1" fmla="*/ 0 h 320"/>
              <a:gd name="T2" fmla="*/ 0 w 220"/>
              <a:gd name="T3" fmla="*/ 0 h 320"/>
              <a:gd name="T4" fmla="*/ 0 w 220"/>
              <a:gd name="T5" fmla="*/ 2147483647 h 320"/>
              <a:gd name="T6" fmla="*/ 2147483647 w 220"/>
              <a:gd name="T7" fmla="*/ 2147483647 h 320"/>
              <a:gd name="T8" fmla="*/ 2147483647 w 220"/>
              <a:gd name="T9" fmla="*/ 2147483647 h 320"/>
              <a:gd name="T10" fmla="*/ 2147483647 w 220"/>
              <a:gd name="T11" fmla="*/ 2147483647 h 320"/>
              <a:gd name="T12" fmla="*/ 2147483647 w 220"/>
              <a:gd name="T13" fmla="*/ 2147483647 h 320"/>
              <a:gd name="T14" fmla="*/ 2147483647 w 220"/>
              <a:gd name="T15" fmla="*/ 2147483647 h 320"/>
              <a:gd name="T16" fmla="*/ 2147483647 w 220"/>
              <a:gd name="T17" fmla="*/ 2147483647 h 320"/>
              <a:gd name="T18" fmla="*/ 2147483647 w 220"/>
              <a:gd name="T19" fmla="*/ 2147483647 h 320"/>
              <a:gd name="T20" fmla="*/ 2147483647 w 220"/>
              <a:gd name="T21" fmla="*/ 2147483647 h 320"/>
              <a:gd name="T22" fmla="*/ 2147483647 w 220"/>
              <a:gd name="T23" fmla="*/ 2147483647 h 320"/>
              <a:gd name="T24" fmla="*/ 2147483647 w 220"/>
              <a:gd name="T25" fmla="*/ 0 h 320"/>
              <a:gd name="T26" fmla="*/ 2147483647 w 220"/>
              <a:gd name="T27" fmla="*/ 0 h 320"/>
              <a:gd name="T28" fmla="*/ 2147483647 w 220"/>
              <a:gd name="T29" fmla="*/ 2147483647 h 320"/>
              <a:gd name="T30" fmla="*/ 2147483647 w 220"/>
              <a:gd name="T31" fmla="*/ 2147483647 h 320"/>
              <a:gd name="T32" fmla="*/ 2147483647 w 220"/>
              <a:gd name="T33" fmla="*/ 2147483647 h 320"/>
              <a:gd name="T34" fmla="*/ 2147483647 w 220"/>
              <a:gd name="T35" fmla="*/ 2147483647 h 320"/>
              <a:gd name="T36" fmla="*/ 2147483647 w 220"/>
              <a:gd name="T37" fmla="*/ 2147483647 h 320"/>
              <a:gd name="T38" fmla="*/ 2147483647 w 220"/>
              <a:gd name="T39" fmla="*/ 2147483647 h 320"/>
              <a:gd name="T40" fmla="*/ 2147483647 w 220"/>
              <a:gd name="T41" fmla="*/ 2147483647 h 320"/>
              <a:gd name="T42" fmla="*/ 2147483647 w 220"/>
              <a:gd name="T43" fmla="*/ 2147483647 h 320"/>
              <a:gd name="T44" fmla="*/ 2147483647 w 220"/>
              <a:gd name="T45" fmla="*/ 2147483647 h 320"/>
              <a:gd name="T46" fmla="*/ 2147483647 w 220"/>
              <a:gd name="T47" fmla="*/ 2147483647 h 320"/>
              <a:gd name="T48" fmla="*/ 2147483647 w 220"/>
              <a:gd name="T49" fmla="*/ 2147483647 h 320"/>
              <a:gd name="T50" fmla="*/ 2147483647 w 220"/>
              <a:gd name="T51" fmla="*/ 2147483647 h 320"/>
              <a:gd name="T52" fmla="*/ 2147483647 w 220"/>
              <a:gd name="T53" fmla="*/ 2147483647 h 320"/>
              <a:gd name="T54" fmla="*/ 2147483647 w 220"/>
              <a:gd name="T55" fmla="*/ 2147483647 h 320"/>
              <a:gd name="T56" fmla="*/ 2147483647 w 220"/>
              <a:gd name="T57" fmla="*/ 2147483647 h 320"/>
              <a:gd name="T58" fmla="*/ 2147483647 w 220"/>
              <a:gd name="T59" fmla="*/ 2147483647 h 320"/>
              <a:gd name="T60" fmla="*/ 2147483647 w 220"/>
              <a:gd name="T61" fmla="*/ 2147483647 h 320"/>
              <a:gd name="T62" fmla="*/ 2147483647 w 220"/>
              <a:gd name="T63" fmla="*/ 2147483647 h 320"/>
              <a:gd name="T64" fmla="*/ 2147483647 w 220"/>
              <a:gd name="T65" fmla="*/ 2147483647 h 320"/>
              <a:gd name="T66" fmla="*/ 2147483647 w 220"/>
              <a:gd name="T67" fmla="*/ 2147483647 h 320"/>
              <a:gd name="T68" fmla="*/ 2147483647 w 220"/>
              <a:gd name="T69" fmla="*/ 2147483647 h 320"/>
              <a:gd name="T70" fmla="*/ 2147483647 w 220"/>
              <a:gd name="T71" fmla="*/ 0 h 32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0"/>
              <a:gd name="T109" fmla="*/ 0 h 320"/>
              <a:gd name="T110" fmla="*/ 220 w 220"/>
              <a:gd name="T111" fmla="*/ 320 h 32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0" h="320">
                <a:moveTo>
                  <a:pt x="9" y="0"/>
                </a:moveTo>
                <a:lnTo>
                  <a:pt x="0" y="0"/>
                </a:lnTo>
                <a:lnTo>
                  <a:pt x="0" y="318"/>
                </a:lnTo>
                <a:lnTo>
                  <a:pt x="7" y="318"/>
                </a:lnTo>
                <a:lnTo>
                  <a:pt x="7" y="320"/>
                </a:lnTo>
                <a:lnTo>
                  <a:pt x="212" y="320"/>
                </a:lnTo>
                <a:lnTo>
                  <a:pt x="214" y="318"/>
                </a:lnTo>
                <a:lnTo>
                  <a:pt x="218" y="318"/>
                </a:lnTo>
                <a:lnTo>
                  <a:pt x="218" y="314"/>
                </a:lnTo>
                <a:lnTo>
                  <a:pt x="220" y="312"/>
                </a:lnTo>
                <a:lnTo>
                  <a:pt x="220" y="6"/>
                </a:lnTo>
                <a:lnTo>
                  <a:pt x="218" y="6"/>
                </a:lnTo>
                <a:lnTo>
                  <a:pt x="218" y="0"/>
                </a:lnTo>
                <a:lnTo>
                  <a:pt x="9" y="0"/>
                </a:lnTo>
                <a:lnTo>
                  <a:pt x="9" y="4"/>
                </a:lnTo>
                <a:lnTo>
                  <a:pt x="212" y="4"/>
                </a:lnTo>
                <a:lnTo>
                  <a:pt x="214" y="4"/>
                </a:lnTo>
                <a:lnTo>
                  <a:pt x="214" y="6"/>
                </a:lnTo>
                <a:lnTo>
                  <a:pt x="216" y="11"/>
                </a:lnTo>
                <a:lnTo>
                  <a:pt x="216" y="9"/>
                </a:lnTo>
                <a:lnTo>
                  <a:pt x="216" y="312"/>
                </a:lnTo>
                <a:lnTo>
                  <a:pt x="218" y="310"/>
                </a:lnTo>
                <a:lnTo>
                  <a:pt x="214" y="310"/>
                </a:lnTo>
                <a:lnTo>
                  <a:pt x="214" y="314"/>
                </a:lnTo>
                <a:lnTo>
                  <a:pt x="210" y="314"/>
                </a:lnTo>
                <a:lnTo>
                  <a:pt x="210" y="318"/>
                </a:lnTo>
                <a:lnTo>
                  <a:pt x="212" y="316"/>
                </a:lnTo>
                <a:lnTo>
                  <a:pt x="9" y="316"/>
                </a:lnTo>
                <a:lnTo>
                  <a:pt x="11" y="316"/>
                </a:lnTo>
                <a:lnTo>
                  <a:pt x="7" y="314"/>
                </a:lnTo>
                <a:lnTo>
                  <a:pt x="4" y="314"/>
                </a:lnTo>
                <a:lnTo>
                  <a:pt x="4" y="312"/>
                </a:lnTo>
                <a:lnTo>
                  <a:pt x="4" y="9"/>
                </a:lnTo>
                <a:lnTo>
                  <a:pt x="4" y="4"/>
                </a:lnTo>
                <a:lnTo>
                  <a:pt x="9" y="4"/>
                </a:lnTo>
                <a:lnTo>
                  <a:pt x="9" y="0"/>
                </a:lnTo>
                <a:close/>
              </a:path>
            </a:pathLst>
          </a:custGeom>
          <a:solidFill>
            <a:srgbClr val="000000"/>
          </a:solidFill>
          <a:ln w="9525">
            <a:noFill/>
            <a:round/>
            <a:headEnd/>
            <a:tailEnd/>
          </a:ln>
        </p:spPr>
        <p:txBody>
          <a:bodyPr/>
          <a:lstStyle/>
          <a:p>
            <a:endParaRPr lang="de-DE"/>
          </a:p>
        </p:txBody>
      </p:sp>
      <p:sp>
        <p:nvSpPr>
          <p:cNvPr id="110658" name="Rectangle 320"/>
          <p:cNvSpPr>
            <a:spLocks noChangeArrowheads="1"/>
          </p:cNvSpPr>
          <p:nvPr/>
        </p:nvSpPr>
        <p:spPr bwMode="auto">
          <a:xfrm>
            <a:off x="5740400" y="3551238"/>
            <a:ext cx="7938" cy="92075"/>
          </a:xfrm>
          <a:prstGeom prst="rect">
            <a:avLst/>
          </a:prstGeom>
          <a:solidFill>
            <a:srgbClr val="C20000"/>
          </a:solidFill>
          <a:ln w="0" cap="sq">
            <a:solidFill>
              <a:srgbClr val="000000"/>
            </a:solidFill>
            <a:miter lim="800000"/>
            <a:headEnd/>
            <a:tailEnd/>
          </a:ln>
        </p:spPr>
        <p:txBody>
          <a:bodyPr/>
          <a:lstStyle/>
          <a:p>
            <a:endParaRPr lang="en-US"/>
          </a:p>
        </p:txBody>
      </p:sp>
      <p:sp>
        <p:nvSpPr>
          <p:cNvPr id="110659" name="Rectangle 321"/>
          <p:cNvSpPr>
            <a:spLocks noChangeArrowheads="1"/>
          </p:cNvSpPr>
          <p:nvPr/>
        </p:nvSpPr>
        <p:spPr bwMode="auto">
          <a:xfrm>
            <a:off x="5740400" y="3578225"/>
            <a:ext cx="7938" cy="93663"/>
          </a:xfrm>
          <a:prstGeom prst="rect">
            <a:avLst/>
          </a:prstGeom>
          <a:solidFill>
            <a:srgbClr val="C20000"/>
          </a:solidFill>
          <a:ln w="0" cap="sq">
            <a:solidFill>
              <a:srgbClr val="000000"/>
            </a:solidFill>
            <a:miter lim="800000"/>
            <a:headEnd/>
            <a:tailEnd/>
          </a:ln>
        </p:spPr>
        <p:txBody>
          <a:bodyPr/>
          <a:lstStyle/>
          <a:p>
            <a:endParaRPr lang="en-US"/>
          </a:p>
        </p:txBody>
      </p:sp>
      <p:sp>
        <p:nvSpPr>
          <p:cNvPr id="110660" name="Rectangle 322"/>
          <p:cNvSpPr>
            <a:spLocks noChangeArrowheads="1"/>
          </p:cNvSpPr>
          <p:nvPr/>
        </p:nvSpPr>
        <p:spPr bwMode="auto">
          <a:xfrm>
            <a:off x="5740400" y="3606800"/>
            <a:ext cx="7938" cy="96838"/>
          </a:xfrm>
          <a:prstGeom prst="rect">
            <a:avLst/>
          </a:prstGeom>
          <a:solidFill>
            <a:srgbClr val="C20000"/>
          </a:solidFill>
          <a:ln w="0" cap="sq">
            <a:solidFill>
              <a:srgbClr val="000000"/>
            </a:solidFill>
            <a:miter lim="800000"/>
            <a:headEnd/>
            <a:tailEnd/>
          </a:ln>
        </p:spPr>
        <p:txBody>
          <a:bodyPr/>
          <a:lstStyle/>
          <a:p>
            <a:endParaRPr lang="en-US"/>
          </a:p>
        </p:txBody>
      </p:sp>
      <p:sp>
        <p:nvSpPr>
          <p:cNvPr id="110661" name="Rectangle 323"/>
          <p:cNvSpPr>
            <a:spLocks noChangeArrowheads="1"/>
          </p:cNvSpPr>
          <p:nvPr/>
        </p:nvSpPr>
        <p:spPr bwMode="auto">
          <a:xfrm>
            <a:off x="5740400" y="3700463"/>
            <a:ext cx="7938" cy="96837"/>
          </a:xfrm>
          <a:prstGeom prst="rect">
            <a:avLst/>
          </a:prstGeom>
          <a:solidFill>
            <a:srgbClr val="C20000"/>
          </a:solidFill>
          <a:ln w="0" cap="sq">
            <a:solidFill>
              <a:srgbClr val="000000"/>
            </a:solidFill>
            <a:miter lim="800000"/>
            <a:headEnd/>
            <a:tailEnd/>
          </a:ln>
        </p:spPr>
        <p:txBody>
          <a:bodyPr/>
          <a:lstStyle/>
          <a:p>
            <a:endParaRPr lang="en-US"/>
          </a:p>
        </p:txBody>
      </p:sp>
      <p:sp>
        <p:nvSpPr>
          <p:cNvPr id="110662" name="Rectangle 324"/>
          <p:cNvSpPr>
            <a:spLocks noChangeArrowheads="1"/>
          </p:cNvSpPr>
          <p:nvPr/>
        </p:nvSpPr>
        <p:spPr bwMode="auto">
          <a:xfrm>
            <a:off x="5740400" y="3729038"/>
            <a:ext cx="7938" cy="98425"/>
          </a:xfrm>
          <a:prstGeom prst="rect">
            <a:avLst/>
          </a:prstGeom>
          <a:solidFill>
            <a:srgbClr val="C20000"/>
          </a:solidFill>
          <a:ln w="0" cap="sq">
            <a:solidFill>
              <a:srgbClr val="000000"/>
            </a:solidFill>
            <a:miter lim="800000"/>
            <a:headEnd/>
            <a:tailEnd/>
          </a:ln>
        </p:spPr>
        <p:txBody>
          <a:bodyPr/>
          <a:lstStyle/>
          <a:p>
            <a:endParaRPr lang="en-US"/>
          </a:p>
        </p:txBody>
      </p:sp>
      <p:sp>
        <p:nvSpPr>
          <p:cNvPr id="110663" name="Rectangle 325"/>
          <p:cNvSpPr>
            <a:spLocks noChangeArrowheads="1"/>
          </p:cNvSpPr>
          <p:nvPr/>
        </p:nvSpPr>
        <p:spPr bwMode="auto">
          <a:xfrm>
            <a:off x="5740400" y="3762375"/>
            <a:ext cx="7938" cy="92075"/>
          </a:xfrm>
          <a:prstGeom prst="rect">
            <a:avLst/>
          </a:prstGeom>
          <a:solidFill>
            <a:srgbClr val="C20000"/>
          </a:solidFill>
          <a:ln w="0" cap="sq">
            <a:solidFill>
              <a:srgbClr val="000000"/>
            </a:solidFill>
            <a:miter lim="800000"/>
            <a:headEnd/>
            <a:tailEnd/>
          </a:ln>
        </p:spPr>
        <p:txBody>
          <a:bodyPr/>
          <a:lstStyle/>
          <a:p>
            <a:endParaRPr lang="en-US"/>
          </a:p>
        </p:txBody>
      </p:sp>
      <p:sp>
        <p:nvSpPr>
          <p:cNvPr id="110664" name="Rectangle 326"/>
          <p:cNvSpPr>
            <a:spLocks noChangeArrowheads="1"/>
          </p:cNvSpPr>
          <p:nvPr/>
        </p:nvSpPr>
        <p:spPr bwMode="auto">
          <a:xfrm>
            <a:off x="5740400" y="3822700"/>
            <a:ext cx="7938" cy="95250"/>
          </a:xfrm>
          <a:prstGeom prst="rect">
            <a:avLst/>
          </a:prstGeom>
          <a:solidFill>
            <a:srgbClr val="C20000"/>
          </a:solidFill>
          <a:ln w="0" cap="sq">
            <a:solidFill>
              <a:srgbClr val="000000"/>
            </a:solidFill>
            <a:miter lim="800000"/>
            <a:headEnd/>
            <a:tailEnd/>
          </a:ln>
        </p:spPr>
        <p:txBody>
          <a:bodyPr/>
          <a:lstStyle/>
          <a:p>
            <a:endParaRPr lang="en-US"/>
          </a:p>
        </p:txBody>
      </p:sp>
      <p:sp>
        <p:nvSpPr>
          <p:cNvPr id="110665" name="Rectangle 327"/>
          <p:cNvSpPr>
            <a:spLocks noChangeArrowheads="1"/>
          </p:cNvSpPr>
          <p:nvPr/>
        </p:nvSpPr>
        <p:spPr bwMode="auto">
          <a:xfrm>
            <a:off x="5740400" y="3851275"/>
            <a:ext cx="7938" cy="93663"/>
          </a:xfrm>
          <a:prstGeom prst="rect">
            <a:avLst/>
          </a:prstGeom>
          <a:solidFill>
            <a:srgbClr val="C20000"/>
          </a:solidFill>
          <a:ln w="0" cap="sq">
            <a:solidFill>
              <a:srgbClr val="000000"/>
            </a:solidFill>
            <a:miter lim="800000"/>
            <a:headEnd/>
            <a:tailEnd/>
          </a:ln>
        </p:spPr>
        <p:txBody>
          <a:bodyPr/>
          <a:lstStyle/>
          <a:p>
            <a:endParaRPr lang="en-US"/>
          </a:p>
        </p:txBody>
      </p:sp>
      <p:sp>
        <p:nvSpPr>
          <p:cNvPr id="110666" name="Rectangle 328"/>
          <p:cNvSpPr>
            <a:spLocks noChangeArrowheads="1"/>
          </p:cNvSpPr>
          <p:nvPr/>
        </p:nvSpPr>
        <p:spPr bwMode="auto">
          <a:xfrm>
            <a:off x="5740400" y="3881438"/>
            <a:ext cx="7938" cy="93662"/>
          </a:xfrm>
          <a:prstGeom prst="rect">
            <a:avLst/>
          </a:prstGeom>
          <a:solidFill>
            <a:srgbClr val="C20000"/>
          </a:solidFill>
          <a:ln w="0" cap="sq">
            <a:solidFill>
              <a:srgbClr val="000000"/>
            </a:solidFill>
            <a:miter lim="800000"/>
            <a:headEnd/>
            <a:tailEnd/>
          </a:ln>
        </p:spPr>
        <p:txBody>
          <a:bodyPr/>
          <a:lstStyle/>
          <a:p>
            <a:endParaRPr lang="en-US"/>
          </a:p>
        </p:txBody>
      </p:sp>
      <p:sp>
        <p:nvSpPr>
          <p:cNvPr id="110667" name="Freeform 329"/>
          <p:cNvSpPr>
            <a:spLocks/>
          </p:cNvSpPr>
          <p:nvPr/>
        </p:nvSpPr>
        <p:spPr bwMode="auto">
          <a:xfrm>
            <a:off x="5776913" y="3508375"/>
            <a:ext cx="247650" cy="12700"/>
          </a:xfrm>
          <a:custGeom>
            <a:avLst/>
            <a:gdLst>
              <a:gd name="T0" fmla="*/ 2147483647 w 181"/>
              <a:gd name="T1" fmla="*/ 2147483647 h 8"/>
              <a:gd name="T2" fmla="*/ 2147483647 w 181"/>
              <a:gd name="T3" fmla="*/ 2147483647 h 8"/>
              <a:gd name="T4" fmla="*/ 2147483647 w 181"/>
              <a:gd name="T5" fmla="*/ 2147483647 h 8"/>
              <a:gd name="T6" fmla="*/ 2147483647 w 181"/>
              <a:gd name="T7" fmla="*/ 2147483647 h 8"/>
              <a:gd name="T8" fmla="*/ 2147483647 w 181"/>
              <a:gd name="T9" fmla="*/ 2147483647 h 8"/>
              <a:gd name="T10" fmla="*/ 2147483647 w 181"/>
              <a:gd name="T11" fmla="*/ 2147483647 h 8"/>
              <a:gd name="T12" fmla="*/ 2147483647 w 181"/>
              <a:gd name="T13" fmla="*/ 2147483647 h 8"/>
              <a:gd name="T14" fmla="*/ 2147483647 w 181"/>
              <a:gd name="T15" fmla="*/ 0 h 8"/>
              <a:gd name="T16" fmla="*/ 2147483647 w 181"/>
              <a:gd name="T17" fmla="*/ 0 h 8"/>
              <a:gd name="T18" fmla="*/ 2147483647 w 181"/>
              <a:gd name="T19" fmla="*/ 0 h 8"/>
              <a:gd name="T20" fmla="*/ 2147483647 w 181"/>
              <a:gd name="T21" fmla="*/ 0 h 8"/>
              <a:gd name="T22" fmla="*/ 0 w 181"/>
              <a:gd name="T23" fmla="*/ 2147483647 h 8"/>
              <a:gd name="T24" fmla="*/ 2147483647 w 181"/>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1"/>
              <a:gd name="T40" fmla="*/ 0 h 8"/>
              <a:gd name="T41" fmla="*/ 181 w 181"/>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1" h="8">
                <a:moveTo>
                  <a:pt x="4" y="8"/>
                </a:moveTo>
                <a:lnTo>
                  <a:pt x="8" y="4"/>
                </a:lnTo>
                <a:lnTo>
                  <a:pt x="6" y="4"/>
                </a:lnTo>
                <a:lnTo>
                  <a:pt x="175" y="4"/>
                </a:lnTo>
                <a:lnTo>
                  <a:pt x="172" y="4"/>
                </a:lnTo>
                <a:lnTo>
                  <a:pt x="177" y="8"/>
                </a:lnTo>
                <a:lnTo>
                  <a:pt x="181" y="4"/>
                </a:lnTo>
                <a:lnTo>
                  <a:pt x="177" y="0"/>
                </a:lnTo>
                <a:lnTo>
                  <a:pt x="175" y="0"/>
                </a:lnTo>
                <a:lnTo>
                  <a:pt x="6" y="0"/>
                </a:lnTo>
                <a:lnTo>
                  <a:pt x="4" y="0"/>
                </a:lnTo>
                <a:lnTo>
                  <a:pt x="0" y="4"/>
                </a:lnTo>
                <a:lnTo>
                  <a:pt x="4" y="8"/>
                </a:lnTo>
                <a:close/>
              </a:path>
            </a:pathLst>
          </a:custGeom>
          <a:solidFill>
            <a:srgbClr val="000000"/>
          </a:solidFill>
          <a:ln w="9525">
            <a:noFill/>
            <a:round/>
            <a:headEnd/>
            <a:tailEnd/>
          </a:ln>
        </p:spPr>
        <p:txBody>
          <a:bodyPr/>
          <a:lstStyle/>
          <a:p>
            <a:endParaRPr lang="de-DE"/>
          </a:p>
        </p:txBody>
      </p:sp>
      <p:sp>
        <p:nvSpPr>
          <p:cNvPr id="110668" name="Freeform 330"/>
          <p:cNvSpPr>
            <a:spLocks/>
          </p:cNvSpPr>
          <p:nvPr/>
        </p:nvSpPr>
        <p:spPr bwMode="auto">
          <a:xfrm>
            <a:off x="6043613" y="3543300"/>
            <a:ext cx="14287" cy="442913"/>
          </a:xfrm>
          <a:custGeom>
            <a:avLst/>
            <a:gdLst>
              <a:gd name="T0" fmla="*/ 0 w 11"/>
              <a:gd name="T1" fmla="*/ 2147483647 h 286"/>
              <a:gd name="T2" fmla="*/ 2147483647 w 11"/>
              <a:gd name="T3" fmla="*/ 2147483647 h 286"/>
              <a:gd name="T4" fmla="*/ 2147483647 w 11"/>
              <a:gd name="T5" fmla="*/ 2147483647 h 286"/>
              <a:gd name="T6" fmla="*/ 2147483647 w 11"/>
              <a:gd name="T7" fmla="*/ 2147483647 h 286"/>
              <a:gd name="T8" fmla="*/ 2147483647 w 11"/>
              <a:gd name="T9" fmla="*/ 2147483647 h 286"/>
              <a:gd name="T10" fmla="*/ 0 w 11"/>
              <a:gd name="T11" fmla="*/ 2147483647 h 286"/>
              <a:gd name="T12" fmla="*/ 2147483647 w 11"/>
              <a:gd name="T13" fmla="*/ 2147483647 h 286"/>
              <a:gd name="T14" fmla="*/ 2147483647 w 11"/>
              <a:gd name="T15" fmla="*/ 2147483647 h 286"/>
              <a:gd name="T16" fmla="*/ 2147483647 w 11"/>
              <a:gd name="T17" fmla="*/ 2147483647 h 286"/>
              <a:gd name="T18" fmla="*/ 2147483647 w 11"/>
              <a:gd name="T19" fmla="*/ 2147483647 h 286"/>
              <a:gd name="T20" fmla="*/ 2147483647 w 11"/>
              <a:gd name="T21" fmla="*/ 2147483647 h 286"/>
              <a:gd name="T22" fmla="*/ 2147483647 w 11"/>
              <a:gd name="T23" fmla="*/ 0 h 286"/>
              <a:gd name="T24" fmla="*/ 0 w 11"/>
              <a:gd name="T25" fmla="*/ 2147483647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
              <a:gd name="T40" fmla="*/ 0 h 286"/>
              <a:gd name="T41" fmla="*/ 11 w 11"/>
              <a:gd name="T42" fmla="*/ 286 h 2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 h="286">
                <a:moveTo>
                  <a:pt x="0" y="4"/>
                </a:moveTo>
                <a:lnTo>
                  <a:pt x="6" y="10"/>
                </a:lnTo>
                <a:lnTo>
                  <a:pt x="6" y="8"/>
                </a:lnTo>
                <a:lnTo>
                  <a:pt x="6" y="280"/>
                </a:lnTo>
                <a:lnTo>
                  <a:pt x="6" y="278"/>
                </a:lnTo>
                <a:lnTo>
                  <a:pt x="0" y="282"/>
                </a:lnTo>
                <a:lnTo>
                  <a:pt x="4" y="286"/>
                </a:lnTo>
                <a:lnTo>
                  <a:pt x="11" y="282"/>
                </a:lnTo>
                <a:lnTo>
                  <a:pt x="11" y="280"/>
                </a:lnTo>
                <a:lnTo>
                  <a:pt x="11" y="8"/>
                </a:lnTo>
                <a:lnTo>
                  <a:pt x="11" y="6"/>
                </a:lnTo>
                <a:lnTo>
                  <a:pt x="4" y="0"/>
                </a:lnTo>
                <a:lnTo>
                  <a:pt x="0" y="4"/>
                </a:lnTo>
                <a:close/>
              </a:path>
            </a:pathLst>
          </a:custGeom>
          <a:solidFill>
            <a:srgbClr val="000000"/>
          </a:solidFill>
          <a:ln w="9525">
            <a:noFill/>
            <a:round/>
            <a:headEnd/>
            <a:tailEnd/>
          </a:ln>
        </p:spPr>
        <p:txBody>
          <a:bodyPr/>
          <a:lstStyle/>
          <a:p>
            <a:endParaRPr lang="de-DE"/>
          </a:p>
        </p:txBody>
      </p:sp>
      <p:sp>
        <p:nvSpPr>
          <p:cNvPr id="110669" name="Freeform 331"/>
          <p:cNvSpPr>
            <a:spLocks/>
          </p:cNvSpPr>
          <p:nvPr/>
        </p:nvSpPr>
        <p:spPr bwMode="auto">
          <a:xfrm>
            <a:off x="5775325" y="4002088"/>
            <a:ext cx="249238" cy="14287"/>
          </a:xfrm>
          <a:custGeom>
            <a:avLst/>
            <a:gdLst>
              <a:gd name="T0" fmla="*/ 0 w 183"/>
              <a:gd name="T1" fmla="*/ 2147483647 h 10"/>
              <a:gd name="T2" fmla="*/ 2147483647 w 183"/>
              <a:gd name="T3" fmla="*/ 2147483647 h 10"/>
              <a:gd name="T4" fmla="*/ 2147483647 w 183"/>
              <a:gd name="T5" fmla="*/ 2147483647 h 10"/>
              <a:gd name="T6" fmla="*/ 2147483647 w 183"/>
              <a:gd name="T7" fmla="*/ 2147483647 h 10"/>
              <a:gd name="T8" fmla="*/ 2147483647 w 183"/>
              <a:gd name="T9" fmla="*/ 0 h 10"/>
              <a:gd name="T10" fmla="*/ 2147483647 w 183"/>
              <a:gd name="T11" fmla="*/ 2147483647 h 10"/>
              <a:gd name="T12" fmla="*/ 2147483647 w 183"/>
              <a:gd name="T13" fmla="*/ 2147483647 h 10"/>
              <a:gd name="T14" fmla="*/ 2147483647 w 183"/>
              <a:gd name="T15" fmla="*/ 2147483647 h 10"/>
              <a:gd name="T16" fmla="*/ 2147483647 w 183"/>
              <a:gd name="T17" fmla="*/ 0 h 10"/>
              <a:gd name="T18" fmla="*/ 0 w 183"/>
              <a:gd name="T19" fmla="*/ 214748364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3"/>
              <a:gd name="T31" fmla="*/ 0 h 10"/>
              <a:gd name="T32" fmla="*/ 183 w 183"/>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3" h="10">
                <a:moveTo>
                  <a:pt x="0" y="4"/>
                </a:moveTo>
                <a:lnTo>
                  <a:pt x="6" y="10"/>
                </a:lnTo>
                <a:lnTo>
                  <a:pt x="179" y="10"/>
                </a:lnTo>
                <a:lnTo>
                  <a:pt x="183" y="4"/>
                </a:lnTo>
                <a:lnTo>
                  <a:pt x="179" y="0"/>
                </a:lnTo>
                <a:lnTo>
                  <a:pt x="177" y="6"/>
                </a:lnTo>
                <a:lnTo>
                  <a:pt x="8" y="6"/>
                </a:lnTo>
                <a:lnTo>
                  <a:pt x="10" y="6"/>
                </a:lnTo>
                <a:lnTo>
                  <a:pt x="4" y="0"/>
                </a:lnTo>
                <a:lnTo>
                  <a:pt x="0" y="4"/>
                </a:lnTo>
                <a:close/>
              </a:path>
            </a:pathLst>
          </a:custGeom>
          <a:solidFill>
            <a:srgbClr val="000000"/>
          </a:solidFill>
          <a:ln w="9525">
            <a:noFill/>
            <a:round/>
            <a:headEnd/>
            <a:tailEnd/>
          </a:ln>
        </p:spPr>
        <p:txBody>
          <a:bodyPr/>
          <a:lstStyle/>
          <a:p>
            <a:endParaRPr lang="de-DE"/>
          </a:p>
        </p:txBody>
      </p:sp>
      <p:sp>
        <p:nvSpPr>
          <p:cNvPr id="110670" name="Rectangle 332"/>
          <p:cNvSpPr>
            <a:spLocks noChangeArrowheads="1"/>
          </p:cNvSpPr>
          <p:nvPr/>
        </p:nvSpPr>
        <p:spPr bwMode="auto">
          <a:xfrm>
            <a:off x="6046788" y="3590925"/>
            <a:ext cx="33337" cy="46038"/>
          </a:xfrm>
          <a:prstGeom prst="rect">
            <a:avLst/>
          </a:prstGeom>
          <a:solidFill>
            <a:srgbClr val="FFFFFF"/>
          </a:solidFill>
          <a:ln w="9525">
            <a:noFill/>
            <a:miter lim="800000"/>
            <a:headEnd/>
            <a:tailEnd/>
          </a:ln>
        </p:spPr>
        <p:txBody>
          <a:bodyPr/>
          <a:lstStyle/>
          <a:p>
            <a:endParaRPr lang="en-US"/>
          </a:p>
        </p:txBody>
      </p:sp>
      <p:sp>
        <p:nvSpPr>
          <p:cNvPr id="110671" name="Freeform 333"/>
          <p:cNvSpPr>
            <a:spLocks/>
          </p:cNvSpPr>
          <p:nvPr/>
        </p:nvSpPr>
        <p:spPr bwMode="auto">
          <a:xfrm>
            <a:off x="6045200" y="3589338"/>
            <a:ext cx="34925" cy="47625"/>
          </a:xfrm>
          <a:custGeom>
            <a:avLst/>
            <a:gdLst>
              <a:gd name="T0" fmla="*/ 2147483647 w 25"/>
              <a:gd name="T1" fmla="*/ 0 h 31"/>
              <a:gd name="T2" fmla="*/ 0 w 25"/>
              <a:gd name="T3" fmla="*/ 0 h 31"/>
              <a:gd name="T4" fmla="*/ 0 w 25"/>
              <a:gd name="T5" fmla="*/ 2147483647 h 31"/>
              <a:gd name="T6" fmla="*/ 2147483647 w 25"/>
              <a:gd name="T7" fmla="*/ 2147483647 h 31"/>
              <a:gd name="T8" fmla="*/ 2147483647 w 25"/>
              <a:gd name="T9" fmla="*/ 0 h 31"/>
              <a:gd name="T10" fmla="*/ 2147483647 w 25"/>
              <a:gd name="T11" fmla="*/ 0 h 31"/>
              <a:gd name="T12" fmla="*/ 2147483647 w 25"/>
              <a:gd name="T13" fmla="*/ 0 h 31"/>
              <a:gd name="T14" fmla="*/ 2147483647 w 25"/>
              <a:gd name="T15" fmla="*/ 2147483647 h 31"/>
              <a:gd name="T16" fmla="*/ 2147483647 w 25"/>
              <a:gd name="T17" fmla="*/ 2147483647 h 31"/>
              <a:gd name="T18" fmla="*/ 2147483647 w 25"/>
              <a:gd name="T19" fmla="*/ 2147483647 h 31"/>
              <a:gd name="T20" fmla="*/ 2147483647 w 25"/>
              <a:gd name="T21" fmla="*/ 2147483647 h 31"/>
              <a:gd name="T22" fmla="*/ 2147483647 w 25"/>
              <a:gd name="T23" fmla="*/ 2147483647 h 31"/>
              <a:gd name="T24" fmla="*/ 2147483647 w 25"/>
              <a:gd name="T25" fmla="*/ 2147483647 h 31"/>
              <a:gd name="T26" fmla="*/ 2147483647 w 25"/>
              <a:gd name="T27" fmla="*/ 2147483647 h 31"/>
              <a:gd name="T28" fmla="*/ 2147483647 w 25"/>
              <a:gd name="T29" fmla="*/ 2147483647 h 31"/>
              <a:gd name="T30" fmla="*/ 2147483647 w 25"/>
              <a:gd name="T31" fmla="*/ 2147483647 h 31"/>
              <a:gd name="T32" fmla="*/ 2147483647 w 25"/>
              <a:gd name="T33" fmla="*/ 0 h 3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31"/>
              <a:gd name="T53" fmla="*/ 25 w 25"/>
              <a:gd name="T54" fmla="*/ 31 h 3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31">
                <a:moveTo>
                  <a:pt x="2" y="0"/>
                </a:moveTo>
                <a:lnTo>
                  <a:pt x="0" y="0"/>
                </a:lnTo>
                <a:lnTo>
                  <a:pt x="0" y="31"/>
                </a:lnTo>
                <a:lnTo>
                  <a:pt x="25" y="31"/>
                </a:lnTo>
                <a:lnTo>
                  <a:pt x="25" y="0"/>
                </a:lnTo>
                <a:lnTo>
                  <a:pt x="23" y="0"/>
                </a:lnTo>
                <a:lnTo>
                  <a:pt x="2" y="0"/>
                </a:lnTo>
                <a:lnTo>
                  <a:pt x="2" y="4"/>
                </a:lnTo>
                <a:lnTo>
                  <a:pt x="23" y="4"/>
                </a:lnTo>
                <a:lnTo>
                  <a:pt x="21" y="2"/>
                </a:lnTo>
                <a:lnTo>
                  <a:pt x="21" y="29"/>
                </a:lnTo>
                <a:lnTo>
                  <a:pt x="23" y="27"/>
                </a:lnTo>
                <a:lnTo>
                  <a:pt x="2" y="27"/>
                </a:lnTo>
                <a:lnTo>
                  <a:pt x="4" y="29"/>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72" name="Oval 334"/>
          <p:cNvSpPr>
            <a:spLocks noChangeArrowheads="1"/>
          </p:cNvSpPr>
          <p:nvPr/>
        </p:nvSpPr>
        <p:spPr bwMode="auto">
          <a:xfrm>
            <a:off x="6054725" y="3606800"/>
            <a:ext cx="17463" cy="17463"/>
          </a:xfrm>
          <a:prstGeom prst="ellipse">
            <a:avLst/>
          </a:prstGeom>
          <a:solidFill>
            <a:srgbClr val="FFFFFF"/>
          </a:solidFill>
          <a:ln w="0" cap="sq">
            <a:solidFill>
              <a:srgbClr val="000000"/>
            </a:solidFill>
            <a:miter lim="800000"/>
            <a:headEnd/>
            <a:tailEnd/>
          </a:ln>
        </p:spPr>
        <p:txBody>
          <a:bodyPr/>
          <a:lstStyle/>
          <a:p>
            <a:endParaRPr lang="en-US"/>
          </a:p>
        </p:txBody>
      </p:sp>
      <p:sp>
        <p:nvSpPr>
          <p:cNvPr id="110673" name="Line 335"/>
          <p:cNvSpPr>
            <a:spLocks noChangeShapeType="1"/>
          </p:cNvSpPr>
          <p:nvPr/>
        </p:nvSpPr>
        <p:spPr bwMode="auto">
          <a:xfrm flipH="1">
            <a:off x="6057900" y="3609975"/>
            <a:ext cx="7938" cy="7938"/>
          </a:xfrm>
          <a:prstGeom prst="line">
            <a:avLst/>
          </a:prstGeom>
          <a:noFill/>
          <a:ln w="0" cap="sq">
            <a:solidFill>
              <a:srgbClr val="000000"/>
            </a:solidFill>
            <a:miter lim="800000"/>
            <a:headEnd/>
            <a:tailEnd/>
          </a:ln>
        </p:spPr>
        <p:txBody>
          <a:bodyPr/>
          <a:lstStyle/>
          <a:p>
            <a:endParaRPr lang="de-DE"/>
          </a:p>
        </p:txBody>
      </p:sp>
      <p:sp>
        <p:nvSpPr>
          <p:cNvPr id="110674" name="Rectangle 336"/>
          <p:cNvSpPr>
            <a:spLocks noChangeArrowheads="1"/>
          </p:cNvSpPr>
          <p:nvPr/>
        </p:nvSpPr>
        <p:spPr bwMode="auto">
          <a:xfrm>
            <a:off x="6046788" y="3887788"/>
            <a:ext cx="33337" cy="41275"/>
          </a:xfrm>
          <a:prstGeom prst="rect">
            <a:avLst/>
          </a:prstGeom>
          <a:solidFill>
            <a:srgbClr val="FFFFFF"/>
          </a:solidFill>
          <a:ln w="9525">
            <a:noFill/>
            <a:miter lim="800000"/>
            <a:headEnd/>
            <a:tailEnd/>
          </a:ln>
        </p:spPr>
        <p:txBody>
          <a:bodyPr/>
          <a:lstStyle/>
          <a:p>
            <a:endParaRPr lang="en-US"/>
          </a:p>
        </p:txBody>
      </p:sp>
      <p:sp>
        <p:nvSpPr>
          <p:cNvPr id="110675" name="Freeform 337"/>
          <p:cNvSpPr>
            <a:spLocks/>
          </p:cNvSpPr>
          <p:nvPr/>
        </p:nvSpPr>
        <p:spPr bwMode="auto">
          <a:xfrm>
            <a:off x="6045200" y="3883025"/>
            <a:ext cx="34925" cy="46038"/>
          </a:xfrm>
          <a:custGeom>
            <a:avLst/>
            <a:gdLst>
              <a:gd name="T0" fmla="*/ 2147483647 w 25"/>
              <a:gd name="T1" fmla="*/ 0 h 29"/>
              <a:gd name="T2" fmla="*/ 0 w 25"/>
              <a:gd name="T3" fmla="*/ 0 h 29"/>
              <a:gd name="T4" fmla="*/ 0 w 25"/>
              <a:gd name="T5" fmla="*/ 2147483647 h 29"/>
              <a:gd name="T6" fmla="*/ 2147483647 w 25"/>
              <a:gd name="T7" fmla="*/ 2147483647 h 29"/>
              <a:gd name="T8" fmla="*/ 2147483647 w 25"/>
              <a:gd name="T9" fmla="*/ 0 h 29"/>
              <a:gd name="T10" fmla="*/ 2147483647 w 25"/>
              <a:gd name="T11" fmla="*/ 0 h 29"/>
              <a:gd name="T12" fmla="*/ 2147483647 w 25"/>
              <a:gd name="T13" fmla="*/ 0 h 29"/>
              <a:gd name="T14" fmla="*/ 2147483647 w 25"/>
              <a:gd name="T15" fmla="*/ 2147483647 h 29"/>
              <a:gd name="T16" fmla="*/ 2147483647 w 25"/>
              <a:gd name="T17" fmla="*/ 2147483647 h 29"/>
              <a:gd name="T18" fmla="*/ 2147483647 w 25"/>
              <a:gd name="T19" fmla="*/ 2147483647 h 29"/>
              <a:gd name="T20" fmla="*/ 2147483647 w 25"/>
              <a:gd name="T21" fmla="*/ 2147483647 h 29"/>
              <a:gd name="T22" fmla="*/ 2147483647 w 25"/>
              <a:gd name="T23" fmla="*/ 2147483647 h 29"/>
              <a:gd name="T24" fmla="*/ 2147483647 w 25"/>
              <a:gd name="T25" fmla="*/ 2147483647 h 29"/>
              <a:gd name="T26" fmla="*/ 2147483647 w 25"/>
              <a:gd name="T27" fmla="*/ 2147483647 h 29"/>
              <a:gd name="T28" fmla="*/ 2147483647 w 25"/>
              <a:gd name="T29" fmla="*/ 2147483647 h 29"/>
              <a:gd name="T30" fmla="*/ 2147483647 w 25"/>
              <a:gd name="T31" fmla="*/ 2147483647 h 29"/>
              <a:gd name="T32" fmla="*/ 2147483647 w 25"/>
              <a:gd name="T33" fmla="*/ 0 h 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5"/>
              <a:gd name="T52" fmla="*/ 0 h 29"/>
              <a:gd name="T53" fmla="*/ 25 w 25"/>
              <a:gd name="T54" fmla="*/ 29 h 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5" h="29">
                <a:moveTo>
                  <a:pt x="2" y="0"/>
                </a:moveTo>
                <a:lnTo>
                  <a:pt x="0" y="0"/>
                </a:lnTo>
                <a:lnTo>
                  <a:pt x="0" y="29"/>
                </a:lnTo>
                <a:lnTo>
                  <a:pt x="25" y="29"/>
                </a:lnTo>
                <a:lnTo>
                  <a:pt x="25" y="0"/>
                </a:lnTo>
                <a:lnTo>
                  <a:pt x="23" y="0"/>
                </a:lnTo>
                <a:lnTo>
                  <a:pt x="2" y="0"/>
                </a:lnTo>
                <a:lnTo>
                  <a:pt x="2" y="4"/>
                </a:lnTo>
                <a:lnTo>
                  <a:pt x="23" y="4"/>
                </a:lnTo>
                <a:lnTo>
                  <a:pt x="21" y="2"/>
                </a:lnTo>
                <a:lnTo>
                  <a:pt x="21" y="27"/>
                </a:lnTo>
                <a:lnTo>
                  <a:pt x="23" y="25"/>
                </a:lnTo>
                <a:lnTo>
                  <a:pt x="2" y="25"/>
                </a:lnTo>
                <a:lnTo>
                  <a:pt x="4" y="27"/>
                </a:lnTo>
                <a:lnTo>
                  <a:pt x="4" y="2"/>
                </a:lnTo>
                <a:lnTo>
                  <a:pt x="2" y="4"/>
                </a:lnTo>
                <a:lnTo>
                  <a:pt x="2" y="0"/>
                </a:lnTo>
                <a:close/>
              </a:path>
            </a:pathLst>
          </a:custGeom>
          <a:solidFill>
            <a:srgbClr val="000000"/>
          </a:solidFill>
          <a:ln w="9525">
            <a:noFill/>
            <a:round/>
            <a:headEnd/>
            <a:tailEnd/>
          </a:ln>
        </p:spPr>
        <p:txBody>
          <a:bodyPr/>
          <a:lstStyle/>
          <a:p>
            <a:endParaRPr lang="de-DE"/>
          </a:p>
        </p:txBody>
      </p:sp>
      <p:sp>
        <p:nvSpPr>
          <p:cNvPr id="110676" name="Oval 338"/>
          <p:cNvSpPr>
            <a:spLocks noChangeArrowheads="1"/>
          </p:cNvSpPr>
          <p:nvPr/>
        </p:nvSpPr>
        <p:spPr bwMode="auto">
          <a:xfrm>
            <a:off x="6054725" y="3898900"/>
            <a:ext cx="17463" cy="20638"/>
          </a:xfrm>
          <a:prstGeom prst="ellipse">
            <a:avLst/>
          </a:prstGeom>
          <a:solidFill>
            <a:srgbClr val="FFFFFF"/>
          </a:solidFill>
          <a:ln w="0" cap="sq">
            <a:solidFill>
              <a:srgbClr val="000000"/>
            </a:solidFill>
            <a:miter lim="800000"/>
            <a:headEnd/>
            <a:tailEnd/>
          </a:ln>
        </p:spPr>
        <p:txBody>
          <a:bodyPr/>
          <a:lstStyle/>
          <a:p>
            <a:endParaRPr lang="en-US"/>
          </a:p>
        </p:txBody>
      </p:sp>
      <p:sp>
        <p:nvSpPr>
          <p:cNvPr id="110677" name="Line 339"/>
          <p:cNvSpPr>
            <a:spLocks noChangeShapeType="1"/>
          </p:cNvSpPr>
          <p:nvPr/>
        </p:nvSpPr>
        <p:spPr bwMode="auto">
          <a:xfrm flipH="1">
            <a:off x="6057900" y="3905250"/>
            <a:ext cx="7938" cy="7938"/>
          </a:xfrm>
          <a:prstGeom prst="line">
            <a:avLst/>
          </a:prstGeom>
          <a:noFill/>
          <a:ln w="0" cap="sq">
            <a:solidFill>
              <a:srgbClr val="000000"/>
            </a:solidFill>
            <a:miter lim="800000"/>
            <a:headEnd/>
            <a:tailEnd/>
          </a:ln>
        </p:spPr>
        <p:txBody>
          <a:bodyPr/>
          <a:lstStyle/>
          <a:p>
            <a:endParaRPr lang="de-DE"/>
          </a:p>
        </p:txBody>
      </p:sp>
      <p:sp>
        <p:nvSpPr>
          <p:cNvPr id="110678" name="AutoShape 340"/>
          <p:cNvSpPr>
            <a:spLocks noChangeArrowheads="1"/>
          </p:cNvSpPr>
          <p:nvPr/>
        </p:nvSpPr>
        <p:spPr bwMode="auto">
          <a:xfrm>
            <a:off x="5826125" y="3606800"/>
            <a:ext cx="141288" cy="52388"/>
          </a:xfrm>
          <a:prstGeom prst="roundRect">
            <a:avLst>
              <a:gd name="adj" fmla="val 9375"/>
            </a:avLst>
          </a:prstGeom>
          <a:solidFill>
            <a:srgbClr val="FFFFFF"/>
          </a:solidFill>
          <a:ln w="9525">
            <a:noFill/>
            <a:round/>
            <a:headEnd/>
            <a:tailEnd/>
          </a:ln>
        </p:spPr>
        <p:txBody>
          <a:bodyPr/>
          <a:lstStyle/>
          <a:p>
            <a:endParaRPr lang="en-US"/>
          </a:p>
        </p:txBody>
      </p:sp>
      <p:sp>
        <p:nvSpPr>
          <p:cNvPr id="110679" name="Freeform 341"/>
          <p:cNvSpPr>
            <a:spLocks/>
          </p:cNvSpPr>
          <p:nvPr/>
        </p:nvSpPr>
        <p:spPr bwMode="auto">
          <a:xfrm>
            <a:off x="5822950" y="3603625"/>
            <a:ext cx="144463" cy="55563"/>
          </a:xfrm>
          <a:custGeom>
            <a:avLst/>
            <a:gdLst>
              <a:gd name="T0" fmla="*/ 2147483647 w 106"/>
              <a:gd name="T1" fmla="*/ 0 h 36"/>
              <a:gd name="T2" fmla="*/ 0 w 106"/>
              <a:gd name="T3" fmla="*/ 0 h 36"/>
              <a:gd name="T4" fmla="*/ 0 w 106"/>
              <a:gd name="T5" fmla="*/ 2147483647 h 36"/>
              <a:gd name="T6" fmla="*/ 2147483647 w 106"/>
              <a:gd name="T7" fmla="*/ 2147483647 h 36"/>
              <a:gd name="T8" fmla="*/ 2147483647 w 106"/>
              <a:gd name="T9" fmla="*/ 2147483647 h 36"/>
              <a:gd name="T10" fmla="*/ 2147483647 w 106"/>
              <a:gd name="T11" fmla="*/ 2147483647 h 36"/>
              <a:gd name="T12" fmla="*/ 2147483647 w 106"/>
              <a:gd name="T13" fmla="*/ 2147483647 h 36"/>
              <a:gd name="T14" fmla="*/ 2147483647 w 106"/>
              <a:gd name="T15" fmla="*/ 0 h 36"/>
              <a:gd name="T16" fmla="*/ 2147483647 w 106"/>
              <a:gd name="T17" fmla="*/ 0 h 36"/>
              <a:gd name="T18" fmla="*/ 2147483647 w 106"/>
              <a:gd name="T19" fmla="*/ 2147483647 h 36"/>
              <a:gd name="T20" fmla="*/ 2147483647 w 106"/>
              <a:gd name="T21" fmla="*/ 2147483647 h 36"/>
              <a:gd name="T22" fmla="*/ 2147483647 w 106"/>
              <a:gd name="T23" fmla="*/ 2147483647 h 36"/>
              <a:gd name="T24" fmla="*/ 2147483647 w 106"/>
              <a:gd name="T25" fmla="*/ 2147483647 h 36"/>
              <a:gd name="T26" fmla="*/ 2147483647 w 106"/>
              <a:gd name="T27" fmla="*/ 2147483647 h 36"/>
              <a:gd name="T28" fmla="*/ 2147483647 w 106"/>
              <a:gd name="T29" fmla="*/ 2147483647 h 36"/>
              <a:gd name="T30" fmla="*/ 2147483647 w 106"/>
              <a:gd name="T31" fmla="*/ 2147483647 h 36"/>
              <a:gd name="T32" fmla="*/ 2147483647 w 106"/>
              <a:gd name="T33" fmla="*/ 2147483647 h 36"/>
              <a:gd name="T34" fmla="*/ 2147483647 w 106"/>
              <a:gd name="T35" fmla="*/ 2147483647 h 36"/>
              <a:gd name="T36" fmla="*/ 2147483647 w 106"/>
              <a:gd name="T37" fmla="*/ 2147483647 h 36"/>
              <a:gd name="T38" fmla="*/ 2147483647 w 106"/>
              <a:gd name="T39" fmla="*/ 2147483647 h 36"/>
              <a:gd name="T40" fmla="*/ 2147483647 w 106"/>
              <a:gd name="T41" fmla="*/ 2147483647 h 36"/>
              <a:gd name="T42" fmla="*/ 2147483647 w 106"/>
              <a:gd name="T43" fmla="*/ 2147483647 h 36"/>
              <a:gd name="T44" fmla="*/ 2147483647 w 106"/>
              <a:gd name="T45" fmla="*/ 2147483647 h 36"/>
              <a:gd name="T46" fmla="*/ 2147483647 w 106"/>
              <a:gd name="T47" fmla="*/ 2147483647 h 36"/>
              <a:gd name="T48" fmla="*/ 2147483647 w 106"/>
              <a:gd name="T49" fmla="*/ 0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6"/>
              <a:gd name="T76" fmla="*/ 0 h 36"/>
              <a:gd name="T77" fmla="*/ 106 w 106"/>
              <a:gd name="T78" fmla="*/ 36 h 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6" h="36">
                <a:moveTo>
                  <a:pt x="5" y="0"/>
                </a:moveTo>
                <a:lnTo>
                  <a:pt x="0" y="0"/>
                </a:lnTo>
                <a:lnTo>
                  <a:pt x="0" y="34"/>
                </a:lnTo>
                <a:lnTo>
                  <a:pt x="2" y="36"/>
                </a:lnTo>
                <a:lnTo>
                  <a:pt x="102" y="36"/>
                </a:lnTo>
                <a:lnTo>
                  <a:pt x="106" y="31"/>
                </a:lnTo>
                <a:lnTo>
                  <a:pt x="106" y="2"/>
                </a:lnTo>
                <a:lnTo>
                  <a:pt x="104" y="0"/>
                </a:lnTo>
                <a:lnTo>
                  <a:pt x="5" y="0"/>
                </a:lnTo>
                <a:lnTo>
                  <a:pt x="5" y="4"/>
                </a:lnTo>
                <a:lnTo>
                  <a:pt x="102" y="4"/>
                </a:lnTo>
                <a:lnTo>
                  <a:pt x="100" y="4"/>
                </a:lnTo>
                <a:lnTo>
                  <a:pt x="102" y="7"/>
                </a:lnTo>
                <a:lnTo>
                  <a:pt x="102" y="4"/>
                </a:lnTo>
                <a:lnTo>
                  <a:pt x="102" y="31"/>
                </a:lnTo>
                <a:lnTo>
                  <a:pt x="104" y="29"/>
                </a:lnTo>
                <a:lnTo>
                  <a:pt x="100" y="29"/>
                </a:lnTo>
                <a:lnTo>
                  <a:pt x="100" y="34"/>
                </a:lnTo>
                <a:lnTo>
                  <a:pt x="102" y="31"/>
                </a:lnTo>
                <a:lnTo>
                  <a:pt x="5" y="31"/>
                </a:lnTo>
                <a:lnTo>
                  <a:pt x="7" y="31"/>
                </a:lnTo>
                <a:lnTo>
                  <a:pt x="5" y="29"/>
                </a:lnTo>
                <a:lnTo>
                  <a:pt x="5" y="31"/>
                </a:lnTo>
                <a:lnTo>
                  <a:pt x="5" y="4"/>
                </a:lnTo>
                <a:lnTo>
                  <a:pt x="5" y="0"/>
                </a:lnTo>
                <a:close/>
              </a:path>
            </a:pathLst>
          </a:custGeom>
          <a:solidFill>
            <a:srgbClr val="000000"/>
          </a:solidFill>
          <a:ln w="9525">
            <a:noFill/>
            <a:round/>
            <a:headEnd/>
            <a:tailEnd/>
          </a:ln>
        </p:spPr>
        <p:txBody>
          <a:bodyPr/>
          <a:lstStyle/>
          <a:p>
            <a:endParaRPr lang="de-DE"/>
          </a:p>
        </p:txBody>
      </p:sp>
      <p:sp>
        <p:nvSpPr>
          <p:cNvPr id="110680" name="Freeform 342"/>
          <p:cNvSpPr>
            <a:spLocks noEditPoints="1"/>
          </p:cNvSpPr>
          <p:nvPr/>
        </p:nvSpPr>
        <p:spPr bwMode="auto">
          <a:xfrm>
            <a:off x="5867400" y="3621088"/>
            <a:ext cx="90488" cy="9525"/>
          </a:xfrm>
          <a:custGeom>
            <a:avLst/>
            <a:gdLst>
              <a:gd name="T0" fmla="*/ 0 w 66"/>
              <a:gd name="T1" fmla="*/ 2147483647 h 6"/>
              <a:gd name="T2" fmla="*/ 2147483647 w 66"/>
              <a:gd name="T3" fmla="*/ 2147483647 h 6"/>
              <a:gd name="T4" fmla="*/ 2147483647 w 66"/>
              <a:gd name="T5" fmla="*/ 2147483647 h 6"/>
              <a:gd name="T6" fmla="*/ 2147483647 w 66"/>
              <a:gd name="T7" fmla="*/ 0 h 6"/>
              <a:gd name="T8" fmla="*/ 2147483647 w 66"/>
              <a:gd name="T9" fmla="*/ 2147483647 h 6"/>
              <a:gd name="T10" fmla="*/ 2147483647 w 66"/>
              <a:gd name="T11" fmla="*/ 2147483647 h 6"/>
              <a:gd name="T12" fmla="*/ 2147483647 w 66"/>
              <a:gd name="T13" fmla="*/ 2147483647 h 6"/>
              <a:gd name="T14" fmla="*/ 2147483647 w 66"/>
              <a:gd name="T15" fmla="*/ 0 h 6"/>
              <a:gd name="T16" fmla="*/ 2147483647 w 66"/>
              <a:gd name="T17" fmla="*/ 2147483647 h 6"/>
              <a:gd name="T18" fmla="*/ 2147483647 w 66"/>
              <a:gd name="T19" fmla="*/ 2147483647 h 6"/>
              <a:gd name="T20" fmla="*/ 2147483647 w 66"/>
              <a:gd name="T21" fmla="*/ 2147483647 h 6"/>
              <a:gd name="T22" fmla="*/ 2147483647 w 66"/>
              <a:gd name="T23" fmla="*/ 2147483647 h 6"/>
              <a:gd name="T24" fmla="*/ 2147483647 w 66"/>
              <a:gd name="T25" fmla="*/ 2147483647 h 6"/>
              <a:gd name="T26" fmla="*/ 2147483647 w 66"/>
              <a:gd name="T27" fmla="*/ 0 h 6"/>
              <a:gd name="T28" fmla="*/ 2147483647 w 66"/>
              <a:gd name="T29" fmla="*/ 0 h 6"/>
              <a:gd name="T30" fmla="*/ 2147483647 w 66"/>
              <a:gd name="T31" fmla="*/ 2147483647 h 6"/>
              <a:gd name="T32" fmla="*/ 2147483647 w 66"/>
              <a:gd name="T33" fmla="*/ 2147483647 h 6"/>
              <a:gd name="T34" fmla="*/ 2147483647 w 66"/>
              <a:gd name="T35" fmla="*/ 2147483647 h 6"/>
              <a:gd name="T36" fmla="*/ 2147483647 w 66"/>
              <a:gd name="T37" fmla="*/ 2147483647 h 6"/>
              <a:gd name="T38" fmla="*/ 2147483647 w 66"/>
              <a:gd name="T39" fmla="*/ 2147483647 h 6"/>
              <a:gd name="T40" fmla="*/ 2147483647 w 66"/>
              <a:gd name="T41" fmla="*/ 2147483647 h 6"/>
              <a:gd name="T42" fmla="*/ 2147483647 w 66"/>
              <a:gd name="T43" fmla="*/ 2147483647 h 6"/>
              <a:gd name="T44" fmla="*/ 2147483647 w 66"/>
              <a:gd name="T45" fmla="*/ 2147483647 h 6"/>
              <a:gd name="T46" fmla="*/ 2147483647 w 66"/>
              <a:gd name="T47" fmla="*/ 2147483647 h 6"/>
              <a:gd name="T48" fmla="*/ 2147483647 w 66"/>
              <a:gd name="T49" fmla="*/ 2147483647 h 6"/>
              <a:gd name="T50" fmla="*/ 2147483647 w 66"/>
              <a:gd name="T51" fmla="*/ 2147483647 h 6"/>
              <a:gd name="T52" fmla="*/ 2147483647 w 66"/>
              <a:gd name="T53" fmla="*/ 2147483647 h 6"/>
              <a:gd name="T54" fmla="*/ 2147483647 w 66"/>
              <a:gd name="T55" fmla="*/ 2147483647 h 6"/>
              <a:gd name="T56" fmla="*/ 2147483647 w 66"/>
              <a:gd name="T57" fmla="*/ 2147483647 h 6"/>
              <a:gd name="T58" fmla="*/ 2147483647 w 66"/>
              <a:gd name="T59" fmla="*/ 2147483647 h 6"/>
              <a:gd name="T60" fmla="*/ 2147483647 w 66"/>
              <a:gd name="T61" fmla="*/ 2147483647 h 6"/>
              <a:gd name="T62" fmla="*/ 2147483647 w 66"/>
              <a:gd name="T63" fmla="*/ 0 h 6"/>
              <a:gd name="T64" fmla="*/ 2147483647 w 66"/>
              <a:gd name="T65" fmla="*/ 2147483647 h 6"/>
              <a:gd name="T66" fmla="*/ 2147483647 w 66"/>
              <a:gd name="T67" fmla="*/ 2147483647 h 6"/>
              <a:gd name="T68" fmla="*/ 2147483647 w 66"/>
              <a:gd name="T69" fmla="*/ 2147483647 h 6"/>
              <a:gd name="T70" fmla="*/ 2147483647 w 66"/>
              <a:gd name="T71" fmla="*/ 0 h 6"/>
              <a:gd name="T72" fmla="*/ 2147483647 w 66"/>
              <a:gd name="T73" fmla="*/ 0 h 6"/>
              <a:gd name="T74" fmla="*/ 2147483647 w 66"/>
              <a:gd name="T75" fmla="*/ 2147483647 h 6"/>
              <a:gd name="T76" fmla="*/ 2147483647 w 66"/>
              <a:gd name="T77" fmla="*/ 0 h 6"/>
              <a:gd name="T78" fmla="*/ 2147483647 w 66"/>
              <a:gd name="T79" fmla="*/ 0 h 6"/>
              <a:gd name="T80" fmla="*/ 2147483647 w 66"/>
              <a:gd name="T81" fmla="*/ 2147483647 h 6"/>
              <a:gd name="T82" fmla="*/ 2147483647 w 66"/>
              <a:gd name="T83" fmla="*/ 2147483647 h 6"/>
              <a:gd name="T84" fmla="*/ 2147483647 w 66"/>
              <a:gd name="T85" fmla="*/ 2147483647 h 6"/>
              <a:gd name="T86" fmla="*/ 2147483647 w 66"/>
              <a:gd name="T87" fmla="*/ 0 h 6"/>
              <a:gd name="T88" fmla="*/ 2147483647 w 66"/>
              <a:gd name="T89" fmla="*/ 2147483647 h 6"/>
              <a:gd name="T90" fmla="*/ 2147483647 w 66"/>
              <a:gd name="T91" fmla="*/ 0 h 6"/>
              <a:gd name="T92" fmla="*/ 2147483647 w 66"/>
              <a:gd name="T93" fmla="*/ 2147483647 h 6"/>
              <a:gd name="T94" fmla="*/ 2147483647 w 66"/>
              <a:gd name="T95" fmla="*/ 0 h 6"/>
              <a:gd name="T96" fmla="*/ 2147483647 w 66"/>
              <a:gd name="T97" fmla="*/ 2147483647 h 6"/>
              <a:gd name="T98" fmla="*/ 2147483647 w 66"/>
              <a:gd name="T99" fmla="*/ 2147483647 h 6"/>
              <a:gd name="T100" fmla="*/ 2147483647 w 66"/>
              <a:gd name="T101" fmla="*/ 0 h 6"/>
              <a:gd name="T102" fmla="*/ 2147483647 w 66"/>
              <a:gd name="T103" fmla="*/ 0 h 6"/>
              <a:gd name="T104" fmla="*/ 2147483647 w 66"/>
              <a:gd name="T105" fmla="*/ 2147483647 h 6"/>
              <a:gd name="T106" fmla="*/ 2147483647 w 66"/>
              <a:gd name="T107" fmla="*/ 2147483647 h 6"/>
              <a:gd name="T108" fmla="*/ 2147483647 w 66"/>
              <a:gd name="T109" fmla="*/ 0 h 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6"/>
              <a:gd name="T166" fmla="*/ 0 h 6"/>
              <a:gd name="T167" fmla="*/ 66 w 66"/>
              <a:gd name="T168" fmla="*/ 6 h 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6" h="6">
                <a:moveTo>
                  <a:pt x="6" y="0"/>
                </a:moveTo>
                <a:lnTo>
                  <a:pt x="4" y="0"/>
                </a:lnTo>
                <a:lnTo>
                  <a:pt x="0" y="2"/>
                </a:lnTo>
                <a:lnTo>
                  <a:pt x="4" y="6"/>
                </a:lnTo>
                <a:lnTo>
                  <a:pt x="6" y="6"/>
                </a:lnTo>
                <a:lnTo>
                  <a:pt x="6" y="4"/>
                </a:lnTo>
                <a:lnTo>
                  <a:pt x="6" y="2"/>
                </a:lnTo>
                <a:lnTo>
                  <a:pt x="4" y="2"/>
                </a:lnTo>
                <a:lnTo>
                  <a:pt x="4" y="4"/>
                </a:lnTo>
                <a:lnTo>
                  <a:pt x="4" y="6"/>
                </a:lnTo>
                <a:lnTo>
                  <a:pt x="2" y="2"/>
                </a:lnTo>
                <a:lnTo>
                  <a:pt x="4" y="0"/>
                </a:lnTo>
                <a:lnTo>
                  <a:pt x="6" y="0"/>
                </a:lnTo>
                <a:close/>
                <a:moveTo>
                  <a:pt x="8" y="0"/>
                </a:moveTo>
                <a:lnTo>
                  <a:pt x="8" y="4"/>
                </a:lnTo>
                <a:lnTo>
                  <a:pt x="6" y="6"/>
                </a:lnTo>
                <a:lnTo>
                  <a:pt x="8" y="4"/>
                </a:lnTo>
                <a:lnTo>
                  <a:pt x="10" y="4"/>
                </a:lnTo>
                <a:lnTo>
                  <a:pt x="10" y="6"/>
                </a:lnTo>
                <a:lnTo>
                  <a:pt x="12" y="6"/>
                </a:lnTo>
                <a:lnTo>
                  <a:pt x="10" y="4"/>
                </a:lnTo>
                <a:lnTo>
                  <a:pt x="10" y="2"/>
                </a:lnTo>
                <a:lnTo>
                  <a:pt x="10" y="0"/>
                </a:lnTo>
                <a:lnTo>
                  <a:pt x="8" y="0"/>
                </a:lnTo>
                <a:close/>
                <a:moveTo>
                  <a:pt x="8" y="2"/>
                </a:moveTo>
                <a:lnTo>
                  <a:pt x="8" y="4"/>
                </a:lnTo>
                <a:lnTo>
                  <a:pt x="8" y="2"/>
                </a:lnTo>
                <a:close/>
                <a:moveTo>
                  <a:pt x="14" y="4"/>
                </a:moveTo>
                <a:lnTo>
                  <a:pt x="12" y="0"/>
                </a:lnTo>
                <a:lnTo>
                  <a:pt x="12" y="6"/>
                </a:lnTo>
                <a:lnTo>
                  <a:pt x="12" y="4"/>
                </a:lnTo>
                <a:lnTo>
                  <a:pt x="12" y="2"/>
                </a:lnTo>
                <a:lnTo>
                  <a:pt x="14" y="4"/>
                </a:lnTo>
                <a:lnTo>
                  <a:pt x="14" y="6"/>
                </a:lnTo>
                <a:lnTo>
                  <a:pt x="16" y="4"/>
                </a:lnTo>
                <a:lnTo>
                  <a:pt x="16" y="2"/>
                </a:lnTo>
                <a:lnTo>
                  <a:pt x="16" y="6"/>
                </a:lnTo>
                <a:lnTo>
                  <a:pt x="18" y="6"/>
                </a:lnTo>
                <a:lnTo>
                  <a:pt x="18" y="4"/>
                </a:lnTo>
                <a:lnTo>
                  <a:pt x="18" y="2"/>
                </a:lnTo>
                <a:lnTo>
                  <a:pt x="18" y="0"/>
                </a:lnTo>
                <a:lnTo>
                  <a:pt x="16" y="0"/>
                </a:lnTo>
                <a:lnTo>
                  <a:pt x="14" y="4"/>
                </a:lnTo>
                <a:close/>
                <a:moveTo>
                  <a:pt x="22" y="4"/>
                </a:moveTo>
                <a:lnTo>
                  <a:pt x="20" y="0"/>
                </a:lnTo>
                <a:lnTo>
                  <a:pt x="18" y="6"/>
                </a:lnTo>
                <a:lnTo>
                  <a:pt x="20" y="6"/>
                </a:lnTo>
                <a:lnTo>
                  <a:pt x="20" y="4"/>
                </a:lnTo>
                <a:lnTo>
                  <a:pt x="20" y="2"/>
                </a:lnTo>
                <a:lnTo>
                  <a:pt x="22" y="4"/>
                </a:lnTo>
                <a:lnTo>
                  <a:pt x="22" y="6"/>
                </a:lnTo>
                <a:lnTo>
                  <a:pt x="24" y="4"/>
                </a:lnTo>
                <a:lnTo>
                  <a:pt x="24" y="2"/>
                </a:lnTo>
                <a:lnTo>
                  <a:pt x="24" y="6"/>
                </a:lnTo>
                <a:lnTo>
                  <a:pt x="27" y="6"/>
                </a:lnTo>
                <a:lnTo>
                  <a:pt x="27" y="4"/>
                </a:lnTo>
                <a:lnTo>
                  <a:pt x="27" y="2"/>
                </a:lnTo>
                <a:lnTo>
                  <a:pt x="27" y="0"/>
                </a:lnTo>
                <a:lnTo>
                  <a:pt x="24" y="0"/>
                </a:lnTo>
                <a:lnTo>
                  <a:pt x="22" y="4"/>
                </a:lnTo>
                <a:close/>
                <a:moveTo>
                  <a:pt x="29" y="0"/>
                </a:moveTo>
                <a:lnTo>
                  <a:pt x="29" y="4"/>
                </a:lnTo>
                <a:lnTo>
                  <a:pt x="27" y="6"/>
                </a:lnTo>
                <a:lnTo>
                  <a:pt x="29" y="4"/>
                </a:lnTo>
                <a:lnTo>
                  <a:pt x="31" y="4"/>
                </a:lnTo>
                <a:lnTo>
                  <a:pt x="31" y="6"/>
                </a:lnTo>
                <a:lnTo>
                  <a:pt x="33" y="6"/>
                </a:lnTo>
                <a:lnTo>
                  <a:pt x="31" y="4"/>
                </a:lnTo>
                <a:lnTo>
                  <a:pt x="31" y="2"/>
                </a:lnTo>
                <a:lnTo>
                  <a:pt x="31" y="0"/>
                </a:lnTo>
                <a:lnTo>
                  <a:pt x="29" y="0"/>
                </a:lnTo>
                <a:close/>
                <a:moveTo>
                  <a:pt x="29" y="2"/>
                </a:moveTo>
                <a:lnTo>
                  <a:pt x="31" y="4"/>
                </a:lnTo>
                <a:lnTo>
                  <a:pt x="29" y="4"/>
                </a:lnTo>
                <a:lnTo>
                  <a:pt x="29" y="2"/>
                </a:lnTo>
                <a:close/>
                <a:moveTo>
                  <a:pt x="31" y="2"/>
                </a:moveTo>
                <a:lnTo>
                  <a:pt x="31" y="4"/>
                </a:lnTo>
                <a:lnTo>
                  <a:pt x="33" y="4"/>
                </a:lnTo>
                <a:lnTo>
                  <a:pt x="33" y="2"/>
                </a:lnTo>
                <a:lnTo>
                  <a:pt x="31" y="2"/>
                </a:lnTo>
                <a:close/>
                <a:moveTo>
                  <a:pt x="37" y="4"/>
                </a:moveTo>
                <a:lnTo>
                  <a:pt x="35" y="0"/>
                </a:lnTo>
                <a:lnTo>
                  <a:pt x="33" y="6"/>
                </a:lnTo>
                <a:lnTo>
                  <a:pt x="35" y="6"/>
                </a:lnTo>
                <a:lnTo>
                  <a:pt x="35" y="4"/>
                </a:lnTo>
                <a:lnTo>
                  <a:pt x="35" y="2"/>
                </a:lnTo>
                <a:lnTo>
                  <a:pt x="37" y="4"/>
                </a:lnTo>
                <a:lnTo>
                  <a:pt x="37" y="6"/>
                </a:lnTo>
                <a:lnTo>
                  <a:pt x="39" y="4"/>
                </a:lnTo>
                <a:lnTo>
                  <a:pt x="39" y="2"/>
                </a:lnTo>
                <a:lnTo>
                  <a:pt x="39" y="6"/>
                </a:lnTo>
                <a:lnTo>
                  <a:pt x="41" y="6"/>
                </a:lnTo>
                <a:lnTo>
                  <a:pt x="41" y="4"/>
                </a:lnTo>
                <a:lnTo>
                  <a:pt x="41" y="2"/>
                </a:lnTo>
                <a:lnTo>
                  <a:pt x="41" y="0"/>
                </a:lnTo>
                <a:lnTo>
                  <a:pt x="39" y="0"/>
                </a:lnTo>
                <a:lnTo>
                  <a:pt x="37" y="4"/>
                </a:lnTo>
                <a:close/>
                <a:moveTo>
                  <a:pt x="41" y="0"/>
                </a:moveTo>
                <a:lnTo>
                  <a:pt x="41" y="2"/>
                </a:lnTo>
                <a:lnTo>
                  <a:pt x="41" y="6"/>
                </a:lnTo>
                <a:lnTo>
                  <a:pt x="43" y="6"/>
                </a:lnTo>
                <a:lnTo>
                  <a:pt x="45" y="6"/>
                </a:lnTo>
                <a:lnTo>
                  <a:pt x="45" y="4"/>
                </a:lnTo>
                <a:lnTo>
                  <a:pt x="43" y="4"/>
                </a:lnTo>
                <a:lnTo>
                  <a:pt x="43" y="2"/>
                </a:lnTo>
                <a:lnTo>
                  <a:pt x="45" y="2"/>
                </a:lnTo>
                <a:lnTo>
                  <a:pt x="43" y="2"/>
                </a:lnTo>
                <a:lnTo>
                  <a:pt x="43" y="0"/>
                </a:lnTo>
                <a:lnTo>
                  <a:pt x="45" y="0"/>
                </a:lnTo>
                <a:lnTo>
                  <a:pt x="43" y="0"/>
                </a:lnTo>
                <a:lnTo>
                  <a:pt x="41" y="0"/>
                </a:lnTo>
                <a:close/>
                <a:moveTo>
                  <a:pt x="45" y="0"/>
                </a:moveTo>
                <a:lnTo>
                  <a:pt x="47" y="0"/>
                </a:lnTo>
                <a:lnTo>
                  <a:pt x="47" y="2"/>
                </a:lnTo>
                <a:lnTo>
                  <a:pt x="47" y="6"/>
                </a:lnTo>
                <a:lnTo>
                  <a:pt x="47" y="2"/>
                </a:lnTo>
                <a:lnTo>
                  <a:pt x="47" y="0"/>
                </a:lnTo>
                <a:lnTo>
                  <a:pt x="49" y="0"/>
                </a:lnTo>
                <a:lnTo>
                  <a:pt x="47" y="0"/>
                </a:lnTo>
                <a:lnTo>
                  <a:pt x="45" y="0"/>
                </a:lnTo>
                <a:close/>
                <a:moveTo>
                  <a:pt x="49" y="0"/>
                </a:moveTo>
                <a:lnTo>
                  <a:pt x="49" y="2"/>
                </a:lnTo>
                <a:lnTo>
                  <a:pt x="49" y="4"/>
                </a:lnTo>
                <a:lnTo>
                  <a:pt x="49" y="6"/>
                </a:lnTo>
                <a:lnTo>
                  <a:pt x="51" y="6"/>
                </a:lnTo>
                <a:lnTo>
                  <a:pt x="51" y="4"/>
                </a:lnTo>
                <a:lnTo>
                  <a:pt x="51" y="2"/>
                </a:lnTo>
                <a:lnTo>
                  <a:pt x="51" y="6"/>
                </a:lnTo>
                <a:lnTo>
                  <a:pt x="53" y="6"/>
                </a:lnTo>
                <a:lnTo>
                  <a:pt x="53" y="4"/>
                </a:lnTo>
                <a:lnTo>
                  <a:pt x="51" y="2"/>
                </a:lnTo>
                <a:lnTo>
                  <a:pt x="53" y="0"/>
                </a:lnTo>
                <a:lnTo>
                  <a:pt x="51" y="0"/>
                </a:lnTo>
                <a:lnTo>
                  <a:pt x="49" y="0"/>
                </a:lnTo>
                <a:close/>
                <a:moveTo>
                  <a:pt x="51" y="2"/>
                </a:moveTo>
                <a:lnTo>
                  <a:pt x="51" y="0"/>
                </a:lnTo>
                <a:lnTo>
                  <a:pt x="51" y="2"/>
                </a:lnTo>
                <a:close/>
                <a:moveTo>
                  <a:pt x="53" y="0"/>
                </a:moveTo>
                <a:lnTo>
                  <a:pt x="53" y="6"/>
                </a:lnTo>
                <a:lnTo>
                  <a:pt x="56" y="6"/>
                </a:lnTo>
                <a:lnTo>
                  <a:pt x="56" y="4"/>
                </a:lnTo>
                <a:lnTo>
                  <a:pt x="56" y="0"/>
                </a:lnTo>
                <a:lnTo>
                  <a:pt x="53" y="0"/>
                </a:lnTo>
                <a:close/>
                <a:moveTo>
                  <a:pt x="62" y="0"/>
                </a:moveTo>
                <a:lnTo>
                  <a:pt x="60" y="0"/>
                </a:lnTo>
                <a:lnTo>
                  <a:pt x="56" y="2"/>
                </a:lnTo>
                <a:lnTo>
                  <a:pt x="58" y="4"/>
                </a:lnTo>
                <a:lnTo>
                  <a:pt x="60" y="6"/>
                </a:lnTo>
                <a:lnTo>
                  <a:pt x="62" y="6"/>
                </a:lnTo>
                <a:lnTo>
                  <a:pt x="62" y="4"/>
                </a:lnTo>
                <a:lnTo>
                  <a:pt x="60" y="6"/>
                </a:lnTo>
                <a:lnTo>
                  <a:pt x="58" y="2"/>
                </a:lnTo>
                <a:lnTo>
                  <a:pt x="60" y="0"/>
                </a:lnTo>
                <a:lnTo>
                  <a:pt x="62" y="0"/>
                </a:lnTo>
                <a:close/>
                <a:moveTo>
                  <a:pt x="66" y="0"/>
                </a:moveTo>
                <a:lnTo>
                  <a:pt x="64" y="0"/>
                </a:lnTo>
                <a:lnTo>
                  <a:pt x="62" y="2"/>
                </a:lnTo>
                <a:lnTo>
                  <a:pt x="64" y="4"/>
                </a:lnTo>
                <a:lnTo>
                  <a:pt x="64" y="6"/>
                </a:lnTo>
                <a:lnTo>
                  <a:pt x="62" y="4"/>
                </a:lnTo>
                <a:lnTo>
                  <a:pt x="62" y="6"/>
                </a:lnTo>
                <a:lnTo>
                  <a:pt x="64" y="6"/>
                </a:lnTo>
                <a:lnTo>
                  <a:pt x="66" y="4"/>
                </a:lnTo>
                <a:lnTo>
                  <a:pt x="66" y="2"/>
                </a:lnTo>
                <a:lnTo>
                  <a:pt x="64" y="0"/>
                </a:lnTo>
                <a:lnTo>
                  <a:pt x="66" y="0"/>
                </a:lnTo>
                <a:close/>
              </a:path>
            </a:pathLst>
          </a:custGeom>
          <a:solidFill>
            <a:srgbClr val="000000"/>
          </a:solidFill>
          <a:ln w="9525">
            <a:noFill/>
            <a:round/>
            <a:headEnd/>
            <a:tailEnd/>
          </a:ln>
        </p:spPr>
        <p:txBody>
          <a:bodyPr/>
          <a:lstStyle/>
          <a:p>
            <a:endParaRPr lang="de-DE"/>
          </a:p>
        </p:txBody>
      </p:sp>
      <p:sp>
        <p:nvSpPr>
          <p:cNvPr id="110681" name="Freeform 343"/>
          <p:cNvSpPr>
            <a:spLocks/>
          </p:cNvSpPr>
          <p:nvPr/>
        </p:nvSpPr>
        <p:spPr bwMode="auto">
          <a:xfrm>
            <a:off x="5834063" y="3617913"/>
            <a:ext cx="19050" cy="26987"/>
          </a:xfrm>
          <a:custGeom>
            <a:avLst/>
            <a:gdLst>
              <a:gd name="T0" fmla="*/ 2147483647 w 12"/>
              <a:gd name="T1" fmla="*/ 2147483647 h 18"/>
              <a:gd name="T2" fmla="*/ 2147483647 w 12"/>
              <a:gd name="T3" fmla="*/ 2147483647 h 18"/>
              <a:gd name="T4" fmla="*/ 0 w 12"/>
              <a:gd name="T5" fmla="*/ 2147483647 h 18"/>
              <a:gd name="T6" fmla="*/ 2147483647 w 12"/>
              <a:gd name="T7" fmla="*/ 2147483647 h 18"/>
              <a:gd name="T8" fmla="*/ 2147483647 w 12"/>
              <a:gd name="T9" fmla="*/ 0 h 18"/>
              <a:gd name="T10" fmla="*/ 2147483647 w 12"/>
              <a:gd name="T11" fmla="*/ 2147483647 h 18"/>
              <a:gd name="T12" fmla="*/ 2147483647 w 12"/>
              <a:gd name="T13" fmla="*/ 2147483647 h 18"/>
              <a:gd name="T14" fmla="*/ 2147483647 w 12"/>
              <a:gd name="T15" fmla="*/ 2147483647 h 18"/>
              <a:gd name="T16" fmla="*/ 2147483647 w 12"/>
              <a:gd name="T17" fmla="*/ 2147483647 h 18"/>
              <a:gd name="T18" fmla="*/ 2147483647 w 12"/>
              <a:gd name="T19" fmla="*/ 2147483647 h 18"/>
              <a:gd name="T20" fmla="*/ 2147483647 w 12"/>
              <a:gd name="T21" fmla="*/ 2147483647 h 18"/>
              <a:gd name="T22" fmla="*/ 2147483647 w 12"/>
              <a:gd name="T23" fmla="*/ 2147483647 h 18"/>
              <a:gd name="T24" fmla="*/ 2147483647 w 12"/>
              <a:gd name="T25" fmla="*/ 2147483647 h 18"/>
              <a:gd name="T26" fmla="*/ 2147483647 w 12"/>
              <a:gd name="T27" fmla="*/ 2147483647 h 18"/>
              <a:gd name="T28" fmla="*/ 2147483647 w 12"/>
              <a:gd name="T29" fmla="*/ 2147483647 h 1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8"/>
              <a:gd name="T47" fmla="*/ 12 w 12"/>
              <a:gd name="T48" fmla="*/ 18 h 1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8">
                <a:moveTo>
                  <a:pt x="6" y="12"/>
                </a:moveTo>
                <a:lnTo>
                  <a:pt x="2" y="10"/>
                </a:lnTo>
                <a:lnTo>
                  <a:pt x="0" y="6"/>
                </a:lnTo>
                <a:lnTo>
                  <a:pt x="2" y="2"/>
                </a:lnTo>
                <a:lnTo>
                  <a:pt x="6" y="0"/>
                </a:lnTo>
                <a:lnTo>
                  <a:pt x="8" y="4"/>
                </a:lnTo>
                <a:lnTo>
                  <a:pt x="6" y="4"/>
                </a:lnTo>
                <a:lnTo>
                  <a:pt x="4" y="6"/>
                </a:lnTo>
                <a:lnTo>
                  <a:pt x="6" y="8"/>
                </a:lnTo>
                <a:lnTo>
                  <a:pt x="8" y="6"/>
                </a:lnTo>
                <a:lnTo>
                  <a:pt x="12" y="10"/>
                </a:lnTo>
                <a:lnTo>
                  <a:pt x="12" y="16"/>
                </a:lnTo>
                <a:lnTo>
                  <a:pt x="10" y="18"/>
                </a:lnTo>
                <a:lnTo>
                  <a:pt x="6" y="16"/>
                </a:lnTo>
                <a:lnTo>
                  <a:pt x="6" y="12"/>
                </a:lnTo>
                <a:close/>
              </a:path>
            </a:pathLst>
          </a:custGeom>
          <a:solidFill>
            <a:srgbClr val="000000"/>
          </a:solidFill>
          <a:ln w="9525">
            <a:noFill/>
            <a:round/>
            <a:headEnd/>
            <a:tailEnd/>
          </a:ln>
        </p:spPr>
        <p:txBody>
          <a:bodyPr/>
          <a:lstStyle/>
          <a:p>
            <a:endParaRPr lang="de-DE"/>
          </a:p>
        </p:txBody>
      </p:sp>
      <p:sp>
        <p:nvSpPr>
          <p:cNvPr id="110682" name="Freeform 344"/>
          <p:cNvSpPr>
            <a:spLocks/>
          </p:cNvSpPr>
          <p:nvPr/>
        </p:nvSpPr>
        <p:spPr bwMode="auto">
          <a:xfrm>
            <a:off x="5854700" y="3617913"/>
            <a:ext cx="12700" cy="19050"/>
          </a:xfrm>
          <a:custGeom>
            <a:avLst/>
            <a:gdLst>
              <a:gd name="T0" fmla="*/ 0 w 9"/>
              <a:gd name="T1" fmla="*/ 0 h 12"/>
              <a:gd name="T2" fmla="*/ 2147483647 w 9"/>
              <a:gd name="T3" fmla="*/ 0 h 12"/>
              <a:gd name="T4" fmla="*/ 2147483647 w 9"/>
              <a:gd name="T5" fmla="*/ 0 h 12"/>
              <a:gd name="T6" fmla="*/ 2147483647 w 9"/>
              <a:gd name="T7" fmla="*/ 2147483647 h 12"/>
              <a:gd name="T8" fmla="*/ 2147483647 w 9"/>
              <a:gd name="T9" fmla="*/ 2147483647 h 12"/>
              <a:gd name="T10" fmla="*/ 2147483647 w 9"/>
              <a:gd name="T11" fmla="*/ 2147483647 h 12"/>
              <a:gd name="T12" fmla="*/ 0 w 9"/>
              <a:gd name="T13" fmla="*/ 2147483647 h 12"/>
              <a:gd name="T14" fmla="*/ 0 w 9"/>
              <a:gd name="T15" fmla="*/ 0 h 12"/>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12"/>
              <a:gd name="T26" fmla="*/ 9 w 9"/>
              <a:gd name="T27" fmla="*/ 12 h 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12">
                <a:moveTo>
                  <a:pt x="0" y="0"/>
                </a:moveTo>
                <a:lnTo>
                  <a:pt x="4" y="0"/>
                </a:lnTo>
                <a:lnTo>
                  <a:pt x="2" y="0"/>
                </a:lnTo>
                <a:lnTo>
                  <a:pt x="9" y="10"/>
                </a:lnTo>
                <a:lnTo>
                  <a:pt x="9" y="12"/>
                </a:lnTo>
                <a:lnTo>
                  <a:pt x="4" y="12"/>
                </a:lnTo>
                <a:lnTo>
                  <a:pt x="0" y="2"/>
                </a:lnTo>
                <a:lnTo>
                  <a:pt x="0" y="0"/>
                </a:lnTo>
                <a:close/>
              </a:path>
            </a:pathLst>
          </a:custGeom>
          <a:solidFill>
            <a:srgbClr val="000000"/>
          </a:solidFill>
          <a:ln w="9525">
            <a:noFill/>
            <a:round/>
            <a:headEnd/>
            <a:tailEnd/>
          </a:ln>
        </p:spPr>
        <p:txBody>
          <a:bodyPr/>
          <a:lstStyle/>
          <a:p>
            <a:endParaRPr lang="de-DE"/>
          </a:p>
        </p:txBody>
      </p:sp>
      <p:sp>
        <p:nvSpPr>
          <p:cNvPr id="110683" name="Freeform 345"/>
          <p:cNvSpPr>
            <a:spLocks/>
          </p:cNvSpPr>
          <p:nvPr/>
        </p:nvSpPr>
        <p:spPr bwMode="auto">
          <a:xfrm>
            <a:off x="5845175" y="3617913"/>
            <a:ext cx="12700" cy="19050"/>
          </a:xfrm>
          <a:custGeom>
            <a:avLst/>
            <a:gdLst>
              <a:gd name="T0" fmla="*/ 0 w 8"/>
              <a:gd name="T1" fmla="*/ 0 h 12"/>
              <a:gd name="T2" fmla="*/ 2147483647 w 8"/>
              <a:gd name="T3" fmla="*/ 0 h 12"/>
              <a:gd name="T4" fmla="*/ 2147483647 w 8"/>
              <a:gd name="T5" fmla="*/ 2147483647 h 12"/>
              <a:gd name="T6" fmla="*/ 2147483647 w 8"/>
              <a:gd name="T7" fmla="*/ 2147483647 h 12"/>
              <a:gd name="T8" fmla="*/ 2147483647 w 8"/>
              <a:gd name="T9" fmla="*/ 2147483647 h 12"/>
              <a:gd name="T10" fmla="*/ 0 w 8"/>
              <a:gd name="T11" fmla="*/ 2147483647 h 12"/>
              <a:gd name="T12" fmla="*/ 0 w 8"/>
              <a:gd name="T13" fmla="*/ 0 h 12"/>
              <a:gd name="T14" fmla="*/ 0 60000 65536"/>
              <a:gd name="T15" fmla="*/ 0 60000 65536"/>
              <a:gd name="T16" fmla="*/ 0 60000 65536"/>
              <a:gd name="T17" fmla="*/ 0 60000 65536"/>
              <a:gd name="T18" fmla="*/ 0 60000 65536"/>
              <a:gd name="T19" fmla="*/ 0 60000 65536"/>
              <a:gd name="T20" fmla="*/ 0 60000 65536"/>
              <a:gd name="T21" fmla="*/ 0 w 8"/>
              <a:gd name="T22" fmla="*/ 0 h 12"/>
              <a:gd name="T23" fmla="*/ 8 w 8"/>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12">
                <a:moveTo>
                  <a:pt x="0" y="0"/>
                </a:moveTo>
                <a:lnTo>
                  <a:pt x="4" y="0"/>
                </a:lnTo>
                <a:lnTo>
                  <a:pt x="8" y="10"/>
                </a:lnTo>
                <a:lnTo>
                  <a:pt x="8" y="12"/>
                </a:lnTo>
                <a:lnTo>
                  <a:pt x="4" y="12"/>
                </a:lnTo>
                <a:lnTo>
                  <a:pt x="0" y="2"/>
                </a:lnTo>
                <a:lnTo>
                  <a:pt x="0" y="0"/>
                </a:lnTo>
                <a:close/>
              </a:path>
            </a:pathLst>
          </a:custGeom>
          <a:solidFill>
            <a:srgbClr val="000000"/>
          </a:solidFill>
          <a:ln w="9525">
            <a:noFill/>
            <a:round/>
            <a:headEnd/>
            <a:tailEnd/>
          </a:ln>
        </p:spPr>
        <p:txBody>
          <a:bodyPr/>
          <a:lstStyle/>
          <a:p>
            <a:endParaRPr lang="de-DE"/>
          </a:p>
        </p:txBody>
      </p:sp>
      <p:sp>
        <p:nvSpPr>
          <p:cNvPr id="110684" name="Freeform 346"/>
          <p:cNvSpPr>
            <a:spLocks noEditPoints="1"/>
          </p:cNvSpPr>
          <p:nvPr/>
        </p:nvSpPr>
        <p:spPr bwMode="auto">
          <a:xfrm>
            <a:off x="5859463" y="3617913"/>
            <a:ext cx="7937" cy="3175"/>
          </a:xfrm>
          <a:custGeom>
            <a:avLst/>
            <a:gdLst>
              <a:gd name="T0" fmla="*/ 2147483647 w 5"/>
              <a:gd name="T1" fmla="*/ 0 h 2"/>
              <a:gd name="T2" fmla="*/ 2147483647 w 5"/>
              <a:gd name="T3" fmla="*/ 0 h 2"/>
              <a:gd name="T4" fmla="*/ 2147483647 w 5"/>
              <a:gd name="T5" fmla="*/ 2147483647 h 2"/>
              <a:gd name="T6" fmla="*/ 2147483647 w 5"/>
              <a:gd name="T7" fmla="*/ 2147483647 h 2"/>
              <a:gd name="T8" fmla="*/ 0 w 5"/>
              <a:gd name="T9" fmla="*/ 0 h 2"/>
              <a:gd name="T10" fmla="*/ 2147483647 w 5"/>
              <a:gd name="T11" fmla="*/ 0 h 2"/>
              <a:gd name="T12" fmla="*/ 2147483647 w 5"/>
              <a:gd name="T13" fmla="*/ 0 h 2"/>
              <a:gd name="T14" fmla="*/ 2147483647 w 5"/>
              <a:gd name="T15" fmla="*/ 2147483647 h 2"/>
              <a:gd name="T16" fmla="*/ 2147483647 w 5"/>
              <a:gd name="T17" fmla="*/ 2147483647 h 2"/>
              <a:gd name="T18" fmla="*/ 2147483647 w 5"/>
              <a:gd name="T19" fmla="*/ 0 h 2"/>
              <a:gd name="T20" fmla="*/ 2147483647 w 5"/>
              <a:gd name="T21" fmla="*/ 0 h 2"/>
              <a:gd name="T22" fmla="*/ 2147483647 w 5"/>
              <a:gd name="T23" fmla="*/ 2147483647 h 2"/>
              <a:gd name="T24" fmla="*/ 2147483647 w 5"/>
              <a:gd name="T25" fmla="*/ 0 h 2"/>
              <a:gd name="T26" fmla="*/ 2147483647 w 5"/>
              <a:gd name="T27" fmla="*/ 0 h 2"/>
              <a:gd name="T28" fmla="*/ 2147483647 w 5"/>
              <a:gd name="T29" fmla="*/ 0 h 2"/>
              <a:gd name="T30" fmla="*/ 2147483647 w 5"/>
              <a:gd name="T31" fmla="*/ 2147483647 h 2"/>
              <a:gd name="T32" fmla="*/ 2147483647 w 5"/>
              <a:gd name="T33" fmla="*/ 2147483647 h 2"/>
              <a:gd name="T34" fmla="*/ 2147483647 w 5"/>
              <a:gd name="T35" fmla="*/ 0 h 2"/>
              <a:gd name="T36" fmla="*/ 2147483647 w 5"/>
              <a:gd name="T37" fmla="*/ 2147483647 h 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
              <a:gd name="T58" fmla="*/ 0 h 2"/>
              <a:gd name="T59" fmla="*/ 5 w 5"/>
              <a:gd name="T60" fmla="*/ 2 h 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 h="2">
                <a:moveTo>
                  <a:pt x="2" y="0"/>
                </a:moveTo>
                <a:lnTo>
                  <a:pt x="5" y="0"/>
                </a:lnTo>
                <a:lnTo>
                  <a:pt x="5" y="2"/>
                </a:lnTo>
                <a:lnTo>
                  <a:pt x="2" y="2"/>
                </a:lnTo>
                <a:lnTo>
                  <a:pt x="0" y="0"/>
                </a:lnTo>
                <a:lnTo>
                  <a:pt x="2" y="0"/>
                </a:lnTo>
                <a:close/>
                <a:moveTo>
                  <a:pt x="2" y="0"/>
                </a:moveTo>
                <a:lnTo>
                  <a:pt x="2" y="2"/>
                </a:lnTo>
                <a:lnTo>
                  <a:pt x="5" y="2"/>
                </a:lnTo>
                <a:lnTo>
                  <a:pt x="5" y="0"/>
                </a:lnTo>
                <a:lnTo>
                  <a:pt x="2" y="0"/>
                </a:lnTo>
                <a:close/>
                <a:moveTo>
                  <a:pt x="2" y="2"/>
                </a:moveTo>
                <a:lnTo>
                  <a:pt x="2" y="0"/>
                </a:lnTo>
                <a:lnTo>
                  <a:pt x="5" y="0"/>
                </a:lnTo>
                <a:lnTo>
                  <a:pt x="2" y="0"/>
                </a:lnTo>
                <a:lnTo>
                  <a:pt x="5" y="2"/>
                </a:lnTo>
                <a:lnTo>
                  <a:pt x="2" y="2"/>
                </a:lnTo>
                <a:lnTo>
                  <a:pt x="2" y="0"/>
                </a:lnTo>
                <a:lnTo>
                  <a:pt x="2" y="2"/>
                </a:lnTo>
                <a:close/>
              </a:path>
            </a:pathLst>
          </a:custGeom>
          <a:solidFill>
            <a:srgbClr val="000000"/>
          </a:solidFill>
          <a:ln w="9525">
            <a:noFill/>
            <a:round/>
            <a:headEnd/>
            <a:tailEnd/>
          </a:ln>
        </p:spPr>
        <p:txBody>
          <a:bodyPr/>
          <a:lstStyle/>
          <a:p>
            <a:endParaRPr lang="de-DE"/>
          </a:p>
        </p:txBody>
      </p:sp>
      <p:sp>
        <p:nvSpPr>
          <p:cNvPr id="110685" name="Freeform 347"/>
          <p:cNvSpPr>
            <a:spLocks/>
          </p:cNvSpPr>
          <p:nvPr/>
        </p:nvSpPr>
        <p:spPr bwMode="auto">
          <a:xfrm>
            <a:off x="5970588" y="4035425"/>
            <a:ext cx="36512" cy="28575"/>
          </a:xfrm>
          <a:custGeom>
            <a:avLst/>
            <a:gdLst>
              <a:gd name="T0" fmla="*/ 0 w 27"/>
              <a:gd name="T1" fmla="*/ 0 h 20"/>
              <a:gd name="T2" fmla="*/ 0 w 27"/>
              <a:gd name="T3" fmla="*/ 2147483647 h 20"/>
              <a:gd name="T4" fmla="*/ 2147483647 w 27"/>
              <a:gd name="T5" fmla="*/ 2147483647 h 20"/>
              <a:gd name="T6" fmla="*/ 2147483647 w 27"/>
              <a:gd name="T7" fmla="*/ 2147483647 h 20"/>
              <a:gd name="T8" fmla="*/ 2147483647 w 27"/>
              <a:gd name="T9" fmla="*/ 2147483647 h 20"/>
              <a:gd name="T10" fmla="*/ 2147483647 w 27"/>
              <a:gd name="T11" fmla="*/ 2147483647 h 20"/>
              <a:gd name="T12" fmla="*/ 2147483647 w 27"/>
              <a:gd name="T13" fmla="*/ 2147483647 h 20"/>
              <a:gd name="T14" fmla="*/ 2147483647 w 27"/>
              <a:gd name="T15" fmla="*/ 2147483647 h 20"/>
              <a:gd name="T16" fmla="*/ 2147483647 w 27"/>
              <a:gd name="T17" fmla="*/ 0 h 20"/>
              <a:gd name="T18" fmla="*/ 0 w 27"/>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0"/>
              <a:gd name="T32" fmla="*/ 27 w 2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0">
                <a:moveTo>
                  <a:pt x="0" y="0"/>
                </a:moveTo>
                <a:lnTo>
                  <a:pt x="0" y="20"/>
                </a:lnTo>
                <a:lnTo>
                  <a:pt x="11" y="20"/>
                </a:lnTo>
                <a:lnTo>
                  <a:pt x="11" y="10"/>
                </a:lnTo>
                <a:lnTo>
                  <a:pt x="15" y="6"/>
                </a:lnTo>
                <a:lnTo>
                  <a:pt x="19" y="10"/>
                </a:lnTo>
                <a:lnTo>
                  <a:pt x="19" y="20"/>
                </a:lnTo>
                <a:lnTo>
                  <a:pt x="27" y="20"/>
                </a:lnTo>
                <a:lnTo>
                  <a:pt x="27" y="0"/>
                </a:lnTo>
                <a:lnTo>
                  <a:pt x="0" y="0"/>
                </a:lnTo>
                <a:close/>
              </a:path>
            </a:pathLst>
          </a:custGeom>
          <a:solidFill>
            <a:srgbClr val="C20000"/>
          </a:solidFill>
          <a:ln w="9525">
            <a:noFill/>
            <a:round/>
            <a:headEnd/>
            <a:tailEnd/>
          </a:ln>
        </p:spPr>
        <p:txBody>
          <a:bodyPr/>
          <a:lstStyle/>
          <a:p>
            <a:endParaRPr lang="de-DE"/>
          </a:p>
        </p:txBody>
      </p:sp>
      <p:sp>
        <p:nvSpPr>
          <p:cNvPr id="110686" name="Freeform 348"/>
          <p:cNvSpPr>
            <a:spLocks/>
          </p:cNvSpPr>
          <p:nvPr/>
        </p:nvSpPr>
        <p:spPr bwMode="auto">
          <a:xfrm>
            <a:off x="5967413" y="4030663"/>
            <a:ext cx="42862" cy="38100"/>
          </a:xfrm>
          <a:custGeom>
            <a:avLst/>
            <a:gdLst>
              <a:gd name="T0" fmla="*/ 2147483647 w 31"/>
              <a:gd name="T1" fmla="*/ 0 h 25"/>
              <a:gd name="T2" fmla="*/ 0 w 31"/>
              <a:gd name="T3" fmla="*/ 0 h 25"/>
              <a:gd name="T4" fmla="*/ 0 w 31"/>
              <a:gd name="T5" fmla="*/ 2147483647 h 25"/>
              <a:gd name="T6" fmla="*/ 2147483647 w 31"/>
              <a:gd name="T7" fmla="*/ 2147483647 h 25"/>
              <a:gd name="T8" fmla="*/ 2147483647 w 31"/>
              <a:gd name="T9" fmla="*/ 2147483647 h 25"/>
              <a:gd name="T10" fmla="*/ 2147483647 w 31"/>
              <a:gd name="T11" fmla="*/ 2147483647 h 25"/>
              <a:gd name="T12" fmla="*/ 2147483647 w 31"/>
              <a:gd name="T13" fmla="*/ 2147483647 h 25"/>
              <a:gd name="T14" fmla="*/ 2147483647 w 31"/>
              <a:gd name="T15" fmla="*/ 2147483647 h 25"/>
              <a:gd name="T16" fmla="*/ 2147483647 w 31"/>
              <a:gd name="T17" fmla="*/ 2147483647 h 25"/>
              <a:gd name="T18" fmla="*/ 2147483647 w 31"/>
              <a:gd name="T19" fmla="*/ 2147483647 h 25"/>
              <a:gd name="T20" fmla="*/ 2147483647 w 31"/>
              <a:gd name="T21" fmla="*/ 2147483647 h 25"/>
              <a:gd name="T22" fmla="*/ 2147483647 w 31"/>
              <a:gd name="T23" fmla="*/ 2147483647 h 25"/>
              <a:gd name="T24" fmla="*/ 2147483647 w 31"/>
              <a:gd name="T25" fmla="*/ 0 h 25"/>
              <a:gd name="T26" fmla="*/ 2147483647 w 31"/>
              <a:gd name="T27" fmla="*/ 0 h 25"/>
              <a:gd name="T28" fmla="*/ 2147483647 w 31"/>
              <a:gd name="T29" fmla="*/ 0 h 25"/>
              <a:gd name="T30" fmla="*/ 2147483647 w 31"/>
              <a:gd name="T31" fmla="*/ 2147483647 h 25"/>
              <a:gd name="T32" fmla="*/ 2147483647 w 31"/>
              <a:gd name="T33" fmla="*/ 2147483647 h 25"/>
              <a:gd name="T34" fmla="*/ 2147483647 w 31"/>
              <a:gd name="T35" fmla="*/ 2147483647 h 25"/>
              <a:gd name="T36" fmla="*/ 2147483647 w 31"/>
              <a:gd name="T37" fmla="*/ 2147483647 h 25"/>
              <a:gd name="T38" fmla="*/ 2147483647 w 31"/>
              <a:gd name="T39" fmla="*/ 2147483647 h 25"/>
              <a:gd name="T40" fmla="*/ 2147483647 w 31"/>
              <a:gd name="T41" fmla="*/ 2147483647 h 25"/>
              <a:gd name="T42" fmla="*/ 2147483647 w 31"/>
              <a:gd name="T43" fmla="*/ 2147483647 h 25"/>
              <a:gd name="T44" fmla="*/ 2147483647 w 31"/>
              <a:gd name="T45" fmla="*/ 2147483647 h 25"/>
              <a:gd name="T46" fmla="*/ 2147483647 w 31"/>
              <a:gd name="T47" fmla="*/ 2147483647 h 25"/>
              <a:gd name="T48" fmla="*/ 2147483647 w 31"/>
              <a:gd name="T49" fmla="*/ 2147483647 h 25"/>
              <a:gd name="T50" fmla="*/ 2147483647 w 31"/>
              <a:gd name="T51" fmla="*/ 2147483647 h 25"/>
              <a:gd name="T52" fmla="*/ 2147483647 w 31"/>
              <a:gd name="T53" fmla="*/ 2147483647 h 25"/>
              <a:gd name="T54" fmla="*/ 2147483647 w 31"/>
              <a:gd name="T55" fmla="*/ 2147483647 h 25"/>
              <a:gd name="T56" fmla="*/ 2147483647 w 31"/>
              <a:gd name="T57" fmla="*/ 2147483647 h 25"/>
              <a:gd name="T58" fmla="*/ 2147483647 w 31"/>
              <a:gd name="T59" fmla="*/ 2147483647 h 25"/>
              <a:gd name="T60" fmla="*/ 2147483647 w 31"/>
              <a:gd name="T61" fmla="*/ 2147483647 h 25"/>
              <a:gd name="T62" fmla="*/ 2147483647 w 31"/>
              <a:gd name="T63" fmla="*/ 2147483647 h 25"/>
              <a:gd name="T64" fmla="*/ 2147483647 w 31"/>
              <a:gd name="T65" fmla="*/ 2147483647 h 25"/>
              <a:gd name="T66" fmla="*/ 2147483647 w 31"/>
              <a:gd name="T67" fmla="*/ 2147483647 h 25"/>
              <a:gd name="T68" fmla="*/ 2147483647 w 31"/>
              <a:gd name="T69" fmla="*/ 2147483647 h 25"/>
              <a:gd name="T70" fmla="*/ 2147483647 w 31"/>
              <a:gd name="T71" fmla="*/ 0 h 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1"/>
              <a:gd name="T109" fmla="*/ 0 h 25"/>
              <a:gd name="T110" fmla="*/ 31 w 31"/>
              <a:gd name="T111" fmla="*/ 25 h 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1" h="25">
                <a:moveTo>
                  <a:pt x="2" y="0"/>
                </a:moveTo>
                <a:lnTo>
                  <a:pt x="0" y="0"/>
                </a:lnTo>
                <a:lnTo>
                  <a:pt x="0" y="25"/>
                </a:lnTo>
                <a:lnTo>
                  <a:pt x="15" y="25"/>
                </a:lnTo>
                <a:lnTo>
                  <a:pt x="15" y="13"/>
                </a:lnTo>
                <a:lnTo>
                  <a:pt x="15" y="15"/>
                </a:lnTo>
                <a:lnTo>
                  <a:pt x="19" y="11"/>
                </a:lnTo>
                <a:lnTo>
                  <a:pt x="15" y="11"/>
                </a:lnTo>
                <a:lnTo>
                  <a:pt x="19" y="15"/>
                </a:lnTo>
                <a:lnTo>
                  <a:pt x="19" y="13"/>
                </a:lnTo>
                <a:lnTo>
                  <a:pt x="19" y="25"/>
                </a:lnTo>
                <a:lnTo>
                  <a:pt x="31" y="25"/>
                </a:lnTo>
                <a:lnTo>
                  <a:pt x="31" y="0"/>
                </a:lnTo>
                <a:lnTo>
                  <a:pt x="29" y="0"/>
                </a:lnTo>
                <a:lnTo>
                  <a:pt x="2" y="0"/>
                </a:lnTo>
                <a:lnTo>
                  <a:pt x="2" y="5"/>
                </a:lnTo>
                <a:lnTo>
                  <a:pt x="29" y="5"/>
                </a:lnTo>
                <a:lnTo>
                  <a:pt x="27" y="3"/>
                </a:lnTo>
                <a:lnTo>
                  <a:pt x="27" y="23"/>
                </a:lnTo>
                <a:lnTo>
                  <a:pt x="29" y="21"/>
                </a:lnTo>
                <a:lnTo>
                  <a:pt x="21" y="21"/>
                </a:lnTo>
                <a:lnTo>
                  <a:pt x="23" y="23"/>
                </a:lnTo>
                <a:lnTo>
                  <a:pt x="23" y="13"/>
                </a:lnTo>
                <a:lnTo>
                  <a:pt x="23" y="11"/>
                </a:lnTo>
                <a:lnTo>
                  <a:pt x="19" y="7"/>
                </a:lnTo>
                <a:lnTo>
                  <a:pt x="17" y="7"/>
                </a:lnTo>
                <a:lnTo>
                  <a:pt x="15" y="7"/>
                </a:lnTo>
                <a:lnTo>
                  <a:pt x="11" y="11"/>
                </a:lnTo>
                <a:lnTo>
                  <a:pt x="11" y="13"/>
                </a:lnTo>
                <a:lnTo>
                  <a:pt x="11" y="23"/>
                </a:lnTo>
                <a:lnTo>
                  <a:pt x="13" y="21"/>
                </a:lnTo>
                <a:lnTo>
                  <a:pt x="2" y="21"/>
                </a:lnTo>
                <a:lnTo>
                  <a:pt x="4" y="23"/>
                </a:lnTo>
                <a:lnTo>
                  <a:pt x="4" y="3"/>
                </a:lnTo>
                <a:lnTo>
                  <a:pt x="2" y="5"/>
                </a:lnTo>
                <a:lnTo>
                  <a:pt x="2" y="0"/>
                </a:lnTo>
                <a:close/>
              </a:path>
            </a:pathLst>
          </a:custGeom>
          <a:solidFill>
            <a:srgbClr val="000000"/>
          </a:solidFill>
          <a:ln w="9525">
            <a:noFill/>
            <a:round/>
            <a:headEnd/>
            <a:tailEnd/>
          </a:ln>
        </p:spPr>
        <p:txBody>
          <a:bodyPr/>
          <a:lstStyle/>
          <a:p>
            <a:endParaRPr lang="de-DE"/>
          </a:p>
        </p:txBody>
      </p:sp>
      <p:sp>
        <p:nvSpPr>
          <p:cNvPr id="110687" name="Freeform 349"/>
          <p:cNvSpPr>
            <a:spLocks/>
          </p:cNvSpPr>
          <p:nvPr/>
        </p:nvSpPr>
        <p:spPr bwMode="auto">
          <a:xfrm>
            <a:off x="5800725" y="4035425"/>
            <a:ext cx="36513" cy="28575"/>
          </a:xfrm>
          <a:custGeom>
            <a:avLst/>
            <a:gdLst>
              <a:gd name="T0" fmla="*/ 0 w 27"/>
              <a:gd name="T1" fmla="*/ 0 h 20"/>
              <a:gd name="T2" fmla="*/ 0 w 27"/>
              <a:gd name="T3" fmla="*/ 2147483647 h 20"/>
              <a:gd name="T4" fmla="*/ 2147483647 w 27"/>
              <a:gd name="T5" fmla="*/ 2147483647 h 20"/>
              <a:gd name="T6" fmla="*/ 2147483647 w 27"/>
              <a:gd name="T7" fmla="*/ 2147483647 h 20"/>
              <a:gd name="T8" fmla="*/ 2147483647 w 27"/>
              <a:gd name="T9" fmla="*/ 2147483647 h 20"/>
              <a:gd name="T10" fmla="*/ 2147483647 w 27"/>
              <a:gd name="T11" fmla="*/ 2147483647 h 20"/>
              <a:gd name="T12" fmla="*/ 2147483647 w 27"/>
              <a:gd name="T13" fmla="*/ 2147483647 h 20"/>
              <a:gd name="T14" fmla="*/ 2147483647 w 27"/>
              <a:gd name="T15" fmla="*/ 2147483647 h 20"/>
              <a:gd name="T16" fmla="*/ 2147483647 w 27"/>
              <a:gd name="T17" fmla="*/ 0 h 20"/>
              <a:gd name="T18" fmla="*/ 0 w 27"/>
              <a:gd name="T19" fmla="*/ 0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7"/>
              <a:gd name="T31" fmla="*/ 0 h 20"/>
              <a:gd name="T32" fmla="*/ 27 w 27"/>
              <a:gd name="T33" fmla="*/ 20 h 2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7" h="20">
                <a:moveTo>
                  <a:pt x="0" y="0"/>
                </a:moveTo>
                <a:lnTo>
                  <a:pt x="0" y="20"/>
                </a:lnTo>
                <a:lnTo>
                  <a:pt x="10" y="20"/>
                </a:lnTo>
                <a:lnTo>
                  <a:pt x="10" y="10"/>
                </a:lnTo>
                <a:lnTo>
                  <a:pt x="14" y="6"/>
                </a:lnTo>
                <a:lnTo>
                  <a:pt x="16" y="10"/>
                </a:lnTo>
                <a:lnTo>
                  <a:pt x="16" y="20"/>
                </a:lnTo>
                <a:lnTo>
                  <a:pt x="27" y="20"/>
                </a:lnTo>
                <a:lnTo>
                  <a:pt x="27" y="0"/>
                </a:lnTo>
                <a:lnTo>
                  <a:pt x="0" y="0"/>
                </a:lnTo>
                <a:close/>
              </a:path>
            </a:pathLst>
          </a:custGeom>
          <a:solidFill>
            <a:srgbClr val="C20000"/>
          </a:solidFill>
          <a:ln w="9525">
            <a:noFill/>
            <a:round/>
            <a:headEnd/>
            <a:tailEnd/>
          </a:ln>
        </p:spPr>
        <p:txBody>
          <a:bodyPr/>
          <a:lstStyle/>
          <a:p>
            <a:endParaRPr lang="de-DE"/>
          </a:p>
        </p:txBody>
      </p:sp>
      <p:sp>
        <p:nvSpPr>
          <p:cNvPr id="110688" name="Freeform 350"/>
          <p:cNvSpPr>
            <a:spLocks/>
          </p:cNvSpPr>
          <p:nvPr/>
        </p:nvSpPr>
        <p:spPr bwMode="auto">
          <a:xfrm>
            <a:off x="5797550" y="4030663"/>
            <a:ext cx="42863" cy="38100"/>
          </a:xfrm>
          <a:custGeom>
            <a:avLst/>
            <a:gdLst>
              <a:gd name="T0" fmla="*/ 2147483647 w 31"/>
              <a:gd name="T1" fmla="*/ 0 h 25"/>
              <a:gd name="T2" fmla="*/ 0 w 31"/>
              <a:gd name="T3" fmla="*/ 0 h 25"/>
              <a:gd name="T4" fmla="*/ 0 w 31"/>
              <a:gd name="T5" fmla="*/ 2147483647 h 25"/>
              <a:gd name="T6" fmla="*/ 2147483647 w 31"/>
              <a:gd name="T7" fmla="*/ 2147483647 h 25"/>
              <a:gd name="T8" fmla="*/ 2147483647 w 31"/>
              <a:gd name="T9" fmla="*/ 2147483647 h 25"/>
              <a:gd name="T10" fmla="*/ 2147483647 w 31"/>
              <a:gd name="T11" fmla="*/ 2147483647 h 25"/>
              <a:gd name="T12" fmla="*/ 2147483647 w 31"/>
              <a:gd name="T13" fmla="*/ 2147483647 h 25"/>
              <a:gd name="T14" fmla="*/ 2147483647 w 31"/>
              <a:gd name="T15" fmla="*/ 2147483647 h 25"/>
              <a:gd name="T16" fmla="*/ 2147483647 w 31"/>
              <a:gd name="T17" fmla="*/ 2147483647 h 25"/>
              <a:gd name="T18" fmla="*/ 2147483647 w 31"/>
              <a:gd name="T19" fmla="*/ 2147483647 h 25"/>
              <a:gd name="T20" fmla="*/ 2147483647 w 31"/>
              <a:gd name="T21" fmla="*/ 2147483647 h 25"/>
              <a:gd name="T22" fmla="*/ 2147483647 w 31"/>
              <a:gd name="T23" fmla="*/ 0 h 25"/>
              <a:gd name="T24" fmla="*/ 2147483647 w 31"/>
              <a:gd name="T25" fmla="*/ 0 h 25"/>
              <a:gd name="T26" fmla="*/ 2147483647 w 31"/>
              <a:gd name="T27" fmla="*/ 0 h 25"/>
              <a:gd name="T28" fmla="*/ 2147483647 w 31"/>
              <a:gd name="T29" fmla="*/ 2147483647 h 25"/>
              <a:gd name="T30" fmla="*/ 2147483647 w 31"/>
              <a:gd name="T31" fmla="*/ 2147483647 h 25"/>
              <a:gd name="T32" fmla="*/ 2147483647 w 31"/>
              <a:gd name="T33" fmla="*/ 2147483647 h 25"/>
              <a:gd name="T34" fmla="*/ 2147483647 w 31"/>
              <a:gd name="T35" fmla="*/ 2147483647 h 25"/>
              <a:gd name="T36" fmla="*/ 2147483647 w 31"/>
              <a:gd name="T37" fmla="*/ 2147483647 h 25"/>
              <a:gd name="T38" fmla="*/ 2147483647 w 31"/>
              <a:gd name="T39" fmla="*/ 2147483647 h 25"/>
              <a:gd name="T40" fmla="*/ 2147483647 w 31"/>
              <a:gd name="T41" fmla="*/ 2147483647 h 25"/>
              <a:gd name="T42" fmla="*/ 2147483647 w 31"/>
              <a:gd name="T43" fmla="*/ 2147483647 h 25"/>
              <a:gd name="T44" fmla="*/ 2147483647 w 31"/>
              <a:gd name="T45" fmla="*/ 2147483647 h 25"/>
              <a:gd name="T46" fmla="*/ 2147483647 w 31"/>
              <a:gd name="T47" fmla="*/ 2147483647 h 25"/>
              <a:gd name="T48" fmla="*/ 2147483647 w 31"/>
              <a:gd name="T49" fmla="*/ 2147483647 h 25"/>
              <a:gd name="T50" fmla="*/ 2147483647 w 31"/>
              <a:gd name="T51" fmla="*/ 2147483647 h 25"/>
              <a:gd name="T52" fmla="*/ 2147483647 w 31"/>
              <a:gd name="T53" fmla="*/ 2147483647 h 25"/>
              <a:gd name="T54" fmla="*/ 2147483647 w 31"/>
              <a:gd name="T55" fmla="*/ 2147483647 h 25"/>
              <a:gd name="T56" fmla="*/ 2147483647 w 31"/>
              <a:gd name="T57" fmla="*/ 2147483647 h 25"/>
              <a:gd name="T58" fmla="*/ 2147483647 w 31"/>
              <a:gd name="T59" fmla="*/ 2147483647 h 25"/>
              <a:gd name="T60" fmla="*/ 2147483647 w 31"/>
              <a:gd name="T61" fmla="*/ 2147483647 h 25"/>
              <a:gd name="T62" fmla="*/ 2147483647 w 31"/>
              <a:gd name="T63" fmla="*/ 0 h 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
              <a:gd name="T97" fmla="*/ 0 h 25"/>
              <a:gd name="T98" fmla="*/ 31 w 31"/>
              <a:gd name="T99" fmla="*/ 25 h 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 h="25">
                <a:moveTo>
                  <a:pt x="2" y="0"/>
                </a:moveTo>
                <a:lnTo>
                  <a:pt x="0" y="0"/>
                </a:lnTo>
                <a:lnTo>
                  <a:pt x="0" y="25"/>
                </a:lnTo>
                <a:lnTo>
                  <a:pt x="14" y="25"/>
                </a:lnTo>
                <a:lnTo>
                  <a:pt x="14" y="13"/>
                </a:lnTo>
                <a:lnTo>
                  <a:pt x="14" y="15"/>
                </a:lnTo>
                <a:lnTo>
                  <a:pt x="18" y="11"/>
                </a:lnTo>
                <a:lnTo>
                  <a:pt x="14" y="9"/>
                </a:lnTo>
                <a:lnTo>
                  <a:pt x="16" y="13"/>
                </a:lnTo>
                <a:lnTo>
                  <a:pt x="16" y="25"/>
                </a:lnTo>
                <a:lnTo>
                  <a:pt x="31" y="25"/>
                </a:lnTo>
                <a:lnTo>
                  <a:pt x="31" y="0"/>
                </a:lnTo>
                <a:lnTo>
                  <a:pt x="29" y="0"/>
                </a:lnTo>
                <a:lnTo>
                  <a:pt x="2" y="0"/>
                </a:lnTo>
                <a:lnTo>
                  <a:pt x="2" y="5"/>
                </a:lnTo>
                <a:lnTo>
                  <a:pt x="29" y="5"/>
                </a:lnTo>
                <a:lnTo>
                  <a:pt x="27" y="3"/>
                </a:lnTo>
                <a:lnTo>
                  <a:pt x="27" y="23"/>
                </a:lnTo>
                <a:lnTo>
                  <a:pt x="29" y="21"/>
                </a:lnTo>
                <a:lnTo>
                  <a:pt x="18" y="21"/>
                </a:lnTo>
                <a:lnTo>
                  <a:pt x="20" y="23"/>
                </a:lnTo>
                <a:lnTo>
                  <a:pt x="20" y="13"/>
                </a:lnTo>
                <a:lnTo>
                  <a:pt x="18" y="9"/>
                </a:lnTo>
                <a:lnTo>
                  <a:pt x="18" y="7"/>
                </a:lnTo>
                <a:lnTo>
                  <a:pt x="10" y="13"/>
                </a:lnTo>
                <a:lnTo>
                  <a:pt x="10" y="23"/>
                </a:lnTo>
                <a:lnTo>
                  <a:pt x="12" y="21"/>
                </a:lnTo>
                <a:lnTo>
                  <a:pt x="2" y="21"/>
                </a:lnTo>
                <a:lnTo>
                  <a:pt x="4" y="23"/>
                </a:lnTo>
                <a:lnTo>
                  <a:pt x="4" y="3"/>
                </a:lnTo>
                <a:lnTo>
                  <a:pt x="2" y="5"/>
                </a:lnTo>
                <a:lnTo>
                  <a:pt x="2" y="0"/>
                </a:lnTo>
                <a:close/>
              </a:path>
            </a:pathLst>
          </a:custGeom>
          <a:solidFill>
            <a:srgbClr val="000000"/>
          </a:solidFill>
          <a:ln w="9525">
            <a:noFill/>
            <a:round/>
            <a:headEnd/>
            <a:tailEnd/>
          </a:ln>
        </p:spPr>
        <p:txBody>
          <a:bodyPr/>
          <a:lstStyle/>
          <a:p>
            <a:endParaRPr lang="de-DE"/>
          </a:p>
        </p:txBody>
      </p:sp>
      <p:sp>
        <p:nvSpPr>
          <p:cNvPr id="110689" name="Rectangle 351"/>
          <p:cNvSpPr>
            <a:spLocks noChangeArrowheads="1"/>
          </p:cNvSpPr>
          <p:nvPr/>
        </p:nvSpPr>
        <p:spPr bwMode="auto">
          <a:xfrm>
            <a:off x="5287963" y="5727700"/>
            <a:ext cx="487362" cy="131763"/>
          </a:xfrm>
          <a:prstGeom prst="rect">
            <a:avLst/>
          </a:prstGeom>
          <a:solidFill>
            <a:srgbClr val="FFFEFA"/>
          </a:solidFill>
          <a:ln w="0" cap="sq">
            <a:solidFill>
              <a:srgbClr val="000000"/>
            </a:solidFill>
            <a:miter lim="800000"/>
            <a:headEnd/>
            <a:tailEnd/>
          </a:ln>
        </p:spPr>
        <p:txBody>
          <a:bodyPr/>
          <a:lstStyle/>
          <a:p>
            <a:endParaRPr lang="en-US"/>
          </a:p>
        </p:txBody>
      </p:sp>
      <p:sp>
        <p:nvSpPr>
          <p:cNvPr id="110690" name="Rectangle 352"/>
          <p:cNvSpPr>
            <a:spLocks noChangeArrowheads="1"/>
          </p:cNvSpPr>
          <p:nvPr/>
        </p:nvSpPr>
        <p:spPr bwMode="auto">
          <a:xfrm>
            <a:off x="5613400" y="5730875"/>
            <a:ext cx="141288" cy="122238"/>
          </a:xfrm>
          <a:prstGeom prst="rect">
            <a:avLst/>
          </a:prstGeom>
          <a:solidFill>
            <a:srgbClr val="000000"/>
          </a:solidFill>
          <a:ln w="0" cap="sq">
            <a:solidFill>
              <a:srgbClr val="000000"/>
            </a:solidFill>
            <a:miter lim="800000"/>
            <a:headEnd/>
            <a:tailEnd/>
          </a:ln>
        </p:spPr>
        <p:txBody>
          <a:bodyPr/>
          <a:lstStyle/>
          <a:p>
            <a:endParaRPr lang="en-US"/>
          </a:p>
        </p:txBody>
      </p:sp>
      <p:sp>
        <p:nvSpPr>
          <p:cNvPr id="110691" name="Rectangle 353"/>
          <p:cNvSpPr>
            <a:spLocks noChangeArrowheads="1"/>
          </p:cNvSpPr>
          <p:nvPr/>
        </p:nvSpPr>
        <p:spPr bwMode="auto">
          <a:xfrm>
            <a:off x="5613400" y="5734050"/>
            <a:ext cx="141288" cy="63500"/>
          </a:xfrm>
          <a:prstGeom prst="rect">
            <a:avLst/>
          </a:prstGeom>
          <a:solidFill>
            <a:srgbClr val="FFFEFA"/>
          </a:solidFill>
          <a:ln w="0" cap="sq">
            <a:solidFill>
              <a:srgbClr val="000000"/>
            </a:solidFill>
            <a:miter lim="800000"/>
            <a:headEnd/>
            <a:tailEnd/>
          </a:ln>
        </p:spPr>
        <p:txBody>
          <a:bodyPr/>
          <a:lstStyle/>
          <a:p>
            <a:endParaRPr lang="en-US"/>
          </a:p>
        </p:txBody>
      </p:sp>
      <p:sp>
        <p:nvSpPr>
          <p:cNvPr id="110692" name="Rectangle 354"/>
          <p:cNvSpPr>
            <a:spLocks noChangeArrowheads="1"/>
          </p:cNvSpPr>
          <p:nvPr/>
        </p:nvSpPr>
        <p:spPr bwMode="auto">
          <a:xfrm>
            <a:off x="5613400" y="5730875"/>
            <a:ext cx="141288" cy="69850"/>
          </a:xfrm>
          <a:prstGeom prst="rect">
            <a:avLst/>
          </a:prstGeom>
          <a:solidFill>
            <a:srgbClr val="FFFEFA"/>
          </a:solidFill>
          <a:ln w="0" cap="sq">
            <a:solidFill>
              <a:srgbClr val="000000"/>
            </a:solidFill>
            <a:miter lim="800000"/>
            <a:headEnd/>
            <a:tailEnd/>
          </a:ln>
        </p:spPr>
        <p:txBody>
          <a:bodyPr/>
          <a:lstStyle/>
          <a:p>
            <a:endParaRPr lang="en-US"/>
          </a:p>
        </p:txBody>
      </p:sp>
      <p:sp>
        <p:nvSpPr>
          <p:cNvPr id="110693" name="Rectangle 355"/>
          <p:cNvSpPr>
            <a:spLocks noChangeArrowheads="1"/>
          </p:cNvSpPr>
          <p:nvPr/>
        </p:nvSpPr>
        <p:spPr bwMode="auto">
          <a:xfrm>
            <a:off x="5462588" y="5730875"/>
            <a:ext cx="138112" cy="122238"/>
          </a:xfrm>
          <a:prstGeom prst="rect">
            <a:avLst/>
          </a:prstGeom>
          <a:solidFill>
            <a:srgbClr val="000000"/>
          </a:solidFill>
          <a:ln w="0" cap="sq">
            <a:solidFill>
              <a:srgbClr val="000000"/>
            </a:solidFill>
            <a:miter lim="800000"/>
            <a:headEnd/>
            <a:tailEnd/>
          </a:ln>
        </p:spPr>
        <p:txBody>
          <a:bodyPr/>
          <a:lstStyle/>
          <a:p>
            <a:endParaRPr lang="en-US"/>
          </a:p>
        </p:txBody>
      </p:sp>
      <p:sp>
        <p:nvSpPr>
          <p:cNvPr id="110694" name="Rectangle 356"/>
          <p:cNvSpPr>
            <a:spLocks noChangeArrowheads="1"/>
          </p:cNvSpPr>
          <p:nvPr/>
        </p:nvSpPr>
        <p:spPr bwMode="auto">
          <a:xfrm>
            <a:off x="5708650" y="5754688"/>
            <a:ext cx="41275" cy="14287"/>
          </a:xfrm>
          <a:prstGeom prst="rect">
            <a:avLst/>
          </a:prstGeom>
          <a:solidFill>
            <a:srgbClr val="000000"/>
          </a:solidFill>
          <a:ln w="0" cap="sq">
            <a:solidFill>
              <a:srgbClr val="000000"/>
            </a:solidFill>
            <a:miter lim="800000"/>
            <a:headEnd/>
            <a:tailEnd/>
          </a:ln>
        </p:spPr>
        <p:txBody>
          <a:bodyPr/>
          <a:lstStyle/>
          <a:p>
            <a:endParaRPr lang="en-US"/>
          </a:p>
        </p:txBody>
      </p:sp>
      <p:sp>
        <p:nvSpPr>
          <p:cNvPr id="110695" name="Rectangle 357"/>
          <p:cNvSpPr>
            <a:spLocks noChangeArrowheads="1"/>
          </p:cNvSpPr>
          <p:nvPr/>
        </p:nvSpPr>
        <p:spPr bwMode="auto">
          <a:xfrm>
            <a:off x="5665788" y="5751513"/>
            <a:ext cx="44450" cy="15875"/>
          </a:xfrm>
          <a:prstGeom prst="rect">
            <a:avLst/>
          </a:prstGeom>
          <a:solidFill>
            <a:srgbClr val="000000"/>
          </a:solidFill>
          <a:ln w="0" cap="sq">
            <a:solidFill>
              <a:srgbClr val="000000"/>
            </a:solidFill>
            <a:miter lim="800000"/>
            <a:headEnd/>
            <a:tailEnd/>
          </a:ln>
        </p:spPr>
        <p:txBody>
          <a:bodyPr/>
          <a:lstStyle/>
          <a:p>
            <a:endParaRPr lang="en-US"/>
          </a:p>
        </p:txBody>
      </p:sp>
      <p:sp>
        <p:nvSpPr>
          <p:cNvPr id="110696" name="Rectangle 358"/>
          <p:cNvSpPr>
            <a:spLocks noChangeArrowheads="1"/>
          </p:cNvSpPr>
          <p:nvPr/>
        </p:nvSpPr>
        <p:spPr bwMode="auto">
          <a:xfrm>
            <a:off x="5618163" y="5754688"/>
            <a:ext cx="50800" cy="14287"/>
          </a:xfrm>
          <a:prstGeom prst="rect">
            <a:avLst/>
          </a:prstGeom>
          <a:solidFill>
            <a:srgbClr val="000000"/>
          </a:solidFill>
          <a:ln w="0" cap="sq">
            <a:solidFill>
              <a:srgbClr val="000000"/>
            </a:solidFill>
            <a:miter lim="800000"/>
            <a:headEnd/>
            <a:tailEnd/>
          </a:ln>
        </p:spPr>
        <p:txBody>
          <a:bodyPr/>
          <a:lstStyle/>
          <a:p>
            <a:endParaRPr lang="en-US"/>
          </a:p>
        </p:txBody>
      </p:sp>
      <p:sp>
        <p:nvSpPr>
          <p:cNvPr id="110697" name="Rectangle 359"/>
          <p:cNvSpPr>
            <a:spLocks noChangeArrowheads="1"/>
          </p:cNvSpPr>
          <p:nvPr/>
        </p:nvSpPr>
        <p:spPr bwMode="auto">
          <a:xfrm>
            <a:off x="5665788" y="5737225"/>
            <a:ext cx="44450" cy="17463"/>
          </a:xfrm>
          <a:prstGeom prst="rect">
            <a:avLst/>
          </a:prstGeom>
          <a:solidFill>
            <a:srgbClr val="FFFEFA"/>
          </a:solidFill>
          <a:ln w="0" cap="sq">
            <a:solidFill>
              <a:srgbClr val="000000"/>
            </a:solidFill>
            <a:miter lim="800000"/>
            <a:headEnd/>
            <a:tailEnd/>
          </a:ln>
        </p:spPr>
        <p:txBody>
          <a:bodyPr/>
          <a:lstStyle/>
          <a:p>
            <a:endParaRPr lang="en-US"/>
          </a:p>
        </p:txBody>
      </p:sp>
      <p:sp>
        <p:nvSpPr>
          <p:cNvPr id="110698" name="Rectangle 360"/>
          <p:cNvSpPr>
            <a:spLocks noChangeArrowheads="1"/>
          </p:cNvSpPr>
          <p:nvPr/>
        </p:nvSpPr>
        <p:spPr bwMode="auto">
          <a:xfrm>
            <a:off x="5622925" y="5740400"/>
            <a:ext cx="15875" cy="9525"/>
          </a:xfrm>
          <a:prstGeom prst="rect">
            <a:avLst/>
          </a:prstGeom>
          <a:solidFill>
            <a:srgbClr val="FFFEFA"/>
          </a:solidFill>
          <a:ln w="0" cap="sq">
            <a:solidFill>
              <a:srgbClr val="000000"/>
            </a:solidFill>
            <a:miter lim="800000"/>
            <a:headEnd/>
            <a:tailEnd/>
          </a:ln>
        </p:spPr>
        <p:txBody>
          <a:bodyPr/>
          <a:lstStyle/>
          <a:p>
            <a:endParaRPr lang="en-US"/>
          </a:p>
        </p:txBody>
      </p:sp>
      <p:sp>
        <p:nvSpPr>
          <p:cNvPr id="110699" name="Rectangle 361"/>
          <p:cNvSpPr>
            <a:spLocks noChangeArrowheads="1"/>
          </p:cNvSpPr>
          <p:nvPr/>
        </p:nvSpPr>
        <p:spPr bwMode="auto">
          <a:xfrm>
            <a:off x="5708650" y="5751513"/>
            <a:ext cx="31750" cy="7937"/>
          </a:xfrm>
          <a:prstGeom prst="rect">
            <a:avLst/>
          </a:prstGeom>
          <a:solidFill>
            <a:srgbClr val="FFFEFA"/>
          </a:solidFill>
          <a:ln w="0" cap="sq">
            <a:solidFill>
              <a:srgbClr val="000000"/>
            </a:solidFill>
            <a:miter lim="800000"/>
            <a:headEnd/>
            <a:tailEnd/>
          </a:ln>
        </p:spPr>
        <p:txBody>
          <a:bodyPr/>
          <a:lstStyle/>
          <a:p>
            <a:endParaRPr lang="en-US"/>
          </a:p>
        </p:txBody>
      </p:sp>
      <p:sp>
        <p:nvSpPr>
          <p:cNvPr id="110700" name="Freeform 362"/>
          <p:cNvSpPr>
            <a:spLocks/>
          </p:cNvSpPr>
          <p:nvPr/>
        </p:nvSpPr>
        <p:spPr bwMode="auto">
          <a:xfrm>
            <a:off x="5665788" y="5759450"/>
            <a:ext cx="71437" cy="31750"/>
          </a:xfrm>
          <a:custGeom>
            <a:avLst/>
            <a:gdLst>
              <a:gd name="T0" fmla="*/ 2147483647 w 52"/>
              <a:gd name="T1" fmla="*/ 0 h 21"/>
              <a:gd name="T2" fmla="*/ 0 w 52"/>
              <a:gd name="T3" fmla="*/ 0 h 21"/>
              <a:gd name="T4" fmla="*/ 0 w 52"/>
              <a:gd name="T5" fmla="*/ 2147483647 h 21"/>
              <a:gd name="T6" fmla="*/ 2147483647 w 52"/>
              <a:gd name="T7" fmla="*/ 2147483647 h 21"/>
              <a:gd name="T8" fmla="*/ 2147483647 w 52"/>
              <a:gd name="T9" fmla="*/ 2147483647 h 21"/>
              <a:gd name="T10" fmla="*/ 2147483647 w 52"/>
              <a:gd name="T11" fmla="*/ 2147483647 h 21"/>
              <a:gd name="T12" fmla="*/ 2147483647 w 52"/>
              <a:gd name="T13" fmla="*/ 0 h 21"/>
              <a:gd name="T14" fmla="*/ 0 60000 65536"/>
              <a:gd name="T15" fmla="*/ 0 60000 65536"/>
              <a:gd name="T16" fmla="*/ 0 60000 65536"/>
              <a:gd name="T17" fmla="*/ 0 60000 65536"/>
              <a:gd name="T18" fmla="*/ 0 60000 65536"/>
              <a:gd name="T19" fmla="*/ 0 60000 65536"/>
              <a:gd name="T20" fmla="*/ 0 60000 65536"/>
              <a:gd name="T21" fmla="*/ 0 w 52"/>
              <a:gd name="T22" fmla="*/ 0 h 21"/>
              <a:gd name="T23" fmla="*/ 52 w 52"/>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 h="21">
                <a:moveTo>
                  <a:pt x="31" y="0"/>
                </a:moveTo>
                <a:lnTo>
                  <a:pt x="0" y="0"/>
                </a:lnTo>
                <a:lnTo>
                  <a:pt x="0" y="21"/>
                </a:lnTo>
                <a:lnTo>
                  <a:pt x="52" y="21"/>
                </a:lnTo>
                <a:lnTo>
                  <a:pt x="52" y="5"/>
                </a:lnTo>
                <a:lnTo>
                  <a:pt x="31" y="5"/>
                </a:lnTo>
                <a:lnTo>
                  <a:pt x="31" y="0"/>
                </a:lnTo>
                <a:close/>
              </a:path>
            </a:pathLst>
          </a:custGeom>
          <a:solidFill>
            <a:srgbClr val="FFFEFA"/>
          </a:solidFill>
          <a:ln w="0" cap="sq">
            <a:solidFill>
              <a:srgbClr val="000000"/>
            </a:solidFill>
            <a:prstDash val="solid"/>
            <a:miter lim="800000"/>
            <a:headEnd/>
            <a:tailEnd/>
          </a:ln>
        </p:spPr>
        <p:txBody>
          <a:bodyPr/>
          <a:lstStyle/>
          <a:p>
            <a:endParaRPr lang="de-DE"/>
          </a:p>
        </p:txBody>
      </p:sp>
      <p:sp>
        <p:nvSpPr>
          <p:cNvPr id="110701" name="Freeform 363"/>
          <p:cNvSpPr>
            <a:spLocks/>
          </p:cNvSpPr>
          <p:nvPr/>
        </p:nvSpPr>
        <p:spPr bwMode="auto">
          <a:xfrm>
            <a:off x="5708650" y="5743575"/>
            <a:ext cx="11113" cy="46038"/>
          </a:xfrm>
          <a:custGeom>
            <a:avLst/>
            <a:gdLst>
              <a:gd name="T0" fmla="*/ 2147483647 w 7"/>
              <a:gd name="T1" fmla="*/ 0 h 29"/>
              <a:gd name="T2" fmla="*/ 0 w 7"/>
              <a:gd name="T3" fmla="*/ 2147483647 h 29"/>
              <a:gd name="T4" fmla="*/ 0 w 7"/>
              <a:gd name="T5" fmla="*/ 2147483647 h 29"/>
              <a:gd name="T6" fmla="*/ 0 w 7"/>
              <a:gd name="T7" fmla="*/ 2147483647 h 29"/>
              <a:gd name="T8" fmla="*/ 2147483647 w 7"/>
              <a:gd name="T9" fmla="*/ 2147483647 h 29"/>
              <a:gd name="T10" fmla="*/ 2147483647 w 7"/>
              <a:gd name="T11" fmla="*/ 2147483647 h 29"/>
              <a:gd name="T12" fmla="*/ 2147483647 w 7"/>
              <a:gd name="T13" fmla="*/ 2147483647 h 29"/>
              <a:gd name="T14" fmla="*/ 2147483647 w 7"/>
              <a:gd name="T15" fmla="*/ 2147483647 h 29"/>
              <a:gd name="T16" fmla="*/ 2147483647 w 7"/>
              <a:gd name="T17" fmla="*/ 0 h 2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9"/>
              <a:gd name="T29" fmla="*/ 7 w 7"/>
              <a:gd name="T30" fmla="*/ 29 h 2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9">
                <a:moveTo>
                  <a:pt x="2" y="0"/>
                </a:moveTo>
                <a:lnTo>
                  <a:pt x="0" y="4"/>
                </a:lnTo>
                <a:lnTo>
                  <a:pt x="0" y="8"/>
                </a:lnTo>
                <a:lnTo>
                  <a:pt x="0" y="29"/>
                </a:lnTo>
                <a:lnTo>
                  <a:pt x="2" y="29"/>
                </a:lnTo>
                <a:lnTo>
                  <a:pt x="4" y="29"/>
                </a:lnTo>
                <a:lnTo>
                  <a:pt x="4" y="8"/>
                </a:lnTo>
                <a:lnTo>
                  <a:pt x="7" y="4"/>
                </a:lnTo>
                <a:lnTo>
                  <a:pt x="2" y="0"/>
                </a:lnTo>
                <a:close/>
              </a:path>
            </a:pathLst>
          </a:custGeom>
          <a:solidFill>
            <a:srgbClr val="FFFEFA"/>
          </a:solidFill>
          <a:ln w="0" cap="sq">
            <a:solidFill>
              <a:srgbClr val="000000"/>
            </a:solidFill>
            <a:prstDash val="solid"/>
            <a:miter lim="800000"/>
            <a:headEnd/>
            <a:tailEnd/>
          </a:ln>
        </p:spPr>
        <p:txBody>
          <a:bodyPr/>
          <a:lstStyle/>
          <a:p>
            <a:endParaRPr lang="de-DE"/>
          </a:p>
        </p:txBody>
      </p:sp>
      <p:sp>
        <p:nvSpPr>
          <p:cNvPr id="110702" name="Rectangle 364"/>
          <p:cNvSpPr>
            <a:spLocks noChangeArrowheads="1"/>
          </p:cNvSpPr>
          <p:nvPr/>
        </p:nvSpPr>
        <p:spPr bwMode="auto">
          <a:xfrm>
            <a:off x="5613400" y="5797550"/>
            <a:ext cx="141288" cy="55563"/>
          </a:xfrm>
          <a:prstGeom prst="rect">
            <a:avLst/>
          </a:prstGeom>
          <a:solidFill>
            <a:srgbClr val="FFFEFA"/>
          </a:solidFill>
          <a:ln w="0" cap="sq">
            <a:solidFill>
              <a:srgbClr val="000000"/>
            </a:solidFill>
            <a:miter lim="800000"/>
            <a:headEnd/>
            <a:tailEnd/>
          </a:ln>
        </p:spPr>
        <p:txBody>
          <a:bodyPr/>
          <a:lstStyle/>
          <a:p>
            <a:endParaRPr lang="en-US"/>
          </a:p>
        </p:txBody>
      </p:sp>
      <p:sp>
        <p:nvSpPr>
          <p:cNvPr id="110703" name="Rectangle 365"/>
          <p:cNvSpPr>
            <a:spLocks noChangeArrowheads="1"/>
          </p:cNvSpPr>
          <p:nvPr/>
        </p:nvSpPr>
        <p:spPr bwMode="auto">
          <a:xfrm>
            <a:off x="5287963" y="5730875"/>
            <a:ext cx="177800" cy="122238"/>
          </a:xfrm>
          <a:prstGeom prst="rect">
            <a:avLst/>
          </a:prstGeom>
          <a:solidFill>
            <a:srgbClr val="FFFEFA"/>
          </a:solidFill>
          <a:ln w="0" cap="sq">
            <a:solidFill>
              <a:srgbClr val="000000"/>
            </a:solidFill>
            <a:miter lim="800000"/>
            <a:headEnd/>
            <a:tailEnd/>
          </a:ln>
        </p:spPr>
        <p:txBody>
          <a:bodyPr/>
          <a:lstStyle/>
          <a:p>
            <a:endParaRPr lang="en-US"/>
          </a:p>
        </p:txBody>
      </p:sp>
      <p:sp>
        <p:nvSpPr>
          <p:cNvPr id="110704" name="Line 366"/>
          <p:cNvSpPr>
            <a:spLocks noChangeShapeType="1"/>
          </p:cNvSpPr>
          <p:nvPr/>
        </p:nvSpPr>
        <p:spPr bwMode="auto">
          <a:xfrm>
            <a:off x="5302250" y="5734050"/>
            <a:ext cx="152400" cy="115888"/>
          </a:xfrm>
          <a:prstGeom prst="line">
            <a:avLst/>
          </a:prstGeom>
          <a:noFill/>
          <a:ln w="0" cap="sq">
            <a:solidFill>
              <a:srgbClr val="000000"/>
            </a:solidFill>
            <a:miter lim="800000"/>
            <a:headEnd/>
            <a:tailEnd/>
          </a:ln>
        </p:spPr>
        <p:txBody>
          <a:bodyPr/>
          <a:lstStyle/>
          <a:p>
            <a:endParaRPr lang="de-DE"/>
          </a:p>
        </p:txBody>
      </p:sp>
      <p:sp>
        <p:nvSpPr>
          <p:cNvPr id="110705" name="Line 367"/>
          <p:cNvSpPr>
            <a:spLocks noChangeShapeType="1"/>
          </p:cNvSpPr>
          <p:nvPr/>
        </p:nvSpPr>
        <p:spPr bwMode="auto">
          <a:xfrm>
            <a:off x="5292725" y="5734050"/>
            <a:ext cx="150813" cy="115888"/>
          </a:xfrm>
          <a:prstGeom prst="line">
            <a:avLst/>
          </a:prstGeom>
          <a:noFill/>
          <a:ln w="0" cap="sq">
            <a:solidFill>
              <a:srgbClr val="000000"/>
            </a:solidFill>
            <a:miter lim="800000"/>
            <a:headEnd/>
            <a:tailEnd/>
          </a:ln>
        </p:spPr>
        <p:txBody>
          <a:bodyPr/>
          <a:lstStyle/>
          <a:p>
            <a:endParaRPr lang="de-DE"/>
          </a:p>
        </p:txBody>
      </p:sp>
      <p:sp>
        <p:nvSpPr>
          <p:cNvPr id="110706" name="Line 368"/>
          <p:cNvSpPr>
            <a:spLocks noChangeShapeType="1"/>
          </p:cNvSpPr>
          <p:nvPr/>
        </p:nvSpPr>
        <p:spPr bwMode="auto">
          <a:xfrm>
            <a:off x="5287963" y="5740400"/>
            <a:ext cx="144462" cy="109538"/>
          </a:xfrm>
          <a:prstGeom prst="line">
            <a:avLst/>
          </a:prstGeom>
          <a:noFill/>
          <a:ln w="0" cap="sq">
            <a:solidFill>
              <a:srgbClr val="000000"/>
            </a:solidFill>
            <a:miter lim="800000"/>
            <a:headEnd/>
            <a:tailEnd/>
          </a:ln>
        </p:spPr>
        <p:txBody>
          <a:bodyPr/>
          <a:lstStyle/>
          <a:p>
            <a:endParaRPr lang="de-DE"/>
          </a:p>
        </p:txBody>
      </p:sp>
      <p:sp>
        <p:nvSpPr>
          <p:cNvPr id="110707" name="Line 369"/>
          <p:cNvSpPr>
            <a:spLocks noChangeShapeType="1"/>
          </p:cNvSpPr>
          <p:nvPr/>
        </p:nvSpPr>
        <p:spPr bwMode="auto">
          <a:xfrm>
            <a:off x="5287963" y="5745163"/>
            <a:ext cx="134937" cy="104775"/>
          </a:xfrm>
          <a:prstGeom prst="line">
            <a:avLst/>
          </a:prstGeom>
          <a:noFill/>
          <a:ln w="0" cap="sq">
            <a:solidFill>
              <a:srgbClr val="000000"/>
            </a:solidFill>
            <a:miter lim="800000"/>
            <a:headEnd/>
            <a:tailEnd/>
          </a:ln>
        </p:spPr>
        <p:txBody>
          <a:bodyPr/>
          <a:lstStyle/>
          <a:p>
            <a:endParaRPr lang="de-DE"/>
          </a:p>
        </p:txBody>
      </p:sp>
      <p:sp>
        <p:nvSpPr>
          <p:cNvPr id="110708" name="Line 370"/>
          <p:cNvSpPr>
            <a:spLocks noChangeShapeType="1"/>
          </p:cNvSpPr>
          <p:nvPr/>
        </p:nvSpPr>
        <p:spPr bwMode="auto">
          <a:xfrm>
            <a:off x="5287963" y="5751513"/>
            <a:ext cx="125412" cy="98425"/>
          </a:xfrm>
          <a:prstGeom prst="line">
            <a:avLst/>
          </a:prstGeom>
          <a:noFill/>
          <a:ln w="0" cap="sq">
            <a:solidFill>
              <a:srgbClr val="000000"/>
            </a:solidFill>
            <a:miter lim="800000"/>
            <a:headEnd/>
            <a:tailEnd/>
          </a:ln>
        </p:spPr>
        <p:txBody>
          <a:bodyPr/>
          <a:lstStyle/>
          <a:p>
            <a:endParaRPr lang="de-DE"/>
          </a:p>
        </p:txBody>
      </p:sp>
      <p:sp>
        <p:nvSpPr>
          <p:cNvPr id="110709" name="Line 371"/>
          <p:cNvSpPr>
            <a:spLocks noChangeShapeType="1"/>
          </p:cNvSpPr>
          <p:nvPr/>
        </p:nvSpPr>
        <p:spPr bwMode="auto">
          <a:xfrm>
            <a:off x="5287963" y="5811838"/>
            <a:ext cx="50800" cy="38100"/>
          </a:xfrm>
          <a:prstGeom prst="line">
            <a:avLst/>
          </a:prstGeom>
          <a:noFill/>
          <a:ln w="0" cap="sq">
            <a:solidFill>
              <a:srgbClr val="000000"/>
            </a:solidFill>
            <a:miter lim="800000"/>
            <a:headEnd/>
            <a:tailEnd/>
          </a:ln>
        </p:spPr>
        <p:txBody>
          <a:bodyPr/>
          <a:lstStyle/>
          <a:p>
            <a:endParaRPr lang="de-DE"/>
          </a:p>
        </p:txBody>
      </p:sp>
      <p:sp>
        <p:nvSpPr>
          <p:cNvPr id="110710" name="Line 372"/>
          <p:cNvSpPr>
            <a:spLocks noChangeShapeType="1"/>
          </p:cNvSpPr>
          <p:nvPr/>
        </p:nvSpPr>
        <p:spPr bwMode="auto">
          <a:xfrm>
            <a:off x="5287963" y="5815013"/>
            <a:ext cx="39687" cy="34925"/>
          </a:xfrm>
          <a:prstGeom prst="line">
            <a:avLst/>
          </a:prstGeom>
          <a:noFill/>
          <a:ln w="0" cap="sq">
            <a:solidFill>
              <a:srgbClr val="000000"/>
            </a:solidFill>
            <a:miter lim="800000"/>
            <a:headEnd/>
            <a:tailEnd/>
          </a:ln>
        </p:spPr>
        <p:txBody>
          <a:bodyPr/>
          <a:lstStyle/>
          <a:p>
            <a:endParaRPr lang="de-DE"/>
          </a:p>
        </p:txBody>
      </p:sp>
      <p:sp>
        <p:nvSpPr>
          <p:cNvPr id="110711" name="Oval 373"/>
          <p:cNvSpPr>
            <a:spLocks noChangeArrowheads="1"/>
          </p:cNvSpPr>
          <p:nvPr/>
        </p:nvSpPr>
        <p:spPr bwMode="auto">
          <a:xfrm>
            <a:off x="5307013" y="5791200"/>
            <a:ext cx="26987" cy="28575"/>
          </a:xfrm>
          <a:prstGeom prst="ellipse">
            <a:avLst/>
          </a:prstGeom>
          <a:solidFill>
            <a:srgbClr val="FFCC99"/>
          </a:solidFill>
          <a:ln w="0" cap="sq">
            <a:solidFill>
              <a:srgbClr val="000000"/>
            </a:solidFill>
            <a:miter lim="800000"/>
            <a:headEnd/>
            <a:tailEnd/>
          </a:ln>
        </p:spPr>
        <p:txBody>
          <a:bodyPr/>
          <a:lstStyle/>
          <a:p>
            <a:endParaRPr lang="en-US"/>
          </a:p>
        </p:txBody>
      </p:sp>
      <p:sp>
        <p:nvSpPr>
          <p:cNvPr id="110712" name="Oval 374"/>
          <p:cNvSpPr>
            <a:spLocks noChangeArrowheads="1"/>
          </p:cNvSpPr>
          <p:nvPr/>
        </p:nvSpPr>
        <p:spPr bwMode="auto">
          <a:xfrm>
            <a:off x="5408613" y="5784850"/>
            <a:ext cx="19050" cy="17463"/>
          </a:xfrm>
          <a:prstGeom prst="ellipse">
            <a:avLst/>
          </a:prstGeom>
          <a:solidFill>
            <a:srgbClr val="FFFEFA"/>
          </a:solidFill>
          <a:ln w="0" cap="sq">
            <a:solidFill>
              <a:srgbClr val="000000"/>
            </a:solidFill>
            <a:miter lim="800000"/>
            <a:headEnd/>
            <a:tailEnd/>
          </a:ln>
        </p:spPr>
        <p:txBody>
          <a:bodyPr/>
          <a:lstStyle/>
          <a:p>
            <a:endParaRPr lang="en-US"/>
          </a:p>
        </p:txBody>
      </p:sp>
      <p:sp>
        <p:nvSpPr>
          <p:cNvPr id="110713" name="Oval 375"/>
          <p:cNvSpPr>
            <a:spLocks noChangeArrowheads="1"/>
          </p:cNvSpPr>
          <p:nvPr/>
        </p:nvSpPr>
        <p:spPr bwMode="auto">
          <a:xfrm>
            <a:off x="5427663" y="5784850"/>
            <a:ext cx="15875" cy="17463"/>
          </a:xfrm>
          <a:prstGeom prst="ellipse">
            <a:avLst/>
          </a:prstGeom>
          <a:solidFill>
            <a:srgbClr val="FFFEFA"/>
          </a:solidFill>
          <a:ln w="0" cap="sq">
            <a:solidFill>
              <a:srgbClr val="000000"/>
            </a:solidFill>
            <a:miter lim="800000"/>
            <a:headEnd/>
            <a:tailEnd/>
          </a:ln>
        </p:spPr>
        <p:txBody>
          <a:bodyPr/>
          <a:lstStyle/>
          <a:p>
            <a:endParaRPr lang="en-US"/>
          </a:p>
        </p:txBody>
      </p:sp>
      <p:sp>
        <p:nvSpPr>
          <p:cNvPr id="110714" name="Oval 376"/>
          <p:cNvSpPr>
            <a:spLocks noChangeArrowheads="1"/>
          </p:cNvSpPr>
          <p:nvPr/>
        </p:nvSpPr>
        <p:spPr bwMode="auto">
          <a:xfrm>
            <a:off x="5387975" y="5784850"/>
            <a:ext cx="15875" cy="17463"/>
          </a:xfrm>
          <a:prstGeom prst="ellipse">
            <a:avLst/>
          </a:prstGeom>
          <a:solidFill>
            <a:srgbClr val="FFFEFA"/>
          </a:solidFill>
          <a:ln w="0" cap="sq">
            <a:solidFill>
              <a:srgbClr val="000000"/>
            </a:solidFill>
            <a:miter lim="800000"/>
            <a:headEnd/>
            <a:tailEnd/>
          </a:ln>
        </p:spPr>
        <p:txBody>
          <a:bodyPr/>
          <a:lstStyle/>
          <a:p>
            <a:endParaRPr lang="en-US"/>
          </a:p>
        </p:txBody>
      </p:sp>
      <p:sp>
        <p:nvSpPr>
          <p:cNvPr id="110715" name="Rectangle 377"/>
          <p:cNvSpPr>
            <a:spLocks noChangeArrowheads="1"/>
          </p:cNvSpPr>
          <p:nvPr/>
        </p:nvSpPr>
        <p:spPr bwMode="auto">
          <a:xfrm>
            <a:off x="5462588" y="5730875"/>
            <a:ext cx="138112" cy="69850"/>
          </a:xfrm>
          <a:prstGeom prst="rect">
            <a:avLst/>
          </a:prstGeom>
          <a:solidFill>
            <a:srgbClr val="FFFEFA"/>
          </a:solidFill>
          <a:ln w="0" cap="sq">
            <a:solidFill>
              <a:srgbClr val="000000"/>
            </a:solidFill>
            <a:miter lim="800000"/>
            <a:headEnd/>
            <a:tailEnd/>
          </a:ln>
        </p:spPr>
        <p:txBody>
          <a:bodyPr/>
          <a:lstStyle/>
          <a:p>
            <a:endParaRPr lang="en-US"/>
          </a:p>
        </p:txBody>
      </p:sp>
      <p:sp>
        <p:nvSpPr>
          <p:cNvPr id="110716" name="Rectangle 378"/>
          <p:cNvSpPr>
            <a:spLocks noChangeArrowheads="1"/>
          </p:cNvSpPr>
          <p:nvPr/>
        </p:nvSpPr>
        <p:spPr bwMode="auto">
          <a:xfrm>
            <a:off x="5462588" y="5734050"/>
            <a:ext cx="138112" cy="63500"/>
          </a:xfrm>
          <a:prstGeom prst="rect">
            <a:avLst/>
          </a:prstGeom>
          <a:solidFill>
            <a:srgbClr val="FFFEFA"/>
          </a:solidFill>
          <a:ln w="0" cap="sq">
            <a:solidFill>
              <a:srgbClr val="000000"/>
            </a:solidFill>
            <a:miter lim="800000"/>
            <a:headEnd/>
            <a:tailEnd/>
          </a:ln>
        </p:spPr>
        <p:txBody>
          <a:bodyPr/>
          <a:lstStyle/>
          <a:p>
            <a:endParaRPr lang="en-US"/>
          </a:p>
        </p:txBody>
      </p:sp>
      <p:sp>
        <p:nvSpPr>
          <p:cNvPr id="110717" name="Rectangle 379"/>
          <p:cNvSpPr>
            <a:spLocks noChangeArrowheads="1"/>
          </p:cNvSpPr>
          <p:nvPr/>
        </p:nvSpPr>
        <p:spPr bwMode="auto">
          <a:xfrm>
            <a:off x="5473700" y="5781675"/>
            <a:ext cx="15875" cy="9525"/>
          </a:xfrm>
          <a:prstGeom prst="rect">
            <a:avLst/>
          </a:prstGeom>
          <a:solidFill>
            <a:srgbClr val="FFFEFA"/>
          </a:solidFill>
          <a:ln w="0" cap="sq">
            <a:solidFill>
              <a:srgbClr val="000000"/>
            </a:solidFill>
            <a:miter lim="800000"/>
            <a:headEnd/>
            <a:tailEnd/>
          </a:ln>
        </p:spPr>
        <p:txBody>
          <a:bodyPr/>
          <a:lstStyle/>
          <a:p>
            <a:endParaRPr lang="en-US"/>
          </a:p>
        </p:txBody>
      </p:sp>
      <p:sp>
        <p:nvSpPr>
          <p:cNvPr id="110718" name="Oval 380"/>
          <p:cNvSpPr>
            <a:spLocks noChangeArrowheads="1"/>
          </p:cNvSpPr>
          <p:nvPr/>
        </p:nvSpPr>
        <p:spPr bwMode="auto">
          <a:xfrm>
            <a:off x="5584825" y="5740400"/>
            <a:ext cx="7938" cy="9525"/>
          </a:xfrm>
          <a:prstGeom prst="ellipse">
            <a:avLst/>
          </a:prstGeom>
          <a:solidFill>
            <a:srgbClr val="FFFEFA"/>
          </a:solidFill>
          <a:ln w="0" cap="sq">
            <a:solidFill>
              <a:srgbClr val="000000"/>
            </a:solidFill>
            <a:miter lim="800000"/>
            <a:headEnd/>
            <a:tailEnd/>
          </a:ln>
        </p:spPr>
        <p:txBody>
          <a:bodyPr/>
          <a:lstStyle/>
          <a:p>
            <a:endParaRPr lang="en-US"/>
          </a:p>
        </p:txBody>
      </p:sp>
      <p:sp>
        <p:nvSpPr>
          <p:cNvPr id="110719" name="Freeform 381"/>
          <p:cNvSpPr>
            <a:spLocks/>
          </p:cNvSpPr>
          <p:nvPr/>
        </p:nvSpPr>
        <p:spPr bwMode="auto">
          <a:xfrm>
            <a:off x="5386388" y="5767388"/>
            <a:ext cx="53975" cy="7937"/>
          </a:xfrm>
          <a:custGeom>
            <a:avLst/>
            <a:gdLst>
              <a:gd name="T0" fmla="*/ 2147483647 w 41"/>
              <a:gd name="T1" fmla="*/ 0 h 6"/>
              <a:gd name="T2" fmla="*/ 0 w 41"/>
              <a:gd name="T3" fmla="*/ 2147483647 h 6"/>
              <a:gd name="T4" fmla="*/ 2147483647 w 41"/>
              <a:gd name="T5" fmla="*/ 2147483647 h 6"/>
              <a:gd name="T6" fmla="*/ 2147483647 w 41"/>
              <a:gd name="T7" fmla="*/ 2147483647 h 6"/>
              <a:gd name="T8" fmla="*/ 2147483647 w 41"/>
              <a:gd name="T9" fmla="*/ 2147483647 h 6"/>
              <a:gd name="T10" fmla="*/ 2147483647 w 41"/>
              <a:gd name="T11" fmla="*/ 0 h 6"/>
              <a:gd name="T12" fmla="*/ 2147483647 w 41"/>
              <a:gd name="T13" fmla="*/ 0 h 6"/>
              <a:gd name="T14" fmla="*/ 0 60000 65536"/>
              <a:gd name="T15" fmla="*/ 0 60000 65536"/>
              <a:gd name="T16" fmla="*/ 0 60000 65536"/>
              <a:gd name="T17" fmla="*/ 0 60000 65536"/>
              <a:gd name="T18" fmla="*/ 0 60000 65536"/>
              <a:gd name="T19" fmla="*/ 0 60000 65536"/>
              <a:gd name="T20" fmla="*/ 0 60000 65536"/>
              <a:gd name="T21" fmla="*/ 0 w 41"/>
              <a:gd name="T22" fmla="*/ 0 h 6"/>
              <a:gd name="T23" fmla="*/ 41 w 41"/>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 h="6">
                <a:moveTo>
                  <a:pt x="4" y="0"/>
                </a:moveTo>
                <a:lnTo>
                  <a:pt x="0" y="4"/>
                </a:lnTo>
                <a:lnTo>
                  <a:pt x="4" y="6"/>
                </a:lnTo>
                <a:lnTo>
                  <a:pt x="37" y="6"/>
                </a:lnTo>
                <a:lnTo>
                  <a:pt x="41" y="4"/>
                </a:lnTo>
                <a:lnTo>
                  <a:pt x="37" y="0"/>
                </a:lnTo>
                <a:lnTo>
                  <a:pt x="4"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20" name="Rectangle 382"/>
          <p:cNvSpPr>
            <a:spLocks noChangeArrowheads="1"/>
          </p:cNvSpPr>
          <p:nvPr/>
        </p:nvSpPr>
        <p:spPr bwMode="auto">
          <a:xfrm>
            <a:off x="5462588" y="5797550"/>
            <a:ext cx="138112" cy="55563"/>
          </a:xfrm>
          <a:prstGeom prst="rect">
            <a:avLst/>
          </a:prstGeom>
          <a:solidFill>
            <a:srgbClr val="FFFEFA"/>
          </a:solidFill>
          <a:ln w="0" cap="sq">
            <a:solidFill>
              <a:srgbClr val="000000"/>
            </a:solidFill>
            <a:miter lim="800000"/>
            <a:headEnd/>
            <a:tailEnd/>
          </a:ln>
        </p:spPr>
        <p:txBody>
          <a:bodyPr/>
          <a:lstStyle/>
          <a:p>
            <a:endParaRPr lang="en-US"/>
          </a:p>
        </p:txBody>
      </p:sp>
      <p:sp>
        <p:nvSpPr>
          <p:cNvPr id="110721" name="Rectangle 383"/>
          <p:cNvSpPr>
            <a:spLocks noChangeArrowheads="1"/>
          </p:cNvSpPr>
          <p:nvPr/>
        </p:nvSpPr>
        <p:spPr bwMode="auto">
          <a:xfrm>
            <a:off x="5486400" y="5832475"/>
            <a:ext cx="12700" cy="7938"/>
          </a:xfrm>
          <a:prstGeom prst="rect">
            <a:avLst/>
          </a:prstGeom>
          <a:solidFill>
            <a:srgbClr val="FFFEFA"/>
          </a:solidFill>
          <a:ln w="0" cap="sq">
            <a:solidFill>
              <a:srgbClr val="000000"/>
            </a:solidFill>
            <a:miter lim="800000"/>
            <a:headEnd/>
            <a:tailEnd/>
          </a:ln>
        </p:spPr>
        <p:txBody>
          <a:bodyPr/>
          <a:lstStyle/>
          <a:p>
            <a:endParaRPr lang="en-US"/>
          </a:p>
        </p:txBody>
      </p:sp>
      <p:sp>
        <p:nvSpPr>
          <p:cNvPr id="110722" name="Rectangle 384"/>
          <p:cNvSpPr>
            <a:spLocks noChangeArrowheads="1"/>
          </p:cNvSpPr>
          <p:nvPr/>
        </p:nvSpPr>
        <p:spPr bwMode="auto">
          <a:xfrm>
            <a:off x="5473700" y="5829300"/>
            <a:ext cx="12700"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3" name="Rectangle 385"/>
          <p:cNvSpPr>
            <a:spLocks noChangeArrowheads="1"/>
          </p:cNvSpPr>
          <p:nvPr/>
        </p:nvSpPr>
        <p:spPr bwMode="auto">
          <a:xfrm>
            <a:off x="5499100" y="5829300"/>
            <a:ext cx="14288"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4" name="Rectangle 386"/>
          <p:cNvSpPr>
            <a:spLocks noChangeArrowheads="1"/>
          </p:cNvSpPr>
          <p:nvPr/>
        </p:nvSpPr>
        <p:spPr bwMode="auto">
          <a:xfrm>
            <a:off x="5513388" y="5829300"/>
            <a:ext cx="15875"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5" name="Rectangle 387"/>
          <p:cNvSpPr>
            <a:spLocks noChangeArrowheads="1"/>
          </p:cNvSpPr>
          <p:nvPr/>
        </p:nvSpPr>
        <p:spPr bwMode="auto">
          <a:xfrm>
            <a:off x="5529263" y="5829300"/>
            <a:ext cx="19050"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6" name="Rectangle 388"/>
          <p:cNvSpPr>
            <a:spLocks noChangeArrowheads="1"/>
          </p:cNvSpPr>
          <p:nvPr/>
        </p:nvSpPr>
        <p:spPr bwMode="auto">
          <a:xfrm>
            <a:off x="5548313" y="5829300"/>
            <a:ext cx="12700"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7" name="Rectangle 389"/>
          <p:cNvSpPr>
            <a:spLocks noChangeArrowheads="1"/>
          </p:cNvSpPr>
          <p:nvPr/>
        </p:nvSpPr>
        <p:spPr bwMode="auto">
          <a:xfrm>
            <a:off x="5562600" y="5829300"/>
            <a:ext cx="15875"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8" name="Rectangle 390"/>
          <p:cNvSpPr>
            <a:spLocks noChangeArrowheads="1"/>
          </p:cNvSpPr>
          <p:nvPr/>
        </p:nvSpPr>
        <p:spPr bwMode="auto">
          <a:xfrm>
            <a:off x="5578475" y="5829300"/>
            <a:ext cx="17463" cy="6350"/>
          </a:xfrm>
          <a:prstGeom prst="rect">
            <a:avLst/>
          </a:prstGeom>
          <a:solidFill>
            <a:srgbClr val="000000"/>
          </a:solidFill>
          <a:ln w="0" cap="sq">
            <a:solidFill>
              <a:srgbClr val="000000"/>
            </a:solidFill>
            <a:miter lim="800000"/>
            <a:headEnd/>
            <a:tailEnd/>
          </a:ln>
        </p:spPr>
        <p:txBody>
          <a:bodyPr/>
          <a:lstStyle/>
          <a:p>
            <a:endParaRPr lang="en-US"/>
          </a:p>
        </p:txBody>
      </p:sp>
      <p:sp>
        <p:nvSpPr>
          <p:cNvPr id="110729" name="Rectangle 391"/>
          <p:cNvSpPr>
            <a:spLocks noChangeArrowheads="1"/>
          </p:cNvSpPr>
          <p:nvPr/>
        </p:nvSpPr>
        <p:spPr bwMode="auto">
          <a:xfrm>
            <a:off x="5473700" y="5835650"/>
            <a:ext cx="12700"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0" name="Rectangle 392"/>
          <p:cNvSpPr>
            <a:spLocks noChangeArrowheads="1"/>
          </p:cNvSpPr>
          <p:nvPr/>
        </p:nvSpPr>
        <p:spPr bwMode="auto">
          <a:xfrm>
            <a:off x="5499100" y="5835650"/>
            <a:ext cx="14288"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1" name="Rectangle 393"/>
          <p:cNvSpPr>
            <a:spLocks noChangeArrowheads="1"/>
          </p:cNvSpPr>
          <p:nvPr/>
        </p:nvSpPr>
        <p:spPr bwMode="auto">
          <a:xfrm>
            <a:off x="5513388" y="5835650"/>
            <a:ext cx="15875"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2" name="Rectangle 394"/>
          <p:cNvSpPr>
            <a:spLocks noChangeArrowheads="1"/>
          </p:cNvSpPr>
          <p:nvPr/>
        </p:nvSpPr>
        <p:spPr bwMode="auto">
          <a:xfrm>
            <a:off x="5529263" y="5835650"/>
            <a:ext cx="19050"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3" name="Rectangle 395"/>
          <p:cNvSpPr>
            <a:spLocks noChangeArrowheads="1"/>
          </p:cNvSpPr>
          <p:nvPr/>
        </p:nvSpPr>
        <p:spPr bwMode="auto">
          <a:xfrm>
            <a:off x="5548313" y="5835650"/>
            <a:ext cx="12700"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4" name="Rectangle 396"/>
          <p:cNvSpPr>
            <a:spLocks noChangeArrowheads="1"/>
          </p:cNvSpPr>
          <p:nvPr/>
        </p:nvSpPr>
        <p:spPr bwMode="auto">
          <a:xfrm>
            <a:off x="5562600" y="5835650"/>
            <a:ext cx="15875"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5" name="Rectangle 397"/>
          <p:cNvSpPr>
            <a:spLocks noChangeArrowheads="1"/>
          </p:cNvSpPr>
          <p:nvPr/>
        </p:nvSpPr>
        <p:spPr bwMode="auto">
          <a:xfrm>
            <a:off x="5578475" y="5835650"/>
            <a:ext cx="17463" cy="4763"/>
          </a:xfrm>
          <a:prstGeom prst="rect">
            <a:avLst/>
          </a:prstGeom>
          <a:solidFill>
            <a:srgbClr val="000000"/>
          </a:solidFill>
          <a:ln w="0" cap="sq">
            <a:solidFill>
              <a:srgbClr val="000000"/>
            </a:solidFill>
            <a:miter lim="800000"/>
            <a:headEnd/>
            <a:tailEnd/>
          </a:ln>
        </p:spPr>
        <p:txBody>
          <a:bodyPr/>
          <a:lstStyle/>
          <a:p>
            <a:endParaRPr lang="en-US"/>
          </a:p>
        </p:txBody>
      </p:sp>
      <p:sp>
        <p:nvSpPr>
          <p:cNvPr id="110736" name="Rectangle 398"/>
          <p:cNvSpPr>
            <a:spLocks noChangeArrowheads="1"/>
          </p:cNvSpPr>
          <p:nvPr/>
        </p:nvSpPr>
        <p:spPr bwMode="auto">
          <a:xfrm>
            <a:off x="5473700" y="5840413"/>
            <a:ext cx="12700"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37" name="Rectangle 399"/>
          <p:cNvSpPr>
            <a:spLocks noChangeArrowheads="1"/>
          </p:cNvSpPr>
          <p:nvPr/>
        </p:nvSpPr>
        <p:spPr bwMode="auto">
          <a:xfrm>
            <a:off x="5499100" y="5840413"/>
            <a:ext cx="14288"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38" name="Rectangle 400"/>
          <p:cNvSpPr>
            <a:spLocks noChangeArrowheads="1"/>
          </p:cNvSpPr>
          <p:nvPr/>
        </p:nvSpPr>
        <p:spPr bwMode="auto">
          <a:xfrm>
            <a:off x="5513388" y="5840413"/>
            <a:ext cx="15875"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39" name="Rectangle 401"/>
          <p:cNvSpPr>
            <a:spLocks noChangeArrowheads="1"/>
          </p:cNvSpPr>
          <p:nvPr/>
        </p:nvSpPr>
        <p:spPr bwMode="auto">
          <a:xfrm>
            <a:off x="5529263" y="5840413"/>
            <a:ext cx="19050"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40" name="Rectangle 402"/>
          <p:cNvSpPr>
            <a:spLocks noChangeArrowheads="1"/>
          </p:cNvSpPr>
          <p:nvPr/>
        </p:nvSpPr>
        <p:spPr bwMode="auto">
          <a:xfrm>
            <a:off x="5548313" y="5840413"/>
            <a:ext cx="12700"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41" name="Rectangle 403"/>
          <p:cNvSpPr>
            <a:spLocks noChangeArrowheads="1"/>
          </p:cNvSpPr>
          <p:nvPr/>
        </p:nvSpPr>
        <p:spPr bwMode="auto">
          <a:xfrm>
            <a:off x="5562600" y="5840413"/>
            <a:ext cx="15875"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42" name="Rectangle 404"/>
          <p:cNvSpPr>
            <a:spLocks noChangeArrowheads="1"/>
          </p:cNvSpPr>
          <p:nvPr/>
        </p:nvSpPr>
        <p:spPr bwMode="auto">
          <a:xfrm>
            <a:off x="5578475" y="5840413"/>
            <a:ext cx="17463" cy="3175"/>
          </a:xfrm>
          <a:prstGeom prst="rect">
            <a:avLst/>
          </a:prstGeom>
          <a:solidFill>
            <a:srgbClr val="000000"/>
          </a:solidFill>
          <a:ln w="0" cap="sq">
            <a:solidFill>
              <a:srgbClr val="000000"/>
            </a:solidFill>
            <a:miter lim="800000"/>
            <a:headEnd/>
            <a:tailEnd/>
          </a:ln>
        </p:spPr>
        <p:txBody>
          <a:bodyPr/>
          <a:lstStyle/>
          <a:p>
            <a:endParaRPr lang="en-US"/>
          </a:p>
        </p:txBody>
      </p:sp>
      <p:sp>
        <p:nvSpPr>
          <p:cNvPr id="110743" name="Freeform 405"/>
          <p:cNvSpPr>
            <a:spLocks/>
          </p:cNvSpPr>
          <p:nvPr/>
        </p:nvSpPr>
        <p:spPr bwMode="auto">
          <a:xfrm>
            <a:off x="5270500" y="5849938"/>
            <a:ext cx="527050" cy="111125"/>
          </a:xfrm>
          <a:custGeom>
            <a:avLst/>
            <a:gdLst>
              <a:gd name="T0" fmla="*/ 2147483647 w 384"/>
              <a:gd name="T1" fmla="*/ 0 h 72"/>
              <a:gd name="T2" fmla="*/ 2147483647 w 384"/>
              <a:gd name="T3" fmla="*/ 0 h 72"/>
              <a:gd name="T4" fmla="*/ 2147483647 w 384"/>
              <a:gd name="T5" fmla="*/ 2147483647 h 72"/>
              <a:gd name="T6" fmla="*/ 0 w 384"/>
              <a:gd name="T7" fmla="*/ 2147483647 h 72"/>
              <a:gd name="T8" fmla="*/ 2147483647 w 384"/>
              <a:gd name="T9" fmla="*/ 0 h 72"/>
              <a:gd name="T10" fmla="*/ 0 60000 65536"/>
              <a:gd name="T11" fmla="*/ 0 60000 65536"/>
              <a:gd name="T12" fmla="*/ 0 60000 65536"/>
              <a:gd name="T13" fmla="*/ 0 60000 65536"/>
              <a:gd name="T14" fmla="*/ 0 60000 65536"/>
              <a:gd name="T15" fmla="*/ 0 w 384"/>
              <a:gd name="T16" fmla="*/ 0 h 72"/>
              <a:gd name="T17" fmla="*/ 384 w 384"/>
              <a:gd name="T18" fmla="*/ 72 h 72"/>
            </a:gdLst>
            <a:ahLst/>
            <a:cxnLst>
              <a:cxn ang="T10">
                <a:pos x="T0" y="T1"/>
              </a:cxn>
              <a:cxn ang="T11">
                <a:pos x="T2" y="T3"/>
              </a:cxn>
              <a:cxn ang="T12">
                <a:pos x="T4" y="T5"/>
              </a:cxn>
              <a:cxn ang="T13">
                <a:pos x="T6" y="T7"/>
              </a:cxn>
              <a:cxn ang="T14">
                <a:pos x="T8" y="T9"/>
              </a:cxn>
            </a:cxnLst>
            <a:rect l="T15" t="T16" r="T17" b="T18"/>
            <a:pathLst>
              <a:path w="384" h="72">
                <a:moveTo>
                  <a:pt x="14" y="0"/>
                </a:moveTo>
                <a:lnTo>
                  <a:pt x="363" y="0"/>
                </a:lnTo>
                <a:lnTo>
                  <a:pt x="384" y="72"/>
                </a:lnTo>
                <a:lnTo>
                  <a:pt x="0" y="72"/>
                </a:lnTo>
                <a:lnTo>
                  <a:pt x="14" y="0"/>
                </a:lnTo>
                <a:close/>
              </a:path>
            </a:pathLst>
          </a:custGeom>
          <a:solidFill>
            <a:srgbClr val="FFFAFA"/>
          </a:solidFill>
          <a:ln w="0" cap="sq">
            <a:solidFill>
              <a:srgbClr val="000000"/>
            </a:solidFill>
            <a:prstDash val="solid"/>
            <a:miter lim="800000"/>
            <a:headEnd/>
            <a:tailEnd/>
          </a:ln>
        </p:spPr>
        <p:txBody>
          <a:bodyPr/>
          <a:lstStyle/>
          <a:p>
            <a:endParaRPr lang="de-DE"/>
          </a:p>
        </p:txBody>
      </p:sp>
      <p:sp>
        <p:nvSpPr>
          <p:cNvPr id="110744" name="Freeform 406"/>
          <p:cNvSpPr>
            <a:spLocks/>
          </p:cNvSpPr>
          <p:nvPr/>
        </p:nvSpPr>
        <p:spPr bwMode="auto">
          <a:xfrm>
            <a:off x="5280025" y="5849938"/>
            <a:ext cx="506413" cy="101600"/>
          </a:xfrm>
          <a:custGeom>
            <a:avLst/>
            <a:gdLst>
              <a:gd name="T0" fmla="*/ 2147483647 w 369"/>
              <a:gd name="T1" fmla="*/ 0 h 66"/>
              <a:gd name="T2" fmla="*/ 0 w 369"/>
              <a:gd name="T3" fmla="*/ 2147483647 h 66"/>
              <a:gd name="T4" fmla="*/ 2147483647 w 369"/>
              <a:gd name="T5" fmla="*/ 2147483647 h 66"/>
              <a:gd name="T6" fmla="*/ 2147483647 w 369"/>
              <a:gd name="T7" fmla="*/ 0 h 66"/>
              <a:gd name="T8" fmla="*/ 2147483647 w 369"/>
              <a:gd name="T9" fmla="*/ 0 h 66"/>
              <a:gd name="T10" fmla="*/ 0 60000 65536"/>
              <a:gd name="T11" fmla="*/ 0 60000 65536"/>
              <a:gd name="T12" fmla="*/ 0 60000 65536"/>
              <a:gd name="T13" fmla="*/ 0 60000 65536"/>
              <a:gd name="T14" fmla="*/ 0 60000 65536"/>
              <a:gd name="T15" fmla="*/ 0 w 369"/>
              <a:gd name="T16" fmla="*/ 0 h 66"/>
              <a:gd name="T17" fmla="*/ 369 w 369"/>
              <a:gd name="T18" fmla="*/ 66 h 66"/>
            </a:gdLst>
            <a:ahLst/>
            <a:cxnLst>
              <a:cxn ang="T10">
                <a:pos x="T0" y="T1"/>
              </a:cxn>
              <a:cxn ang="T11">
                <a:pos x="T2" y="T3"/>
              </a:cxn>
              <a:cxn ang="T12">
                <a:pos x="T4" y="T5"/>
              </a:cxn>
              <a:cxn ang="T13">
                <a:pos x="T6" y="T7"/>
              </a:cxn>
              <a:cxn ang="T14">
                <a:pos x="T8" y="T9"/>
              </a:cxn>
            </a:cxnLst>
            <a:rect l="T15" t="T16" r="T17" b="T18"/>
            <a:pathLst>
              <a:path w="369" h="66">
                <a:moveTo>
                  <a:pt x="14" y="0"/>
                </a:moveTo>
                <a:lnTo>
                  <a:pt x="0" y="66"/>
                </a:lnTo>
                <a:lnTo>
                  <a:pt x="369" y="66"/>
                </a:lnTo>
                <a:lnTo>
                  <a:pt x="351" y="0"/>
                </a:lnTo>
                <a:lnTo>
                  <a:pt x="14" y="0"/>
                </a:lnTo>
                <a:close/>
              </a:path>
            </a:pathLst>
          </a:custGeom>
          <a:solidFill>
            <a:srgbClr val="FFFAFA"/>
          </a:solidFill>
          <a:ln w="0" cap="sq">
            <a:solidFill>
              <a:srgbClr val="000000"/>
            </a:solidFill>
            <a:prstDash val="solid"/>
            <a:miter lim="800000"/>
            <a:headEnd/>
            <a:tailEnd/>
          </a:ln>
        </p:spPr>
        <p:txBody>
          <a:bodyPr/>
          <a:lstStyle/>
          <a:p>
            <a:endParaRPr lang="de-DE"/>
          </a:p>
        </p:txBody>
      </p:sp>
      <p:sp>
        <p:nvSpPr>
          <p:cNvPr id="110745" name="Freeform 407"/>
          <p:cNvSpPr>
            <a:spLocks/>
          </p:cNvSpPr>
          <p:nvPr/>
        </p:nvSpPr>
        <p:spPr bwMode="auto">
          <a:xfrm>
            <a:off x="5287963" y="5894388"/>
            <a:ext cx="312737" cy="47625"/>
          </a:xfrm>
          <a:custGeom>
            <a:avLst/>
            <a:gdLst>
              <a:gd name="T0" fmla="*/ 2147483647 w 228"/>
              <a:gd name="T1" fmla="*/ 0 h 31"/>
              <a:gd name="T2" fmla="*/ 0 w 228"/>
              <a:gd name="T3" fmla="*/ 2147483647 h 31"/>
              <a:gd name="T4" fmla="*/ 2147483647 w 228"/>
              <a:gd name="T5" fmla="*/ 2147483647 h 31"/>
              <a:gd name="T6" fmla="*/ 2147483647 w 228"/>
              <a:gd name="T7" fmla="*/ 2147483647 h 31"/>
              <a:gd name="T8" fmla="*/ 2147483647 w 228"/>
              <a:gd name="T9" fmla="*/ 2147483647 h 31"/>
              <a:gd name="T10" fmla="*/ 2147483647 w 228"/>
              <a:gd name="T11" fmla="*/ 2147483647 h 31"/>
              <a:gd name="T12" fmla="*/ 2147483647 w 228"/>
              <a:gd name="T13" fmla="*/ 2147483647 h 31"/>
              <a:gd name="T14" fmla="*/ 2147483647 w 228"/>
              <a:gd name="T15" fmla="*/ 2147483647 h 31"/>
              <a:gd name="T16" fmla="*/ 2147483647 w 228"/>
              <a:gd name="T17" fmla="*/ 2147483647 h 31"/>
              <a:gd name="T18" fmla="*/ 2147483647 w 228"/>
              <a:gd name="T19" fmla="*/ 2147483647 h 31"/>
              <a:gd name="T20" fmla="*/ 2147483647 w 228"/>
              <a:gd name="T21" fmla="*/ 2147483647 h 31"/>
              <a:gd name="T22" fmla="*/ 2147483647 w 228"/>
              <a:gd name="T23" fmla="*/ 0 h 31"/>
              <a:gd name="T24" fmla="*/ 2147483647 w 228"/>
              <a:gd name="T25" fmla="*/ 0 h 31"/>
              <a:gd name="T26" fmla="*/ 2147483647 w 228"/>
              <a:gd name="T27" fmla="*/ 0 h 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8"/>
              <a:gd name="T43" fmla="*/ 0 h 31"/>
              <a:gd name="T44" fmla="*/ 228 w 228"/>
              <a:gd name="T45" fmla="*/ 31 h 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8" h="31">
                <a:moveTo>
                  <a:pt x="6" y="0"/>
                </a:moveTo>
                <a:lnTo>
                  <a:pt x="0" y="31"/>
                </a:lnTo>
                <a:lnTo>
                  <a:pt x="17" y="31"/>
                </a:lnTo>
                <a:lnTo>
                  <a:pt x="19" y="25"/>
                </a:lnTo>
                <a:lnTo>
                  <a:pt x="35" y="25"/>
                </a:lnTo>
                <a:lnTo>
                  <a:pt x="35" y="31"/>
                </a:lnTo>
                <a:lnTo>
                  <a:pt x="193" y="31"/>
                </a:lnTo>
                <a:lnTo>
                  <a:pt x="193" y="25"/>
                </a:lnTo>
                <a:lnTo>
                  <a:pt x="208" y="25"/>
                </a:lnTo>
                <a:lnTo>
                  <a:pt x="210" y="31"/>
                </a:lnTo>
                <a:lnTo>
                  <a:pt x="228" y="31"/>
                </a:lnTo>
                <a:lnTo>
                  <a:pt x="228" y="0"/>
                </a:lnTo>
                <a:lnTo>
                  <a:pt x="10" y="0"/>
                </a:lnTo>
                <a:lnTo>
                  <a:pt x="6"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46" name="Rectangle 408"/>
          <p:cNvSpPr>
            <a:spLocks noChangeArrowheads="1"/>
          </p:cNvSpPr>
          <p:nvPr/>
        </p:nvSpPr>
        <p:spPr bwMode="auto">
          <a:xfrm>
            <a:off x="5270500" y="5961063"/>
            <a:ext cx="530225" cy="17462"/>
          </a:xfrm>
          <a:prstGeom prst="rect">
            <a:avLst/>
          </a:prstGeom>
          <a:solidFill>
            <a:srgbClr val="FFFBF0"/>
          </a:solidFill>
          <a:ln w="0" cap="sq">
            <a:solidFill>
              <a:srgbClr val="000000"/>
            </a:solidFill>
            <a:miter lim="800000"/>
            <a:headEnd/>
            <a:tailEnd/>
          </a:ln>
        </p:spPr>
        <p:txBody>
          <a:bodyPr/>
          <a:lstStyle/>
          <a:p>
            <a:endParaRPr lang="en-US"/>
          </a:p>
        </p:txBody>
      </p:sp>
      <p:sp>
        <p:nvSpPr>
          <p:cNvPr id="110747" name="Line 409"/>
          <p:cNvSpPr>
            <a:spLocks noChangeShapeType="1"/>
          </p:cNvSpPr>
          <p:nvPr/>
        </p:nvSpPr>
        <p:spPr bwMode="auto">
          <a:xfrm>
            <a:off x="5270500" y="5965825"/>
            <a:ext cx="527050" cy="3175"/>
          </a:xfrm>
          <a:prstGeom prst="line">
            <a:avLst/>
          </a:prstGeom>
          <a:noFill/>
          <a:ln w="0" cap="sq">
            <a:solidFill>
              <a:srgbClr val="000000"/>
            </a:solidFill>
            <a:miter lim="800000"/>
            <a:headEnd/>
            <a:tailEnd/>
          </a:ln>
        </p:spPr>
        <p:txBody>
          <a:bodyPr/>
          <a:lstStyle/>
          <a:p>
            <a:endParaRPr lang="de-DE"/>
          </a:p>
        </p:txBody>
      </p:sp>
      <p:sp>
        <p:nvSpPr>
          <p:cNvPr id="110748" name="Freeform 410"/>
          <p:cNvSpPr>
            <a:spLocks/>
          </p:cNvSpPr>
          <p:nvPr/>
        </p:nvSpPr>
        <p:spPr bwMode="auto">
          <a:xfrm>
            <a:off x="5689600" y="5895975"/>
            <a:ext cx="73025" cy="46038"/>
          </a:xfrm>
          <a:custGeom>
            <a:avLst/>
            <a:gdLst>
              <a:gd name="T0" fmla="*/ 0 w 52"/>
              <a:gd name="T1" fmla="*/ 0 h 29"/>
              <a:gd name="T2" fmla="*/ 2147483647 w 52"/>
              <a:gd name="T3" fmla="*/ 2147483647 h 29"/>
              <a:gd name="T4" fmla="*/ 2147483647 w 52"/>
              <a:gd name="T5" fmla="*/ 2147483647 h 29"/>
              <a:gd name="T6" fmla="*/ 2147483647 w 52"/>
              <a:gd name="T7" fmla="*/ 0 h 29"/>
              <a:gd name="T8" fmla="*/ 2147483647 w 52"/>
              <a:gd name="T9" fmla="*/ 0 h 29"/>
              <a:gd name="T10" fmla="*/ 0 w 52"/>
              <a:gd name="T11" fmla="*/ 0 h 29"/>
              <a:gd name="T12" fmla="*/ 0 60000 65536"/>
              <a:gd name="T13" fmla="*/ 0 60000 65536"/>
              <a:gd name="T14" fmla="*/ 0 60000 65536"/>
              <a:gd name="T15" fmla="*/ 0 60000 65536"/>
              <a:gd name="T16" fmla="*/ 0 60000 65536"/>
              <a:gd name="T17" fmla="*/ 0 60000 65536"/>
              <a:gd name="T18" fmla="*/ 0 w 52"/>
              <a:gd name="T19" fmla="*/ 0 h 29"/>
              <a:gd name="T20" fmla="*/ 52 w 52"/>
              <a:gd name="T21" fmla="*/ 29 h 29"/>
            </a:gdLst>
            <a:ahLst/>
            <a:cxnLst>
              <a:cxn ang="T12">
                <a:pos x="T0" y="T1"/>
              </a:cxn>
              <a:cxn ang="T13">
                <a:pos x="T2" y="T3"/>
              </a:cxn>
              <a:cxn ang="T14">
                <a:pos x="T4" y="T5"/>
              </a:cxn>
              <a:cxn ang="T15">
                <a:pos x="T6" y="T7"/>
              </a:cxn>
              <a:cxn ang="T16">
                <a:pos x="T8" y="T9"/>
              </a:cxn>
              <a:cxn ang="T17">
                <a:pos x="T10" y="T11"/>
              </a:cxn>
            </a:cxnLst>
            <a:rect l="T18" t="T19" r="T20" b="T21"/>
            <a:pathLst>
              <a:path w="52" h="29">
                <a:moveTo>
                  <a:pt x="0" y="0"/>
                </a:moveTo>
                <a:lnTo>
                  <a:pt x="2" y="29"/>
                </a:lnTo>
                <a:lnTo>
                  <a:pt x="52" y="29"/>
                </a:lnTo>
                <a:lnTo>
                  <a:pt x="48" y="0"/>
                </a:lnTo>
                <a:lnTo>
                  <a:pt x="2"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49" name="Freeform 411"/>
          <p:cNvSpPr>
            <a:spLocks/>
          </p:cNvSpPr>
          <p:nvPr/>
        </p:nvSpPr>
        <p:spPr bwMode="auto">
          <a:xfrm>
            <a:off x="5287963" y="5934075"/>
            <a:ext cx="25400" cy="7938"/>
          </a:xfrm>
          <a:custGeom>
            <a:avLst/>
            <a:gdLst>
              <a:gd name="T0" fmla="*/ 2147483647 w 19"/>
              <a:gd name="T1" fmla="*/ 0 h 6"/>
              <a:gd name="T2" fmla="*/ 0 w 19"/>
              <a:gd name="T3" fmla="*/ 2147483647 h 6"/>
              <a:gd name="T4" fmla="*/ 2147483647 w 19"/>
              <a:gd name="T5" fmla="*/ 2147483647 h 6"/>
              <a:gd name="T6" fmla="*/ 2147483647 w 19"/>
              <a:gd name="T7" fmla="*/ 0 h 6"/>
              <a:gd name="T8" fmla="*/ 2147483647 w 19"/>
              <a:gd name="T9" fmla="*/ 0 h 6"/>
              <a:gd name="T10" fmla="*/ 0 60000 65536"/>
              <a:gd name="T11" fmla="*/ 0 60000 65536"/>
              <a:gd name="T12" fmla="*/ 0 60000 65536"/>
              <a:gd name="T13" fmla="*/ 0 60000 65536"/>
              <a:gd name="T14" fmla="*/ 0 60000 65536"/>
              <a:gd name="T15" fmla="*/ 0 w 19"/>
              <a:gd name="T16" fmla="*/ 0 h 6"/>
              <a:gd name="T17" fmla="*/ 19 w 19"/>
              <a:gd name="T18" fmla="*/ 6 h 6"/>
            </a:gdLst>
            <a:ahLst/>
            <a:cxnLst>
              <a:cxn ang="T10">
                <a:pos x="T0" y="T1"/>
              </a:cxn>
              <a:cxn ang="T11">
                <a:pos x="T2" y="T3"/>
              </a:cxn>
              <a:cxn ang="T12">
                <a:pos x="T4" y="T5"/>
              </a:cxn>
              <a:cxn ang="T13">
                <a:pos x="T6" y="T7"/>
              </a:cxn>
              <a:cxn ang="T14">
                <a:pos x="T8" y="T9"/>
              </a:cxn>
            </a:cxnLst>
            <a:rect l="T15" t="T16" r="T17" b="T18"/>
            <a:pathLst>
              <a:path w="19" h="6">
                <a:moveTo>
                  <a:pt x="2" y="0"/>
                </a:moveTo>
                <a:lnTo>
                  <a:pt x="0" y="6"/>
                </a:lnTo>
                <a:lnTo>
                  <a:pt x="17" y="6"/>
                </a:lnTo>
                <a:lnTo>
                  <a:pt x="19"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0" name="Freeform 412"/>
          <p:cNvSpPr>
            <a:spLocks/>
          </p:cNvSpPr>
          <p:nvPr/>
        </p:nvSpPr>
        <p:spPr bwMode="auto">
          <a:xfrm>
            <a:off x="5335588" y="5934075"/>
            <a:ext cx="26987" cy="7938"/>
          </a:xfrm>
          <a:custGeom>
            <a:avLst/>
            <a:gdLst>
              <a:gd name="T0" fmla="*/ 0 w 19"/>
              <a:gd name="T1" fmla="*/ 0 h 6"/>
              <a:gd name="T2" fmla="*/ 0 w 19"/>
              <a:gd name="T3" fmla="*/ 2147483647 h 6"/>
              <a:gd name="T4" fmla="*/ 2147483647 w 19"/>
              <a:gd name="T5" fmla="*/ 2147483647 h 6"/>
              <a:gd name="T6" fmla="*/ 2147483647 w 19"/>
              <a:gd name="T7" fmla="*/ 0 h 6"/>
              <a:gd name="T8" fmla="*/ 2147483647 w 19"/>
              <a:gd name="T9" fmla="*/ 0 h 6"/>
              <a:gd name="T10" fmla="*/ 0 w 19"/>
              <a:gd name="T11" fmla="*/ 0 h 6"/>
              <a:gd name="T12" fmla="*/ 0 60000 65536"/>
              <a:gd name="T13" fmla="*/ 0 60000 65536"/>
              <a:gd name="T14" fmla="*/ 0 60000 65536"/>
              <a:gd name="T15" fmla="*/ 0 60000 65536"/>
              <a:gd name="T16" fmla="*/ 0 60000 65536"/>
              <a:gd name="T17" fmla="*/ 0 60000 65536"/>
              <a:gd name="T18" fmla="*/ 0 w 19"/>
              <a:gd name="T19" fmla="*/ 0 h 6"/>
              <a:gd name="T20" fmla="*/ 19 w 19"/>
              <a:gd name="T21" fmla="*/ 6 h 6"/>
            </a:gdLst>
            <a:ahLst/>
            <a:cxnLst>
              <a:cxn ang="T12">
                <a:pos x="T0" y="T1"/>
              </a:cxn>
              <a:cxn ang="T13">
                <a:pos x="T2" y="T3"/>
              </a:cxn>
              <a:cxn ang="T14">
                <a:pos x="T4" y="T5"/>
              </a:cxn>
              <a:cxn ang="T15">
                <a:pos x="T6" y="T7"/>
              </a:cxn>
              <a:cxn ang="T16">
                <a:pos x="T8" y="T9"/>
              </a:cxn>
              <a:cxn ang="T17">
                <a:pos x="T10" y="T11"/>
              </a:cxn>
            </a:cxnLst>
            <a:rect l="T18" t="T19" r="T20" b="T21"/>
            <a:pathLst>
              <a:path w="19" h="6">
                <a:moveTo>
                  <a:pt x="0" y="0"/>
                </a:moveTo>
                <a:lnTo>
                  <a:pt x="0" y="6"/>
                </a:lnTo>
                <a:lnTo>
                  <a:pt x="17" y="6"/>
                </a:lnTo>
                <a:lnTo>
                  <a:pt x="19" y="0"/>
                </a:lnTo>
                <a:lnTo>
                  <a:pt x="2"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1" name="Freeform 413"/>
          <p:cNvSpPr>
            <a:spLocks/>
          </p:cNvSpPr>
          <p:nvPr/>
        </p:nvSpPr>
        <p:spPr bwMode="auto">
          <a:xfrm>
            <a:off x="5526088" y="5934075"/>
            <a:ext cx="26987" cy="7938"/>
          </a:xfrm>
          <a:custGeom>
            <a:avLst/>
            <a:gdLst>
              <a:gd name="T0" fmla="*/ 2147483647 w 19"/>
              <a:gd name="T1" fmla="*/ 0 h 6"/>
              <a:gd name="T2" fmla="*/ 2147483647 w 19"/>
              <a:gd name="T3" fmla="*/ 2147483647 h 6"/>
              <a:gd name="T4" fmla="*/ 0 w 19"/>
              <a:gd name="T5" fmla="*/ 2147483647 h 6"/>
              <a:gd name="T6" fmla="*/ 0 w 19"/>
              <a:gd name="T7" fmla="*/ 0 h 6"/>
              <a:gd name="T8" fmla="*/ 2147483647 w 19"/>
              <a:gd name="T9" fmla="*/ 0 h 6"/>
              <a:gd name="T10" fmla="*/ 2147483647 w 19"/>
              <a:gd name="T11" fmla="*/ 0 h 6"/>
              <a:gd name="T12" fmla="*/ 0 60000 65536"/>
              <a:gd name="T13" fmla="*/ 0 60000 65536"/>
              <a:gd name="T14" fmla="*/ 0 60000 65536"/>
              <a:gd name="T15" fmla="*/ 0 60000 65536"/>
              <a:gd name="T16" fmla="*/ 0 60000 65536"/>
              <a:gd name="T17" fmla="*/ 0 60000 65536"/>
              <a:gd name="T18" fmla="*/ 0 w 19"/>
              <a:gd name="T19" fmla="*/ 0 h 6"/>
              <a:gd name="T20" fmla="*/ 19 w 19"/>
              <a:gd name="T21" fmla="*/ 6 h 6"/>
            </a:gdLst>
            <a:ahLst/>
            <a:cxnLst>
              <a:cxn ang="T12">
                <a:pos x="T0" y="T1"/>
              </a:cxn>
              <a:cxn ang="T13">
                <a:pos x="T2" y="T3"/>
              </a:cxn>
              <a:cxn ang="T14">
                <a:pos x="T4" y="T5"/>
              </a:cxn>
              <a:cxn ang="T15">
                <a:pos x="T6" y="T7"/>
              </a:cxn>
              <a:cxn ang="T16">
                <a:pos x="T8" y="T9"/>
              </a:cxn>
              <a:cxn ang="T17">
                <a:pos x="T10" y="T11"/>
              </a:cxn>
            </a:cxnLst>
            <a:rect l="T18" t="T19" r="T20" b="T21"/>
            <a:pathLst>
              <a:path w="19" h="6">
                <a:moveTo>
                  <a:pt x="19" y="0"/>
                </a:moveTo>
                <a:lnTo>
                  <a:pt x="19" y="6"/>
                </a:lnTo>
                <a:lnTo>
                  <a:pt x="0" y="6"/>
                </a:lnTo>
                <a:lnTo>
                  <a:pt x="0" y="0"/>
                </a:lnTo>
                <a:lnTo>
                  <a:pt x="17" y="0"/>
                </a:lnTo>
                <a:lnTo>
                  <a:pt x="19"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2" name="Freeform 414"/>
          <p:cNvSpPr>
            <a:spLocks/>
          </p:cNvSpPr>
          <p:nvPr/>
        </p:nvSpPr>
        <p:spPr bwMode="auto">
          <a:xfrm>
            <a:off x="5573713" y="5934075"/>
            <a:ext cx="25400" cy="7938"/>
          </a:xfrm>
          <a:custGeom>
            <a:avLst/>
            <a:gdLst>
              <a:gd name="T0" fmla="*/ 2147483647 w 18"/>
              <a:gd name="T1" fmla="*/ 0 h 6"/>
              <a:gd name="T2" fmla="*/ 2147483647 w 18"/>
              <a:gd name="T3" fmla="*/ 2147483647 h 6"/>
              <a:gd name="T4" fmla="*/ 2147483647 w 18"/>
              <a:gd name="T5" fmla="*/ 2147483647 h 6"/>
              <a:gd name="T6" fmla="*/ 0 w 18"/>
              <a:gd name="T7" fmla="*/ 0 h 6"/>
              <a:gd name="T8" fmla="*/ 2147483647 w 18"/>
              <a:gd name="T9" fmla="*/ 0 h 6"/>
              <a:gd name="T10" fmla="*/ 2147483647 w 18"/>
              <a:gd name="T11" fmla="*/ 0 h 6"/>
              <a:gd name="T12" fmla="*/ 0 60000 65536"/>
              <a:gd name="T13" fmla="*/ 0 60000 65536"/>
              <a:gd name="T14" fmla="*/ 0 60000 65536"/>
              <a:gd name="T15" fmla="*/ 0 60000 65536"/>
              <a:gd name="T16" fmla="*/ 0 60000 65536"/>
              <a:gd name="T17" fmla="*/ 0 60000 65536"/>
              <a:gd name="T18" fmla="*/ 0 w 18"/>
              <a:gd name="T19" fmla="*/ 0 h 6"/>
              <a:gd name="T20" fmla="*/ 18 w 18"/>
              <a:gd name="T21" fmla="*/ 6 h 6"/>
            </a:gdLst>
            <a:ahLst/>
            <a:cxnLst>
              <a:cxn ang="T12">
                <a:pos x="T0" y="T1"/>
              </a:cxn>
              <a:cxn ang="T13">
                <a:pos x="T2" y="T3"/>
              </a:cxn>
              <a:cxn ang="T14">
                <a:pos x="T4" y="T5"/>
              </a:cxn>
              <a:cxn ang="T15">
                <a:pos x="T6" y="T7"/>
              </a:cxn>
              <a:cxn ang="T16">
                <a:pos x="T8" y="T9"/>
              </a:cxn>
              <a:cxn ang="T17">
                <a:pos x="T10" y="T11"/>
              </a:cxn>
            </a:cxnLst>
            <a:rect l="T18" t="T19" r="T20" b="T21"/>
            <a:pathLst>
              <a:path w="18" h="6">
                <a:moveTo>
                  <a:pt x="18" y="0"/>
                </a:moveTo>
                <a:lnTo>
                  <a:pt x="18" y="6"/>
                </a:lnTo>
                <a:lnTo>
                  <a:pt x="2" y="6"/>
                </a:lnTo>
                <a:lnTo>
                  <a:pt x="0" y="0"/>
                </a:lnTo>
                <a:lnTo>
                  <a:pt x="16" y="0"/>
                </a:lnTo>
                <a:lnTo>
                  <a:pt x="18"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3" name="Freeform 415"/>
          <p:cNvSpPr>
            <a:spLocks/>
          </p:cNvSpPr>
          <p:nvPr/>
        </p:nvSpPr>
        <p:spPr bwMode="auto">
          <a:xfrm>
            <a:off x="5362575" y="5934075"/>
            <a:ext cx="163513" cy="7938"/>
          </a:xfrm>
          <a:custGeom>
            <a:avLst/>
            <a:gdLst>
              <a:gd name="T0" fmla="*/ 0 w 120"/>
              <a:gd name="T1" fmla="*/ 0 h 6"/>
              <a:gd name="T2" fmla="*/ 0 w 120"/>
              <a:gd name="T3" fmla="*/ 2147483647 h 6"/>
              <a:gd name="T4" fmla="*/ 2147483647 w 120"/>
              <a:gd name="T5" fmla="*/ 2147483647 h 6"/>
              <a:gd name="T6" fmla="*/ 2147483647 w 120"/>
              <a:gd name="T7" fmla="*/ 0 h 6"/>
              <a:gd name="T8" fmla="*/ 2147483647 w 120"/>
              <a:gd name="T9" fmla="*/ 0 h 6"/>
              <a:gd name="T10" fmla="*/ 0 w 120"/>
              <a:gd name="T11" fmla="*/ 0 h 6"/>
              <a:gd name="T12" fmla="*/ 0 60000 65536"/>
              <a:gd name="T13" fmla="*/ 0 60000 65536"/>
              <a:gd name="T14" fmla="*/ 0 60000 65536"/>
              <a:gd name="T15" fmla="*/ 0 60000 65536"/>
              <a:gd name="T16" fmla="*/ 0 60000 65536"/>
              <a:gd name="T17" fmla="*/ 0 60000 65536"/>
              <a:gd name="T18" fmla="*/ 0 w 120"/>
              <a:gd name="T19" fmla="*/ 0 h 6"/>
              <a:gd name="T20" fmla="*/ 120 w 12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20" h="6">
                <a:moveTo>
                  <a:pt x="0" y="0"/>
                </a:moveTo>
                <a:lnTo>
                  <a:pt x="0" y="6"/>
                </a:lnTo>
                <a:lnTo>
                  <a:pt x="118" y="6"/>
                </a:lnTo>
                <a:lnTo>
                  <a:pt x="120" y="0"/>
                </a:lnTo>
                <a:lnTo>
                  <a:pt x="2"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4" name="Freeform 416"/>
          <p:cNvSpPr>
            <a:spLocks/>
          </p:cNvSpPr>
          <p:nvPr/>
        </p:nvSpPr>
        <p:spPr bwMode="auto">
          <a:xfrm>
            <a:off x="5556250" y="5910263"/>
            <a:ext cx="42863" cy="9525"/>
          </a:xfrm>
          <a:custGeom>
            <a:avLst/>
            <a:gdLst>
              <a:gd name="T0" fmla="*/ 2147483647 w 31"/>
              <a:gd name="T1" fmla="*/ 0 h 6"/>
              <a:gd name="T2" fmla="*/ 2147483647 w 31"/>
              <a:gd name="T3" fmla="*/ 2147483647 h 6"/>
              <a:gd name="T4" fmla="*/ 2147483647 w 31"/>
              <a:gd name="T5" fmla="*/ 2147483647 h 6"/>
              <a:gd name="T6" fmla="*/ 0 w 31"/>
              <a:gd name="T7" fmla="*/ 0 h 6"/>
              <a:gd name="T8" fmla="*/ 2147483647 w 31"/>
              <a:gd name="T9" fmla="*/ 0 h 6"/>
              <a:gd name="T10" fmla="*/ 2147483647 w 31"/>
              <a:gd name="T11" fmla="*/ 0 h 6"/>
              <a:gd name="T12" fmla="*/ 0 60000 65536"/>
              <a:gd name="T13" fmla="*/ 0 60000 65536"/>
              <a:gd name="T14" fmla="*/ 0 60000 65536"/>
              <a:gd name="T15" fmla="*/ 0 60000 65536"/>
              <a:gd name="T16" fmla="*/ 0 60000 65536"/>
              <a:gd name="T17" fmla="*/ 0 60000 65536"/>
              <a:gd name="T18" fmla="*/ 0 w 31"/>
              <a:gd name="T19" fmla="*/ 0 h 6"/>
              <a:gd name="T20" fmla="*/ 31 w 31"/>
              <a:gd name="T21" fmla="*/ 6 h 6"/>
            </a:gdLst>
            <a:ahLst/>
            <a:cxnLst>
              <a:cxn ang="T12">
                <a:pos x="T0" y="T1"/>
              </a:cxn>
              <a:cxn ang="T13">
                <a:pos x="T2" y="T3"/>
              </a:cxn>
              <a:cxn ang="T14">
                <a:pos x="T4" y="T5"/>
              </a:cxn>
              <a:cxn ang="T15">
                <a:pos x="T6" y="T7"/>
              </a:cxn>
              <a:cxn ang="T16">
                <a:pos x="T8" y="T9"/>
              </a:cxn>
              <a:cxn ang="T17">
                <a:pos x="T10" y="T11"/>
              </a:cxn>
            </a:cxnLst>
            <a:rect l="T18" t="T19" r="T20" b="T21"/>
            <a:pathLst>
              <a:path w="31" h="6">
                <a:moveTo>
                  <a:pt x="31" y="0"/>
                </a:moveTo>
                <a:lnTo>
                  <a:pt x="31" y="6"/>
                </a:lnTo>
                <a:lnTo>
                  <a:pt x="2" y="6"/>
                </a:lnTo>
                <a:lnTo>
                  <a:pt x="0" y="0"/>
                </a:lnTo>
                <a:lnTo>
                  <a:pt x="27" y="0"/>
                </a:lnTo>
                <a:lnTo>
                  <a:pt x="31"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5" name="Freeform 417"/>
          <p:cNvSpPr>
            <a:spLocks/>
          </p:cNvSpPr>
          <p:nvPr/>
        </p:nvSpPr>
        <p:spPr bwMode="auto">
          <a:xfrm>
            <a:off x="5561013" y="5891213"/>
            <a:ext cx="38100" cy="9525"/>
          </a:xfrm>
          <a:custGeom>
            <a:avLst/>
            <a:gdLst>
              <a:gd name="T0" fmla="*/ 2147483647 w 27"/>
              <a:gd name="T1" fmla="*/ 0 h 6"/>
              <a:gd name="T2" fmla="*/ 2147483647 w 27"/>
              <a:gd name="T3" fmla="*/ 2147483647 h 6"/>
              <a:gd name="T4" fmla="*/ 0 w 27"/>
              <a:gd name="T5" fmla="*/ 2147483647 h 6"/>
              <a:gd name="T6" fmla="*/ 0 w 27"/>
              <a:gd name="T7" fmla="*/ 0 h 6"/>
              <a:gd name="T8" fmla="*/ 2147483647 w 27"/>
              <a:gd name="T9" fmla="*/ 0 h 6"/>
              <a:gd name="T10" fmla="*/ 2147483647 w 27"/>
              <a:gd name="T11" fmla="*/ 0 h 6"/>
              <a:gd name="T12" fmla="*/ 0 60000 65536"/>
              <a:gd name="T13" fmla="*/ 0 60000 65536"/>
              <a:gd name="T14" fmla="*/ 0 60000 65536"/>
              <a:gd name="T15" fmla="*/ 0 60000 65536"/>
              <a:gd name="T16" fmla="*/ 0 60000 65536"/>
              <a:gd name="T17" fmla="*/ 0 60000 65536"/>
              <a:gd name="T18" fmla="*/ 0 w 27"/>
              <a:gd name="T19" fmla="*/ 0 h 6"/>
              <a:gd name="T20" fmla="*/ 27 w 27"/>
              <a:gd name="T21" fmla="*/ 6 h 6"/>
            </a:gdLst>
            <a:ahLst/>
            <a:cxnLst>
              <a:cxn ang="T12">
                <a:pos x="T0" y="T1"/>
              </a:cxn>
              <a:cxn ang="T13">
                <a:pos x="T2" y="T3"/>
              </a:cxn>
              <a:cxn ang="T14">
                <a:pos x="T4" y="T5"/>
              </a:cxn>
              <a:cxn ang="T15">
                <a:pos x="T6" y="T7"/>
              </a:cxn>
              <a:cxn ang="T16">
                <a:pos x="T8" y="T9"/>
              </a:cxn>
              <a:cxn ang="T17">
                <a:pos x="T10" y="T11"/>
              </a:cxn>
            </a:cxnLst>
            <a:rect l="T18" t="T19" r="T20" b="T21"/>
            <a:pathLst>
              <a:path w="27" h="6">
                <a:moveTo>
                  <a:pt x="27" y="0"/>
                </a:moveTo>
                <a:lnTo>
                  <a:pt x="27" y="6"/>
                </a:lnTo>
                <a:lnTo>
                  <a:pt x="0" y="6"/>
                </a:lnTo>
                <a:lnTo>
                  <a:pt x="0" y="0"/>
                </a:lnTo>
                <a:lnTo>
                  <a:pt x="23" y="0"/>
                </a:lnTo>
                <a:lnTo>
                  <a:pt x="27"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6" name="Freeform 418"/>
          <p:cNvSpPr>
            <a:spLocks/>
          </p:cNvSpPr>
          <p:nvPr/>
        </p:nvSpPr>
        <p:spPr bwMode="auto">
          <a:xfrm>
            <a:off x="5322888" y="5910263"/>
            <a:ext cx="230187" cy="9525"/>
          </a:xfrm>
          <a:custGeom>
            <a:avLst/>
            <a:gdLst>
              <a:gd name="T0" fmla="*/ 2147483647 w 168"/>
              <a:gd name="T1" fmla="*/ 0 h 6"/>
              <a:gd name="T2" fmla="*/ 0 w 168"/>
              <a:gd name="T3" fmla="*/ 2147483647 h 6"/>
              <a:gd name="T4" fmla="*/ 2147483647 w 168"/>
              <a:gd name="T5" fmla="*/ 2147483647 h 6"/>
              <a:gd name="T6" fmla="*/ 2147483647 w 168"/>
              <a:gd name="T7" fmla="*/ 0 h 6"/>
              <a:gd name="T8" fmla="*/ 2147483647 w 168"/>
              <a:gd name="T9" fmla="*/ 0 h 6"/>
              <a:gd name="T10" fmla="*/ 2147483647 w 168"/>
              <a:gd name="T11" fmla="*/ 0 h 6"/>
              <a:gd name="T12" fmla="*/ 0 60000 65536"/>
              <a:gd name="T13" fmla="*/ 0 60000 65536"/>
              <a:gd name="T14" fmla="*/ 0 60000 65536"/>
              <a:gd name="T15" fmla="*/ 0 60000 65536"/>
              <a:gd name="T16" fmla="*/ 0 60000 65536"/>
              <a:gd name="T17" fmla="*/ 0 60000 65536"/>
              <a:gd name="T18" fmla="*/ 0 w 168"/>
              <a:gd name="T19" fmla="*/ 0 h 6"/>
              <a:gd name="T20" fmla="*/ 168 w 168"/>
              <a:gd name="T21" fmla="*/ 6 h 6"/>
            </a:gdLst>
            <a:ahLst/>
            <a:cxnLst>
              <a:cxn ang="T12">
                <a:pos x="T0" y="T1"/>
              </a:cxn>
              <a:cxn ang="T13">
                <a:pos x="T2" y="T3"/>
              </a:cxn>
              <a:cxn ang="T14">
                <a:pos x="T4" y="T5"/>
              </a:cxn>
              <a:cxn ang="T15">
                <a:pos x="T6" y="T7"/>
              </a:cxn>
              <a:cxn ang="T16">
                <a:pos x="T8" y="T9"/>
              </a:cxn>
              <a:cxn ang="T17">
                <a:pos x="T10" y="T11"/>
              </a:cxn>
            </a:cxnLst>
            <a:rect l="T18" t="T19" r="T20" b="T21"/>
            <a:pathLst>
              <a:path w="168" h="6">
                <a:moveTo>
                  <a:pt x="2" y="0"/>
                </a:moveTo>
                <a:lnTo>
                  <a:pt x="0" y="6"/>
                </a:lnTo>
                <a:lnTo>
                  <a:pt x="168" y="6"/>
                </a:lnTo>
                <a:lnTo>
                  <a:pt x="168" y="0"/>
                </a:lnTo>
                <a:lnTo>
                  <a:pt x="4"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7" name="Freeform 419"/>
          <p:cNvSpPr>
            <a:spLocks/>
          </p:cNvSpPr>
          <p:nvPr/>
        </p:nvSpPr>
        <p:spPr bwMode="auto">
          <a:xfrm>
            <a:off x="5565775" y="5900738"/>
            <a:ext cx="33338" cy="9525"/>
          </a:xfrm>
          <a:custGeom>
            <a:avLst/>
            <a:gdLst>
              <a:gd name="T0" fmla="*/ 2147483647 w 23"/>
              <a:gd name="T1" fmla="*/ 0 h 6"/>
              <a:gd name="T2" fmla="*/ 2147483647 w 23"/>
              <a:gd name="T3" fmla="*/ 2147483647 h 6"/>
              <a:gd name="T4" fmla="*/ 0 w 23"/>
              <a:gd name="T5" fmla="*/ 2147483647 h 6"/>
              <a:gd name="T6" fmla="*/ 0 w 23"/>
              <a:gd name="T7" fmla="*/ 0 h 6"/>
              <a:gd name="T8" fmla="*/ 2147483647 w 23"/>
              <a:gd name="T9" fmla="*/ 0 h 6"/>
              <a:gd name="T10" fmla="*/ 2147483647 w 23"/>
              <a:gd name="T11" fmla="*/ 0 h 6"/>
              <a:gd name="T12" fmla="*/ 0 60000 65536"/>
              <a:gd name="T13" fmla="*/ 0 60000 65536"/>
              <a:gd name="T14" fmla="*/ 0 60000 65536"/>
              <a:gd name="T15" fmla="*/ 0 60000 65536"/>
              <a:gd name="T16" fmla="*/ 0 60000 65536"/>
              <a:gd name="T17" fmla="*/ 0 60000 65536"/>
              <a:gd name="T18" fmla="*/ 0 w 23"/>
              <a:gd name="T19" fmla="*/ 0 h 6"/>
              <a:gd name="T20" fmla="*/ 23 w 23"/>
              <a:gd name="T21" fmla="*/ 6 h 6"/>
            </a:gdLst>
            <a:ahLst/>
            <a:cxnLst>
              <a:cxn ang="T12">
                <a:pos x="T0" y="T1"/>
              </a:cxn>
              <a:cxn ang="T13">
                <a:pos x="T2" y="T3"/>
              </a:cxn>
              <a:cxn ang="T14">
                <a:pos x="T4" y="T5"/>
              </a:cxn>
              <a:cxn ang="T15">
                <a:pos x="T6" y="T7"/>
              </a:cxn>
              <a:cxn ang="T16">
                <a:pos x="T8" y="T9"/>
              </a:cxn>
              <a:cxn ang="T17">
                <a:pos x="T10" y="T11"/>
              </a:cxn>
            </a:cxnLst>
            <a:rect l="T18" t="T19" r="T20" b="T21"/>
            <a:pathLst>
              <a:path w="23" h="6">
                <a:moveTo>
                  <a:pt x="23" y="0"/>
                </a:moveTo>
                <a:lnTo>
                  <a:pt x="23" y="6"/>
                </a:lnTo>
                <a:lnTo>
                  <a:pt x="0" y="6"/>
                </a:lnTo>
                <a:lnTo>
                  <a:pt x="0" y="0"/>
                </a:lnTo>
                <a:lnTo>
                  <a:pt x="19" y="0"/>
                </a:lnTo>
                <a:lnTo>
                  <a:pt x="23"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8" name="Freeform 420"/>
          <p:cNvSpPr>
            <a:spLocks/>
          </p:cNvSpPr>
          <p:nvPr/>
        </p:nvSpPr>
        <p:spPr bwMode="auto">
          <a:xfrm>
            <a:off x="5318125" y="5900738"/>
            <a:ext cx="244475" cy="9525"/>
          </a:xfrm>
          <a:custGeom>
            <a:avLst/>
            <a:gdLst>
              <a:gd name="T0" fmla="*/ 0 w 180"/>
              <a:gd name="T1" fmla="*/ 0 h 6"/>
              <a:gd name="T2" fmla="*/ 0 w 180"/>
              <a:gd name="T3" fmla="*/ 2147483647 h 6"/>
              <a:gd name="T4" fmla="*/ 2147483647 w 180"/>
              <a:gd name="T5" fmla="*/ 2147483647 h 6"/>
              <a:gd name="T6" fmla="*/ 2147483647 w 180"/>
              <a:gd name="T7" fmla="*/ 0 h 6"/>
              <a:gd name="T8" fmla="*/ 2147483647 w 180"/>
              <a:gd name="T9" fmla="*/ 0 h 6"/>
              <a:gd name="T10" fmla="*/ 0 w 180"/>
              <a:gd name="T11" fmla="*/ 0 h 6"/>
              <a:gd name="T12" fmla="*/ 0 60000 65536"/>
              <a:gd name="T13" fmla="*/ 0 60000 65536"/>
              <a:gd name="T14" fmla="*/ 0 60000 65536"/>
              <a:gd name="T15" fmla="*/ 0 60000 65536"/>
              <a:gd name="T16" fmla="*/ 0 60000 65536"/>
              <a:gd name="T17" fmla="*/ 0 60000 65536"/>
              <a:gd name="T18" fmla="*/ 0 w 180"/>
              <a:gd name="T19" fmla="*/ 0 h 6"/>
              <a:gd name="T20" fmla="*/ 180 w 180"/>
              <a:gd name="T21" fmla="*/ 6 h 6"/>
            </a:gdLst>
            <a:ahLst/>
            <a:cxnLst>
              <a:cxn ang="T12">
                <a:pos x="T0" y="T1"/>
              </a:cxn>
              <a:cxn ang="T13">
                <a:pos x="T2" y="T3"/>
              </a:cxn>
              <a:cxn ang="T14">
                <a:pos x="T4" y="T5"/>
              </a:cxn>
              <a:cxn ang="T15">
                <a:pos x="T6" y="T7"/>
              </a:cxn>
              <a:cxn ang="T16">
                <a:pos x="T8" y="T9"/>
              </a:cxn>
              <a:cxn ang="T17">
                <a:pos x="T10" y="T11"/>
              </a:cxn>
            </a:cxnLst>
            <a:rect l="T18" t="T19" r="T20" b="T21"/>
            <a:pathLst>
              <a:path w="180" h="6">
                <a:moveTo>
                  <a:pt x="0" y="0"/>
                </a:moveTo>
                <a:lnTo>
                  <a:pt x="0" y="6"/>
                </a:lnTo>
                <a:lnTo>
                  <a:pt x="180" y="6"/>
                </a:lnTo>
                <a:lnTo>
                  <a:pt x="180" y="0"/>
                </a:lnTo>
                <a:lnTo>
                  <a:pt x="2"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59" name="Freeform 421"/>
          <p:cNvSpPr>
            <a:spLocks/>
          </p:cNvSpPr>
          <p:nvPr/>
        </p:nvSpPr>
        <p:spPr bwMode="auto">
          <a:xfrm>
            <a:off x="5545138" y="5921375"/>
            <a:ext cx="53975" cy="12700"/>
          </a:xfrm>
          <a:custGeom>
            <a:avLst/>
            <a:gdLst>
              <a:gd name="T0" fmla="*/ 2147483647 w 39"/>
              <a:gd name="T1" fmla="*/ 0 h 7"/>
              <a:gd name="T2" fmla="*/ 2147483647 w 39"/>
              <a:gd name="T3" fmla="*/ 2147483647 h 7"/>
              <a:gd name="T4" fmla="*/ 0 w 39"/>
              <a:gd name="T5" fmla="*/ 2147483647 h 7"/>
              <a:gd name="T6" fmla="*/ 0 w 39"/>
              <a:gd name="T7" fmla="*/ 0 h 7"/>
              <a:gd name="T8" fmla="*/ 2147483647 w 39"/>
              <a:gd name="T9" fmla="*/ 0 h 7"/>
              <a:gd name="T10" fmla="*/ 2147483647 w 39"/>
              <a:gd name="T11" fmla="*/ 0 h 7"/>
              <a:gd name="T12" fmla="*/ 0 60000 65536"/>
              <a:gd name="T13" fmla="*/ 0 60000 65536"/>
              <a:gd name="T14" fmla="*/ 0 60000 65536"/>
              <a:gd name="T15" fmla="*/ 0 60000 65536"/>
              <a:gd name="T16" fmla="*/ 0 60000 65536"/>
              <a:gd name="T17" fmla="*/ 0 60000 65536"/>
              <a:gd name="T18" fmla="*/ 0 w 39"/>
              <a:gd name="T19" fmla="*/ 0 h 7"/>
              <a:gd name="T20" fmla="*/ 39 w 39"/>
              <a:gd name="T21" fmla="*/ 7 h 7"/>
            </a:gdLst>
            <a:ahLst/>
            <a:cxnLst>
              <a:cxn ang="T12">
                <a:pos x="T0" y="T1"/>
              </a:cxn>
              <a:cxn ang="T13">
                <a:pos x="T2" y="T3"/>
              </a:cxn>
              <a:cxn ang="T14">
                <a:pos x="T4" y="T5"/>
              </a:cxn>
              <a:cxn ang="T15">
                <a:pos x="T6" y="T7"/>
              </a:cxn>
              <a:cxn ang="T16">
                <a:pos x="T8" y="T9"/>
              </a:cxn>
              <a:cxn ang="T17">
                <a:pos x="T10" y="T11"/>
              </a:cxn>
            </a:cxnLst>
            <a:rect l="T18" t="T19" r="T20" b="T21"/>
            <a:pathLst>
              <a:path w="39" h="7">
                <a:moveTo>
                  <a:pt x="39" y="0"/>
                </a:moveTo>
                <a:lnTo>
                  <a:pt x="39" y="7"/>
                </a:lnTo>
                <a:lnTo>
                  <a:pt x="0" y="7"/>
                </a:lnTo>
                <a:lnTo>
                  <a:pt x="0" y="0"/>
                </a:lnTo>
                <a:lnTo>
                  <a:pt x="35" y="0"/>
                </a:lnTo>
                <a:lnTo>
                  <a:pt x="39"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0" name="Freeform 422"/>
          <p:cNvSpPr>
            <a:spLocks/>
          </p:cNvSpPr>
          <p:nvPr/>
        </p:nvSpPr>
        <p:spPr bwMode="auto">
          <a:xfrm>
            <a:off x="5334000" y="5921375"/>
            <a:ext cx="207963" cy="12700"/>
          </a:xfrm>
          <a:custGeom>
            <a:avLst/>
            <a:gdLst>
              <a:gd name="T0" fmla="*/ 2147483647 w 152"/>
              <a:gd name="T1" fmla="*/ 0 h 7"/>
              <a:gd name="T2" fmla="*/ 0 w 152"/>
              <a:gd name="T3" fmla="*/ 2147483647 h 7"/>
              <a:gd name="T4" fmla="*/ 2147483647 w 152"/>
              <a:gd name="T5" fmla="*/ 2147483647 h 7"/>
              <a:gd name="T6" fmla="*/ 2147483647 w 152"/>
              <a:gd name="T7" fmla="*/ 0 h 7"/>
              <a:gd name="T8" fmla="*/ 2147483647 w 152"/>
              <a:gd name="T9" fmla="*/ 0 h 7"/>
              <a:gd name="T10" fmla="*/ 2147483647 w 152"/>
              <a:gd name="T11" fmla="*/ 0 h 7"/>
              <a:gd name="T12" fmla="*/ 0 60000 65536"/>
              <a:gd name="T13" fmla="*/ 0 60000 65536"/>
              <a:gd name="T14" fmla="*/ 0 60000 65536"/>
              <a:gd name="T15" fmla="*/ 0 60000 65536"/>
              <a:gd name="T16" fmla="*/ 0 60000 65536"/>
              <a:gd name="T17" fmla="*/ 0 60000 65536"/>
              <a:gd name="T18" fmla="*/ 0 w 152"/>
              <a:gd name="T19" fmla="*/ 0 h 7"/>
              <a:gd name="T20" fmla="*/ 152 w 152"/>
              <a:gd name="T21" fmla="*/ 7 h 7"/>
            </a:gdLst>
            <a:ahLst/>
            <a:cxnLst>
              <a:cxn ang="T12">
                <a:pos x="T0" y="T1"/>
              </a:cxn>
              <a:cxn ang="T13">
                <a:pos x="T2" y="T3"/>
              </a:cxn>
              <a:cxn ang="T14">
                <a:pos x="T4" y="T5"/>
              </a:cxn>
              <a:cxn ang="T15">
                <a:pos x="T6" y="T7"/>
              </a:cxn>
              <a:cxn ang="T16">
                <a:pos x="T8" y="T9"/>
              </a:cxn>
              <a:cxn ang="T17">
                <a:pos x="T10" y="T11"/>
              </a:cxn>
            </a:cxnLst>
            <a:rect l="T18" t="T19" r="T20" b="T21"/>
            <a:pathLst>
              <a:path w="152" h="7">
                <a:moveTo>
                  <a:pt x="2" y="0"/>
                </a:moveTo>
                <a:lnTo>
                  <a:pt x="0" y="7"/>
                </a:lnTo>
                <a:lnTo>
                  <a:pt x="152" y="7"/>
                </a:lnTo>
                <a:lnTo>
                  <a:pt x="152" y="0"/>
                </a:lnTo>
                <a:lnTo>
                  <a:pt x="4"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1" name="Freeform 423"/>
          <p:cNvSpPr>
            <a:spLocks/>
          </p:cNvSpPr>
          <p:nvPr/>
        </p:nvSpPr>
        <p:spPr bwMode="auto">
          <a:xfrm>
            <a:off x="5291138" y="5921375"/>
            <a:ext cx="42862" cy="12700"/>
          </a:xfrm>
          <a:custGeom>
            <a:avLst/>
            <a:gdLst>
              <a:gd name="T0" fmla="*/ 2147483647 w 31"/>
              <a:gd name="T1" fmla="*/ 0 h 7"/>
              <a:gd name="T2" fmla="*/ 0 w 31"/>
              <a:gd name="T3" fmla="*/ 2147483647 h 7"/>
              <a:gd name="T4" fmla="*/ 2147483647 w 31"/>
              <a:gd name="T5" fmla="*/ 2147483647 h 7"/>
              <a:gd name="T6" fmla="*/ 2147483647 w 31"/>
              <a:gd name="T7" fmla="*/ 0 h 7"/>
              <a:gd name="T8" fmla="*/ 2147483647 w 31"/>
              <a:gd name="T9" fmla="*/ 0 h 7"/>
              <a:gd name="T10" fmla="*/ 0 60000 65536"/>
              <a:gd name="T11" fmla="*/ 0 60000 65536"/>
              <a:gd name="T12" fmla="*/ 0 60000 65536"/>
              <a:gd name="T13" fmla="*/ 0 60000 65536"/>
              <a:gd name="T14" fmla="*/ 0 60000 65536"/>
              <a:gd name="T15" fmla="*/ 0 w 31"/>
              <a:gd name="T16" fmla="*/ 0 h 7"/>
              <a:gd name="T17" fmla="*/ 31 w 31"/>
              <a:gd name="T18" fmla="*/ 7 h 7"/>
            </a:gdLst>
            <a:ahLst/>
            <a:cxnLst>
              <a:cxn ang="T10">
                <a:pos x="T0" y="T1"/>
              </a:cxn>
              <a:cxn ang="T11">
                <a:pos x="T2" y="T3"/>
              </a:cxn>
              <a:cxn ang="T12">
                <a:pos x="T4" y="T5"/>
              </a:cxn>
              <a:cxn ang="T13">
                <a:pos x="T6" y="T7"/>
              </a:cxn>
              <a:cxn ang="T14">
                <a:pos x="T8" y="T9"/>
              </a:cxn>
            </a:cxnLst>
            <a:rect l="T15" t="T16" r="T17" b="T18"/>
            <a:pathLst>
              <a:path w="31" h="7">
                <a:moveTo>
                  <a:pt x="2" y="0"/>
                </a:moveTo>
                <a:lnTo>
                  <a:pt x="0" y="7"/>
                </a:lnTo>
                <a:lnTo>
                  <a:pt x="29" y="7"/>
                </a:lnTo>
                <a:lnTo>
                  <a:pt x="31"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2" name="Freeform 424"/>
          <p:cNvSpPr>
            <a:spLocks/>
          </p:cNvSpPr>
          <p:nvPr/>
        </p:nvSpPr>
        <p:spPr bwMode="auto">
          <a:xfrm>
            <a:off x="5291138" y="5910263"/>
            <a:ext cx="31750" cy="9525"/>
          </a:xfrm>
          <a:custGeom>
            <a:avLst/>
            <a:gdLst>
              <a:gd name="T0" fmla="*/ 2147483647 w 23"/>
              <a:gd name="T1" fmla="*/ 0 h 6"/>
              <a:gd name="T2" fmla="*/ 0 w 23"/>
              <a:gd name="T3" fmla="*/ 2147483647 h 6"/>
              <a:gd name="T4" fmla="*/ 2147483647 w 23"/>
              <a:gd name="T5" fmla="*/ 2147483647 h 6"/>
              <a:gd name="T6" fmla="*/ 2147483647 w 23"/>
              <a:gd name="T7" fmla="*/ 0 h 6"/>
              <a:gd name="T8" fmla="*/ 2147483647 w 23"/>
              <a:gd name="T9" fmla="*/ 0 h 6"/>
              <a:gd name="T10" fmla="*/ 0 60000 65536"/>
              <a:gd name="T11" fmla="*/ 0 60000 65536"/>
              <a:gd name="T12" fmla="*/ 0 60000 65536"/>
              <a:gd name="T13" fmla="*/ 0 60000 65536"/>
              <a:gd name="T14" fmla="*/ 0 60000 65536"/>
              <a:gd name="T15" fmla="*/ 0 w 23"/>
              <a:gd name="T16" fmla="*/ 0 h 6"/>
              <a:gd name="T17" fmla="*/ 23 w 23"/>
              <a:gd name="T18" fmla="*/ 6 h 6"/>
            </a:gdLst>
            <a:ahLst/>
            <a:cxnLst>
              <a:cxn ang="T10">
                <a:pos x="T0" y="T1"/>
              </a:cxn>
              <a:cxn ang="T11">
                <a:pos x="T2" y="T3"/>
              </a:cxn>
              <a:cxn ang="T12">
                <a:pos x="T4" y="T5"/>
              </a:cxn>
              <a:cxn ang="T13">
                <a:pos x="T6" y="T7"/>
              </a:cxn>
              <a:cxn ang="T14">
                <a:pos x="T8" y="T9"/>
              </a:cxn>
            </a:cxnLst>
            <a:rect l="T15" t="T16" r="T17" b="T18"/>
            <a:pathLst>
              <a:path w="23" h="6">
                <a:moveTo>
                  <a:pt x="2" y="0"/>
                </a:moveTo>
                <a:lnTo>
                  <a:pt x="0" y="6"/>
                </a:lnTo>
                <a:lnTo>
                  <a:pt x="21" y="6"/>
                </a:lnTo>
                <a:lnTo>
                  <a:pt x="23"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3" name="Freeform 425"/>
          <p:cNvSpPr>
            <a:spLocks/>
          </p:cNvSpPr>
          <p:nvPr/>
        </p:nvSpPr>
        <p:spPr bwMode="auto">
          <a:xfrm>
            <a:off x="5292725" y="5900738"/>
            <a:ext cx="20638" cy="9525"/>
          </a:xfrm>
          <a:custGeom>
            <a:avLst/>
            <a:gdLst>
              <a:gd name="T0" fmla="*/ 2147483647 w 15"/>
              <a:gd name="T1" fmla="*/ 0 h 6"/>
              <a:gd name="T2" fmla="*/ 0 w 15"/>
              <a:gd name="T3" fmla="*/ 2147483647 h 6"/>
              <a:gd name="T4" fmla="*/ 2147483647 w 15"/>
              <a:gd name="T5" fmla="*/ 2147483647 h 6"/>
              <a:gd name="T6" fmla="*/ 2147483647 w 15"/>
              <a:gd name="T7" fmla="*/ 0 h 6"/>
              <a:gd name="T8" fmla="*/ 2147483647 w 15"/>
              <a:gd name="T9" fmla="*/ 0 h 6"/>
              <a:gd name="T10" fmla="*/ 0 60000 65536"/>
              <a:gd name="T11" fmla="*/ 0 60000 65536"/>
              <a:gd name="T12" fmla="*/ 0 60000 65536"/>
              <a:gd name="T13" fmla="*/ 0 60000 65536"/>
              <a:gd name="T14" fmla="*/ 0 60000 65536"/>
              <a:gd name="T15" fmla="*/ 0 w 15"/>
              <a:gd name="T16" fmla="*/ 0 h 6"/>
              <a:gd name="T17" fmla="*/ 15 w 15"/>
              <a:gd name="T18" fmla="*/ 6 h 6"/>
            </a:gdLst>
            <a:ahLst/>
            <a:cxnLst>
              <a:cxn ang="T10">
                <a:pos x="T0" y="T1"/>
              </a:cxn>
              <a:cxn ang="T11">
                <a:pos x="T2" y="T3"/>
              </a:cxn>
              <a:cxn ang="T12">
                <a:pos x="T4" y="T5"/>
              </a:cxn>
              <a:cxn ang="T13">
                <a:pos x="T6" y="T7"/>
              </a:cxn>
              <a:cxn ang="T14">
                <a:pos x="T8" y="T9"/>
              </a:cxn>
            </a:cxnLst>
            <a:rect l="T15" t="T16" r="T17" b="T18"/>
            <a:pathLst>
              <a:path w="15" h="6">
                <a:moveTo>
                  <a:pt x="2" y="0"/>
                </a:moveTo>
                <a:lnTo>
                  <a:pt x="0" y="6"/>
                </a:lnTo>
                <a:lnTo>
                  <a:pt x="15" y="6"/>
                </a:lnTo>
                <a:lnTo>
                  <a:pt x="15"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4" name="Freeform 426"/>
          <p:cNvSpPr>
            <a:spLocks/>
          </p:cNvSpPr>
          <p:nvPr/>
        </p:nvSpPr>
        <p:spPr bwMode="auto">
          <a:xfrm>
            <a:off x="5295900" y="5891213"/>
            <a:ext cx="263525" cy="9525"/>
          </a:xfrm>
          <a:custGeom>
            <a:avLst/>
            <a:gdLst>
              <a:gd name="T0" fmla="*/ 2147483647 w 191"/>
              <a:gd name="T1" fmla="*/ 0 h 6"/>
              <a:gd name="T2" fmla="*/ 0 w 191"/>
              <a:gd name="T3" fmla="*/ 2147483647 h 6"/>
              <a:gd name="T4" fmla="*/ 2147483647 w 191"/>
              <a:gd name="T5" fmla="*/ 2147483647 h 6"/>
              <a:gd name="T6" fmla="*/ 2147483647 w 191"/>
              <a:gd name="T7" fmla="*/ 0 h 6"/>
              <a:gd name="T8" fmla="*/ 2147483647 w 191"/>
              <a:gd name="T9" fmla="*/ 0 h 6"/>
              <a:gd name="T10" fmla="*/ 2147483647 w 191"/>
              <a:gd name="T11" fmla="*/ 0 h 6"/>
              <a:gd name="T12" fmla="*/ 0 60000 65536"/>
              <a:gd name="T13" fmla="*/ 0 60000 65536"/>
              <a:gd name="T14" fmla="*/ 0 60000 65536"/>
              <a:gd name="T15" fmla="*/ 0 60000 65536"/>
              <a:gd name="T16" fmla="*/ 0 60000 65536"/>
              <a:gd name="T17" fmla="*/ 0 60000 65536"/>
              <a:gd name="T18" fmla="*/ 0 w 191"/>
              <a:gd name="T19" fmla="*/ 0 h 6"/>
              <a:gd name="T20" fmla="*/ 191 w 191"/>
              <a:gd name="T21" fmla="*/ 6 h 6"/>
            </a:gdLst>
            <a:ahLst/>
            <a:cxnLst>
              <a:cxn ang="T12">
                <a:pos x="T0" y="T1"/>
              </a:cxn>
              <a:cxn ang="T13">
                <a:pos x="T2" y="T3"/>
              </a:cxn>
              <a:cxn ang="T14">
                <a:pos x="T4" y="T5"/>
              </a:cxn>
              <a:cxn ang="T15">
                <a:pos x="T6" y="T7"/>
              </a:cxn>
              <a:cxn ang="T16">
                <a:pos x="T8" y="T9"/>
              </a:cxn>
              <a:cxn ang="T17">
                <a:pos x="T10" y="T11"/>
              </a:cxn>
            </a:cxnLst>
            <a:rect l="T18" t="T19" r="T20" b="T21"/>
            <a:pathLst>
              <a:path w="191" h="6">
                <a:moveTo>
                  <a:pt x="2" y="0"/>
                </a:moveTo>
                <a:lnTo>
                  <a:pt x="0" y="6"/>
                </a:lnTo>
                <a:lnTo>
                  <a:pt x="191" y="6"/>
                </a:lnTo>
                <a:lnTo>
                  <a:pt x="191" y="0"/>
                </a:lnTo>
                <a:lnTo>
                  <a:pt x="4"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5" name="Line 427"/>
          <p:cNvSpPr>
            <a:spLocks noChangeShapeType="1"/>
          </p:cNvSpPr>
          <p:nvPr/>
        </p:nvSpPr>
        <p:spPr bwMode="auto">
          <a:xfrm flipH="1">
            <a:off x="5313363" y="5881688"/>
            <a:ext cx="276225" cy="1587"/>
          </a:xfrm>
          <a:prstGeom prst="line">
            <a:avLst/>
          </a:prstGeom>
          <a:noFill/>
          <a:ln w="0" cap="sq">
            <a:solidFill>
              <a:srgbClr val="000000"/>
            </a:solidFill>
            <a:miter lim="800000"/>
            <a:headEnd/>
            <a:tailEnd/>
          </a:ln>
        </p:spPr>
        <p:txBody>
          <a:bodyPr/>
          <a:lstStyle/>
          <a:p>
            <a:endParaRPr lang="de-DE"/>
          </a:p>
        </p:txBody>
      </p:sp>
      <p:sp>
        <p:nvSpPr>
          <p:cNvPr id="110766" name="Freeform 428"/>
          <p:cNvSpPr>
            <a:spLocks/>
          </p:cNvSpPr>
          <p:nvPr/>
        </p:nvSpPr>
        <p:spPr bwMode="auto">
          <a:xfrm>
            <a:off x="5695950" y="5934075"/>
            <a:ext cx="33338" cy="7938"/>
          </a:xfrm>
          <a:custGeom>
            <a:avLst/>
            <a:gdLst>
              <a:gd name="T0" fmla="*/ 2147483647 w 25"/>
              <a:gd name="T1" fmla="*/ 2147483647 h 6"/>
              <a:gd name="T2" fmla="*/ 2147483647 w 25"/>
              <a:gd name="T3" fmla="*/ 0 h 6"/>
              <a:gd name="T4" fmla="*/ 0 w 25"/>
              <a:gd name="T5" fmla="*/ 0 h 6"/>
              <a:gd name="T6" fmla="*/ 0 w 25"/>
              <a:gd name="T7" fmla="*/ 2147483647 h 6"/>
              <a:gd name="T8" fmla="*/ 2147483647 w 25"/>
              <a:gd name="T9" fmla="*/ 2147483647 h 6"/>
              <a:gd name="T10" fmla="*/ 2147483647 w 25"/>
              <a:gd name="T11" fmla="*/ 2147483647 h 6"/>
              <a:gd name="T12" fmla="*/ 0 60000 65536"/>
              <a:gd name="T13" fmla="*/ 0 60000 65536"/>
              <a:gd name="T14" fmla="*/ 0 60000 65536"/>
              <a:gd name="T15" fmla="*/ 0 60000 65536"/>
              <a:gd name="T16" fmla="*/ 0 60000 65536"/>
              <a:gd name="T17" fmla="*/ 0 60000 65536"/>
              <a:gd name="T18" fmla="*/ 0 w 25"/>
              <a:gd name="T19" fmla="*/ 0 h 6"/>
              <a:gd name="T20" fmla="*/ 25 w 25"/>
              <a:gd name="T21" fmla="*/ 6 h 6"/>
            </a:gdLst>
            <a:ahLst/>
            <a:cxnLst>
              <a:cxn ang="T12">
                <a:pos x="T0" y="T1"/>
              </a:cxn>
              <a:cxn ang="T13">
                <a:pos x="T2" y="T3"/>
              </a:cxn>
              <a:cxn ang="T14">
                <a:pos x="T4" y="T5"/>
              </a:cxn>
              <a:cxn ang="T15">
                <a:pos x="T6" y="T7"/>
              </a:cxn>
              <a:cxn ang="T16">
                <a:pos x="T8" y="T9"/>
              </a:cxn>
              <a:cxn ang="T17">
                <a:pos x="T10" y="T11"/>
              </a:cxn>
            </a:cxnLst>
            <a:rect l="T18" t="T19" r="T20" b="T21"/>
            <a:pathLst>
              <a:path w="25" h="6">
                <a:moveTo>
                  <a:pt x="25" y="6"/>
                </a:moveTo>
                <a:lnTo>
                  <a:pt x="25" y="0"/>
                </a:lnTo>
                <a:lnTo>
                  <a:pt x="0" y="0"/>
                </a:lnTo>
                <a:lnTo>
                  <a:pt x="0" y="6"/>
                </a:lnTo>
                <a:lnTo>
                  <a:pt x="23" y="6"/>
                </a:lnTo>
                <a:lnTo>
                  <a:pt x="25"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7" name="Freeform 429"/>
          <p:cNvSpPr>
            <a:spLocks/>
          </p:cNvSpPr>
          <p:nvPr/>
        </p:nvSpPr>
        <p:spPr bwMode="auto">
          <a:xfrm>
            <a:off x="5732463" y="5934075"/>
            <a:ext cx="11112" cy="7938"/>
          </a:xfrm>
          <a:custGeom>
            <a:avLst/>
            <a:gdLst>
              <a:gd name="T0" fmla="*/ 0 w 8"/>
              <a:gd name="T1" fmla="*/ 2147483647 h 6"/>
              <a:gd name="T2" fmla="*/ 0 w 8"/>
              <a:gd name="T3" fmla="*/ 0 h 6"/>
              <a:gd name="T4" fmla="*/ 2147483647 w 8"/>
              <a:gd name="T5" fmla="*/ 0 h 6"/>
              <a:gd name="T6" fmla="*/ 2147483647 w 8"/>
              <a:gd name="T7" fmla="*/ 2147483647 h 6"/>
              <a:gd name="T8" fmla="*/ 2147483647 w 8"/>
              <a:gd name="T9" fmla="*/ 2147483647 h 6"/>
              <a:gd name="T10" fmla="*/ 0 w 8"/>
              <a:gd name="T11" fmla="*/ 2147483647 h 6"/>
              <a:gd name="T12" fmla="*/ 0 60000 65536"/>
              <a:gd name="T13" fmla="*/ 0 60000 65536"/>
              <a:gd name="T14" fmla="*/ 0 60000 65536"/>
              <a:gd name="T15" fmla="*/ 0 60000 65536"/>
              <a:gd name="T16" fmla="*/ 0 60000 65536"/>
              <a:gd name="T17" fmla="*/ 0 60000 65536"/>
              <a:gd name="T18" fmla="*/ 0 w 8"/>
              <a:gd name="T19" fmla="*/ 0 h 6"/>
              <a:gd name="T20" fmla="*/ 8 w 8"/>
              <a:gd name="T21" fmla="*/ 6 h 6"/>
            </a:gdLst>
            <a:ahLst/>
            <a:cxnLst>
              <a:cxn ang="T12">
                <a:pos x="T0" y="T1"/>
              </a:cxn>
              <a:cxn ang="T13">
                <a:pos x="T2" y="T3"/>
              </a:cxn>
              <a:cxn ang="T14">
                <a:pos x="T4" y="T5"/>
              </a:cxn>
              <a:cxn ang="T15">
                <a:pos x="T6" y="T7"/>
              </a:cxn>
              <a:cxn ang="T16">
                <a:pos x="T8" y="T9"/>
              </a:cxn>
              <a:cxn ang="T17">
                <a:pos x="T10" y="T11"/>
              </a:cxn>
            </a:cxnLst>
            <a:rect l="T18" t="T19" r="T20" b="T21"/>
            <a:pathLst>
              <a:path w="8" h="6">
                <a:moveTo>
                  <a:pt x="0" y="6"/>
                </a:moveTo>
                <a:lnTo>
                  <a:pt x="0" y="0"/>
                </a:lnTo>
                <a:lnTo>
                  <a:pt x="8" y="0"/>
                </a:lnTo>
                <a:lnTo>
                  <a:pt x="8"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8" name="Freeform 430"/>
          <p:cNvSpPr>
            <a:spLocks/>
          </p:cNvSpPr>
          <p:nvPr/>
        </p:nvSpPr>
        <p:spPr bwMode="auto">
          <a:xfrm>
            <a:off x="5743575" y="5921375"/>
            <a:ext cx="19050" cy="20638"/>
          </a:xfrm>
          <a:custGeom>
            <a:avLst/>
            <a:gdLst>
              <a:gd name="T0" fmla="*/ 2147483647 w 13"/>
              <a:gd name="T1" fmla="*/ 2147483647 h 13"/>
              <a:gd name="T2" fmla="*/ 0 w 13"/>
              <a:gd name="T3" fmla="*/ 0 h 13"/>
              <a:gd name="T4" fmla="*/ 2147483647 w 13"/>
              <a:gd name="T5" fmla="*/ 0 h 13"/>
              <a:gd name="T6" fmla="*/ 2147483647 w 13"/>
              <a:gd name="T7" fmla="*/ 2147483647 h 13"/>
              <a:gd name="T8" fmla="*/ 2147483647 w 13"/>
              <a:gd name="T9" fmla="*/ 2147483647 h 13"/>
              <a:gd name="T10" fmla="*/ 0 60000 65536"/>
              <a:gd name="T11" fmla="*/ 0 60000 65536"/>
              <a:gd name="T12" fmla="*/ 0 60000 65536"/>
              <a:gd name="T13" fmla="*/ 0 60000 65536"/>
              <a:gd name="T14" fmla="*/ 0 60000 65536"/>
              <a:gd name="T15" fmla="*/ 0 w 13"/>
              <a:gd name="T16" fmla="*/ 0 h 13"/>
              <a:gd name="T17" fmla="*/ 13 w 13"/>
              <a:gd name="T18" fmla="*/ 13 h 13"/>
            </a:gdLst>
            <a:ahLst/>
            <a:cxnLst>
              <a:cxn ang="T10">
                <a:pos x="T0" y="T1"/>
              </a:cxn>
              <a:cxn ang="T11">
                <a:pos x="T2" y="T3"/>
              </a:cxn>
              <a:cxn ang="T12">
                <a:pos x="T4" y="T5"/>
              </a:cxn>
              <a:cxn ang="T13">
                <a:pos x="T6" y="T7"/>
              </a:cxn>
              <a:cxn ang="T14">
                <a:pos x="T8" y="T9"/>
              </a:cxn>
            </a:cxnLst>
            <a:rect l="T15" t="T16" r="T17" b="T18"/>
            <a:pathLst>
              <a:path w="13" h="13">
                <a:moveTo>
                  <a:pt x="2" y="13"/>
                </a:moveTo>
                <a:lnTo>
                  <a:pt x="0" y="0"/>
                </a:lnTo>
                <a:lnTo>
                  <a:pt x="11" y="0"/>
                </a:lnTo>
                <a:lnTo>
                  <a:pt x="13" y="13"/>
                </a:lnTo>
                <a:lnTo>
                  <a:pt x="2" y="13"/>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69" name="Freeform 431"/>
          <p:cNvSpPr>
            <a:spLocks/>
          </p:cNvSpPr>
          <p:nvPr/>
        </p:nvSpPr>
        <p:spPr bwMode="auto">
          <a:xfrm>
            <a:off x="5692775" y="5921375"/>
            <a:ext cx="50800" cy="12700"/>
          </a:xfrm>
          <a:custGeom>
            <a:avLst/>
            <a:gdLst>
              <a:gd name="T0" fmla="*/ 0 w 37"/>
              <a:gd name="T1" fmla="*/ 2147483647 h 7"/>
              <a:gd name="T2" fmla="*/ 0 w 37"/>
              <a:gd name="T3" fmla="*/ 0 h 7"/>
              <a:gd name="T4" fmla="*/ 2147483647 w 37"/>
              <a:gd name="T5" fmla="*/ 0 h 7"/>
              <a:gd name="T6" fmla="*/ 2147483647 w 37"/>
              <a:gd name="T7" fmla="*/ 2147483647 h 7"/>
              <a:gd name="T8" fmla="*/ 2147483647 w 37"/>
              <a:gd name="T9" fmla="*/ 2147483647 h 7"/>
              <a:gd name="T10" fmla="*/ 0 w 37"/>
              <a:gd name="T11" fmla="*/ 2147483647 h 7"/>
              <a:gd name="T12" fmla="*/ 0 60000 65536"/>
              <a:gd name="T13" fmla="*/ 0 60000 65536"/>
              <a:gd name="T14" fmla="*/ 0 60000 65536"/>
              <a:gd name="T15" fmla="*/ 0 60000 65536"/>
              <a:gd name="T16" fmla="*/ 0 60000 65536"/>
              <a:gd name="T17" fmla="*/ 0 60000 65536"/>
              <a:gd name="T18" fmla="*/ 0 w 37"/>
              <a:gd name="T19" fmla="*/ 0 h 7"/>
              <a:gd name="T20" fmla="*/ 37 w 37"/>
              <a:gd name="T21" fmla="*/ 7 h 7"/>
            </a:gdLst>
            <a:ahLst/>
            <a:cxnLst>
              <a:cxn ang="T12">
                <a:pos x="T0" y="T1"/>
              </a:cxn>
              <a:cxn ang="T13">
                <a:pos x="T2" y="T3"/>
              </a:cxn>
              <a:cxn ang="T14">
                <a:pos x="T4" y="T5"/>
              </a:cxn>
              <a:cxn ang="T15">
                <a:pos x="T6" y="T7"/>
              </a:cxn>
              <a:cxn ang="T16">
                <a:pos x="T8" y="T9"/>
              </a:cxn>
              <a:cxn ang="T17">
                <a:pos x="T10" y="T11"/>
              </a:cxn>
            </a:cxnLst>
            <a:rect l="T18" t="T19" r="T20" b="T21"/>
            <a:pathLst>
              <a:path w="37" h="7">
                <a:moveTo>
                  <a:pt x="0" y="7"/>
                </a:moveTo>
                <a:lnTo>
                  <a:pt x="0" y="0"/>
                </a:lnTo>
                <a:lnTo>
                  <a:pt x="37" y="0"/>
                </a:lnTo>
                <a:lnTo>
                  <a:pt x="37" y="7"/>
                </a:lnTo>
                <a:lnTo>
                  <a:pt x="2" y="7"/>
                </a:lnTo>
                <a:lnTo>
                  <a:pt x="0" y="7"/>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0" name="Freeform 432"/>
          <p:cNvSpPr>
            <a:spLocks/>
          </p:cNvSpPr>
          <p:nvPr/>
        </p:nvSpPr>
        <p:spPr bwMode="auto">
          <a:xfrm>
            <a:off x="5740400" y="5900738"/>
            <a:ext cx="14288" cy="19050"/>
          </a:xfrm>
          <a:custGeom>
            <a:avLst/>
            <a:gdLst>
              <a:gd name="T0" fmla="*/ 2147483647 w 11"/>
              <a:gd name="T1" fmla="*/ 2147483647 h 12"/>
              <a:gd name="T2" fmla="*/ 2147483647 w 11"/>
              <a:gd name="T3" fmla="*/ 2147483647 h 12"/>
              <a:gd name="T4" fmla="*/ 2147483647 w 11"/>
              <a:gd name="T5" fmla="*/ 0 h 12"/>
              <a:gd name="T6" fmla="*/ 0 w 11"/>
              <a:gd name="T7" fmla="*/ 0 h 12"/>
              <a:gd name="T8" fmla="*/ 2147483647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2" y="12"/>
                </a:moveTo>
                <a:lnTo>
                  <a:pt x="11" y="12"/>
                </a:lnTo>
                <a:lnTo>
                  <a:pt x="8" y="0"/>
                </a:lnTo>
                <a:lnTo>
                  <a:pt x="0" y="0"/>
                </a:lnTo>
                <a:lnTo>
                  <a:pt x="2" y="12"/>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1" name="Freeform 433"/>
          <p:cNvSpPr>
            <a:spLocks/>
          </p:cNvSpPr>
          <p:nvPr/>
        </p:nvSpPr>
        <p:spPr bwMode="auto">
          <a:xfrm>
            <a:off x="5692775" y="5910263"/>
            <a:ext cx="47625" cy="9525"/>
          </a:xfrm>
          <a:custGeom>
            <a:avLst/>
            <a:gdLst>
              <a:gd name="T0" fmla="*/ 0 w 35"/>
              <a:gd name="T1" fmla="*/ 2147483647 h 6"/>
              <a:gd name="T2" fmla="*/ 0 w 35"/>
              <a:gd name="T3" fmla="*/ 0 h 6"/>
              <a:gd name="T4" fmla="*/ 2147483647 w 35"/>
              <a:gd name="T5" fmla="*/ 0 h 6"/>
              <a:gd name="T6" fmla="*/ 2147483647 w 35"/>
              <a:gd name="T7" fmla="*/ 2147483647 h 6"/>
              <a:gd name="T8" fmla="*/ 2147483647 w 35"/>
              <a:gd name="T9" fmla="*/ 2147483647 h 6"/>
              <a:gd name="T10" fmla="*/ 0 w 35"/>
              <a:gd name="T11" fmla="*/ 2147483647 h 6"/>
              <a:gd name="T12" fmla="*/ 0 60000 65536"/>
              <a:gd name="T13" fmla="*/ 0 60000 65536"/>
              <a:gd name="T14" fmla="*/ 0 60000 65536"/>
              <a:gd name="T15" fmla="*/ 0 60000 65536"/>
              <a:gd name="T16" fmla="*/ 0 60000 65536"/>
              <a:gd name="T17" fmla="*/ 0 60000 65536"/>
              <a:gd name="T18" fmla="*/ 0 w 35"/>
              <a:gd name="T19" fmla="*/ 0 h 6"/>
              <a:gd name="T20" fmla="*/ 35 w 35"/>
              <a:gd name="T21" fmla="*/ 6 h 6"/>
            </a:gdLst>
            <a:ahLst/>
            <a:cxnLst>
              <a:cxn ang="T12">
                <a:pos x="T0" y="T1"/>
              </a:cxn>
              <a:cxn ang="T13">
                <a:pos x="T2" y="T3"/>
              </a:cxn>
              <a:cxn ang="T14">
                <a:pos x="T4" y="T5"/>
              </a:cxn>
              <a:cxn ang="T15">
                <a:pos x="T6" y="T7"/>
              </a:cxn>
              <a:cxn ang="T16">
                <a:pos x="T8" y="T9"/>
              </a:cxn>
              <a:cxn ang="T17">
                <a:pos x="T10" y="T11"/>
              </a:cxn>
            </a:cxnLst>
            <a:rect l="T18" t="T19" r="T20" b="T21"/>
            <a:pathLst>
              <a:path w="35" h="6">
                <a:moveTo>
                  <a:pt x="0" y="6"/>
                </a:moveTo>
                <a:lnTo>
                  <a:pt x="0" y="0"/>
                </a:lnTo>
                <a:lnTo>
                  <a:pt x="35" y="0"/>
                </a:lnTo>
                <a:lnTo>
                  <a:pt x="35"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2" name="Freeform 434"/>
          <p:cNvSpPr>
            <a:spLocks/>
          </p:cNvSpPr>
          <p:nvPr/>
        </p:nvSpPr>
        <p:spPr bwMode="auto">
          <a:xfrm>
            <a:off x="5692775" y="5900738"/>
            <a:ext cx="47625" cy="9525"/>
          </a:xfrm>
          <a:custGeom>
            <a:avLst/>
            <a:gdLst>
              <a:gd name="T0" fmla="*/ 0 w 35"/>
              <a:gd name="T1" fmla="*/ 2147483647 h 6"/>
              <a:gd name="T2" fmla="*/ 0 w 35"/>
              <a:gd name="T3" fmla="*/ 0 h 6"/>
              <a:gd name="T4" fmla="*/ 2147483647 w 35"/>
              <a:gd name="T5" fmla="*/ 0 h 6"/>
              <a:gd name="T6" fmla="*/ 2147483647 w 35"/>
              <a:gd name="T7" fmla="*/ 2147483647 h 6"/>
              <a:gd name="T8" fmla="*/ 2147483647 w 35"/>
              <a:gd name="T9" fmla="*/ 2147483647 h 6"/>
              <a:gd name="T10" fmla="*/ 0 w 35"/>
              <a:gd name="T11" fmla="*/ 2147483647 h 6"/>
              <a:gd name="T12" fmla="*/ 0 60000 65536"/>
              <a:gd name="T13" fmla="*/ 0 60000 65536"/>
              <a:gd name="T14" fmla="*/ 0 60000 65536"/>
              <a:gd name="T15" fmla="*/ 0 60000 65536"/>
              <a:gd name="T16" fmla="*/ 0 60000 65536"/>
              <a:gd name="T17" fmla="*/ 0 60000 65536"/>
              <a:gd name="T18" fmla="*/ 0 w 35"/>
              <a:gd name="T19" fmla="*/ 0 h 6"/>
              <a:gd name="T20" fmla="*/ 35 w 35"/>
              <a:gd name="T21" fmla="*/ 6 h 6"/>
            </a:gdLst>
            <a:ahLst/>
            <a:cxnLst>
              <a:cxn ang="T12">
                <a:pos x="T0" y="T1"/>
              </a:cxn>
              <a:cxn ang="T13">
                <a:pos x="T2" y="T3"/>
              </a:cxn>
              <a:cxn ang="T14">
                <a:pos x="T4" y="T5"/>
              </a:cxn>
              <a:cxn ang="T15">
                <a:pos x="T6" y="T7"/>
              </a:cxn>
              <a:cxn ang="T16">
                <a:pos x="T8" y="T9"/>
              </a:cxn>
              <a:cxn ang="T17">
                <a:pos x="T10" y="T11"/>
              </a:cxn>
            </a:cxnLst>
            <a:rect l="T18" t="T19" r="T20" b="T21"/>
            <a:pathLst>
              <a:path w="35" h="6">
                <a:moveTo>
                  <a:pt x="0" y="6"/>
                </a:moveTo>
                <a:lnTo>
                  <a:pt x="0" y="0"/>
                </a:lnTo>
                <a:lnTo>
                  <a:pt x="35" y="0"/>
                </a:lnTo>
                <a:lnTo>
                  <a:pt x="35"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3" name="Freeform 435"/>
          <p:cNvSpPr>
            <a:spLocks/>
          </p:cNvSpPr>
          <p:nvPr/>
        </p:nvSpPr>
        <p:spPr bwMode="auto">
          <a:xfrm>
            <a:off x="5675313" y="5854700"/>
            <a:ext cx="74612" cy="9525"/>
          </a:xfrm>
          <a:custGeom>
            <a:avLst/>
            <a:gdLst>
              <a:gd name="T0" fmla="*/ 0 w 56"/>
              <a:gd name="T1" fmla="*/ 0 h 6"/>
              <a:gd name="T2" fmla="*/ 0 w 56"/>
              <a:gd name="T3" fmla="*/ 2147483647 h 6"/>
              <a:gd name="T4" fmla="*/ 2147483647 w 56"/>
              <a:gd name="T5" fmla="*/ 2147483647 h 6"/>
              <a:gd name="T6" fmla="*/ 2147483647 w 56"/>
              <a:gd name="T7" fmla="*/ 0 h 6"/>
              <a:gd name="T8" fmla="*/ 0 w 56"/>
              <a:gd name="T9" fmla="*/ 0 h 6"/>
              <a:gd name="T10" fmla="*/ 0 60000 65536"/>
              <a:gd name="T11" fmla="*/ 0 60000 65536"/>
              <a:gd name="T12" fmla="*/ 0 60000 65536"/>
              <a:gd name="T13" fmla="*/ 0 60000 65536"/>
              <a:gd name="T14" fmla="*/ 0 60000 65536"/>
              <a:gd name="T15" fmla="*/ 0 w 56"/>
              <a:gd name="T16" fmla="*/ 0 h 6"/>
              <a:gd name="T17" fmla="*/ 56 w 56"/>
              <a:gd name="T18" fmla="*/ 6 h 6"/>
            </a:gdLst>
            <a:ahLst/>
            <a:cxnLst>
              <a:cxn ang="T10">
                <a:pos x="T0" y="T1"/>
              </a:cxn>
              <a:cxn ang="T11">
                <a:pos x="T2" y="T3"/>
              </a:cxn>
              <a:cxn ang="T12">
                <a:pos x="T4" y="T5"/>
              </a:cxn>
              <a:cxn ang="T13">
                <a:pos x="T6" y="T7"/>
              </a:cxn>
              <a:cxn ang="T14">
                <a:pos x="T8" y="T9"/>
              </a:cxn>
            </a:cxnLst>
            <a:rect l="T15" t="T16" r="T17" b="T18"/>
            <a:pathLst>
              <a:path w="56" h="6">
                <a:moveTo>
                  <a:pt x="0" y="0"/>
                </a:moveTo>
                <a:lnTo>
                  <a:pt x="0" y="6"/>
                </a:lnTo>
                <a:lnTo>
                  <a:pt x="56" y="6"/>
                </a:lnTo>
                <a:lnTo>
                  <a:pt x="54"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4" name="Freeform 436"/>
          <p:cNvSpPr>
            <a:spLocks/>
          </p:cNvSpPr>
          <p:nvPr/>
        </p:nvSpPr>
        <p:spPr bwMode="auto">
          <a:xfrm>
            <a:off x="5675313" y="5868988"/>
            <a:ext cx="90487" cy="31750"/>
          </a:xfrm>
          <a:custGeom>
            <a:avLst/>
            <a:gdLst>
              <a:gd name="T0" fmla="*/ 0 w 65"/>
              <a:gd name="T1" fmla="*/ 2147483647 h 21"/>
              <a:gd name="T2" fmla="*/ 2147483647 w 65"/>
              <a:gd name="T3" fmla="*/ 2147483647 h 21"/>
              <a:gd name="T4" fmla="*/ 2147483647 w 65"/>
              <a:gd name="T5" fmla="*/ 2147483647 h 21"/>
              <a:gd name="T6" fmla="*/ 2147483647 w 65"/>
              <a:gd name="T7" fmla="*/ 0 h 21"/>
              <a:gd name="T8" fmla="*/ 0 w 65"/>
              <a:gd name="T9" fmla="*/ 2147483647 h 21"/>
              <a:gd name="T10" fmla="*/ 0 60000 65536"/>
              <a:gd name="T11" fmla="*/ 0 60000 65536"/>
              <a:gd name="T12" fmla="*/ 0 60000 65536"/>
              <a:gd name="T13" fmla="*/ 0 60000 65536"/>
              <a:gd name="T14" fmla="*/ 0 60000 65536"/>
              <a:gd name="T15" fmla="*/ 0 w 65"/>
              <a:gd name="T16" fmla="*/ 0 h 21"/>
              <a:gd name="T17" fmla="*/ 65 w 65"/>
              <a:gd name="T18" fmla="*/ 21 h 21"/>
            </a:gdLst>
            <a:ahLst/>
            <a:cxnLst>
              <a:cxn ang="T10">
                <a:pos x="T0" y="T1"/>
              </a:cxn>
              <a:cxn ang="T11">
                <a:pos x="T2" y="T3"/>
              </a:cxn>
              <a:cxn ang="T12">
                <a:pos x="T4" y="T5"/>
              </a:cxn>
              <a:cxn ang="T13">
                <a:pos x="T6" y="T7"/>
              </a:cxn>
              <a:cxn ang="T14">
                <a:pos x="T8" y="T9"/>
              </a:cxn>
            </a:cxnLst>
            <a:rect l="T15" t="T16" r="T17" b="T18"/>
            <a:pathLst>
              <a:path w="65" h="21">
                <a:moveTo>
                  <a:pt x="0" y="2"/>
                </a:moveTo>
                <a:lnTo>
                  <a:pt x="2" y="21"/>
                </a:lnTo>
                <a:lnTo>
                  <a:pt x="65" y="21"/>
                </a:lnTo>
                <a:lnTo>
                  <a:pt x="61" y="0"/>
                </a:lnTo>
                <a:lnTo>
                  <a:pt x="0" y="2"/>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5" name="Freeform 437"/>
          <p:cNvSpPr>
            <a:spLocks/>
          </p:cNvSpPr>
          <p:nvPr/>
        </p:nvSpPr>
        <p:spPr bwMode="auto">
          <a:xfrm>
            <a:off x="5675313" y="5868988"/>
            <a:ext cx="82550" cy="9525"/>
          </a:xfrm>
          <a:custGeom>
            <a:avLst/>
            <a:gdLst>
              <a:gd name="T0" fmla="*/ 2147483647 w 61"/>
              <a:gd name="T1" fmla="*/ 2147483647 h 6"/>
              <a:gd name="T2" fmla="*/ 0 w 61"/>
              <a:gd name="T3" fmla="*/ 0 h 6"/>
              <a:gd name="T4" fmla="*/ 2147483647 w 61"/>
              <a:gd name="T5" fmla="*/ 0 h 6"/>
              <a:gd name="T6" fmla="*/ 2147483647 w 61"/>
              <a:gd name="T7" fmla="*/ 2147483647 h 6"/>
              <a:gd name="T8" fmla="*/ 2147483647 w 61"/>
              <a:gd name="T9" fmla="*/ 2147483647 h 6"/>
              <a:gd name="T10" fmla="*/ 0 60000 65536"/>
              <a:gd name="T11" fmla="*/ 0 60000 65536"/>
              <a:gd name="T12" fmla="*/ 0 60000 65536"/>
              <a:gd name="T13" fmla="*/ 0 60000 65536"/>
              <a:gd name="T14" fmla="*/ 0 60000 65536"/>
              <a:gd name="T15" fmla="*/ 0 w 61"/>
              <a:gd name="T16" fmla="*/ 0 h 6"/>
              <a:gd name="T17" fmla="*/ 61 w 61"/>
              <a:gd name="T18" fmla="*/ 6 h 6"/>
            </a:gdLst>
            <a:ahLst/>
            <a:cxnLst>
              <a:cxn ang="T10">
                <a:pos x="T0" y="T1"/>
              </a:cxn>
              <a:cxn ang="T11">
                <a:pos x="T2" y="T3"/>
              </a:cxn>
              <a:cxn ang="T12">
                <a:pos x="T4" y="T5"/>
              </a:cxn>
              <a:cxn ang="T13">
                <a:pos x="T6" y="T7"/>
              </a:cxn>
              <a:cxn ang="T14">
                <a:pos x="T8" y="T9"/>
              </a:cxn>
            </a:cxnLst>
            <a:rect l="T15" t="T16" r="T17" b="T18"/>
            <a:pathLst>
              <a:path w="61" h="6">
                <a:moveTo>
                  <a:pt x="2" y="6"/>
                </a:moveTo>
                <a:lnTo>
                  <a:pt x="0" y="0"/>
                </a:lnTo>
                <a:lnTo>
                  <a:pt x="59" y="0"/>
                </a:lnTo>
                <a:lnTo>
                  <a:pt x="61" y="6"/>
                </a:lnTo>
                <a:lnTo>
                  <a:pt x="2"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6" name="Freeform 438"/>
          <p:cNvSpPr>
            <a:spLocks/>
          </p:cNvSpPr>
          <p:nvPr/>
        </p:nvSpPr>
        <p:spPr bwMode="auto">
          <a:xfrm>
            <a:off x="5678488" y="5878513"/>
            <a:ext cx="84137" cy="9525"/>
          </a:xfrm>
          <a:custGeom>
            <a:avLst/>
            <a:gdLst>
              <a:gd name="T0" fmla="*/ 0 w 61"/>
              <a:gd name="T1" fmla="*/ 2147483647 h 6"/>
              <a:gd name="T2" fmla="*/ 0 w 61"/>
              <a:gd name="T3" fmla="*/ 0 h 6"/>
              <a:gd name="T4" fmla="*/ 2147483647 w 61"/>
              <a:gd name="T5" fmla="*/ 0 h 6"/>
              <a:gd name="T6" fmla="*/ 2147483647 w 61"/>
              <a:gd name="T7" fmla="*/ 2147483647 h 6"/>
              <a:gd name="T8" fmla="*/ 2147483647 w 61"/>
              <a:gd name="T9" fmla="*/ 2147483647 h 6"/>
              <a:gd name="T10" fmla="*/ 0 w 61"/>
              <a:gd name="T11" fmla="*/ 2147483647 h 6"/>
              <a:gd name="T12" fmla="*/ 0 60000 65536"/>
              <a:gd name="T13" fmla="*/ 0 60000 65536"/>
              <a:gd name="T14" fmla="*/ 0 60000 65536"/>
              <a:gd name="T15" fmla="*/ 0 60000 65536"/>
              <a:gd name="T16" fmla="*/ 0 60000 65536"/>
              <a:gd name="T17" fmla="*/ 0 60000 65536"/>
              <a:gd name="T18" fmla="*/ 0 w 61"/>
              <a:gd name="T19" fmla="*/ 0 h 6"/>
              <a:gd name="T20" fmla="*/ 61 w 61"/>
              <a:gd name="T21" fmla="*/ 6 h 6"/>
            </a:gdLst>
            <a:ahLst/>
            <a:cxnLst>
              <a:cxn ang="T12">
                <a:pos x="T0" y="T1"/>
              </a:cxn>
              <a:cxn ang="T13">
                <a:pos x="T2" y="T3"/>
              </a:cxn>
              <a:cxn ang="T14">
                <a:pos x="T4" y="T5"/>
              </a:cxn>
              <a:cxn ang="T15">
                <a:pos x="T6" y="T7"/>
              </a:cxn>
              <a:cxn ang="T16">
                <a:pos x="T8" y="T9"/>
              </a:cxn>
              <a:cxn ang="T17">
                <a:pos x="T10" y="T11"/>
              </a:cxn>
            </a:cxnLst>
            <a:rect l="T18" t="T19" r="T20" b="T21"/>
            <a:pathLst>
              <a:path w="61" h="6">
                <a:moveTo>
                  <a:pt x="0" y="6"/>
                </a:moveTo>
                <a:lnTo>
                  <a:pt x="0" y="0"/>
                </a:lnTo>
                <a:lnTo>
                  <a:pt x="59" y="0"/>
                </a:lnTo>
                <a:lnTo>
                  <a:pt x="61" y="6"/>
                </a:lnTo>
                <a:lnTo>
                  <a:pt x="3"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7" name="Freeform 439"/>
          <p:cNvSpPr>
            <a:spLocks/>
          </p:cNvSpPr>
          <p:nvPr/>
        </p:nvSpPr>
        <p:spPr bwMode="auto">
          <a:xfrm>
            <a:off x="5678488" y="5891213"/>
            <a:ext cx="87312" cy="9525"/>
          </a:xfrm>
          <a:custGeom>
            <a:avLst/>
            <a:gdLst>
              <a:gd name="T0" fmla="*/ 0 w 63"/>
              <a:gd name="T1" fmla="*/ 2147483647 h 6"/>
              <a:gd name="T2" fmla="*/ 0 w 63"/>
              <a:gd name="T3" fmla="*/ 0 h 6"/>
              <a:gd name="T4" fmla="*/ 2147483647 w 63"/>
              <a:gd name="T5" fmla="*/ 0 h 6"/>
              <a:gd name="T6" fmla="*/ 2147483647 w 63"/>
              <a:gd name="T7" fmla="*/ 2147483647 h 6"/>
              <a:gd name="T8" fmla="*/ 2147483647 w 63"/>
              <a:gd name="T9" fmla="*/ 2147483647 h 6"/>
              <a:gd name="T10" fmla="*/ 0 w 63"/>
              <a:gd name="T11" fmla="*/ 2147483647 h 6"/>
              <a:gd name="T12" fmla="*/ 0 60000 65536"/>
              <a:gd name="T13" fmla="*/ 0 60000 65536"/>
              <a:gd name="T14" fmla="*/ 0 60000 65536"/>
              <a:gd name="T15" fmla="*/ 0 60000 65536"/>
              <a:gd name="T16" fmla="*/ 0 60000 65536"/>
              <a:gd name="T17" fmla="*/ 0 60000 65536"/>
              <a:gd name="T18" fmla="*/ 0 w 63"/>
              <a:gd name="T19" fmla="*/ 0 h 6"/>
              <a:gd name="T20" fmla="*/ 63 w 63"/>
              <a:gd name="T21" fmla="*/ 6 h 6"/>
            </a:gdLst>
            <a:ahLst/>
            <a:cxnLst>
              <a:cxn ang="T12">
                <a:pos x="T0" y="T1"/>
              </a:cxn>
              <a:cxn ang="T13">
                <a:pos x="T2" y="T3"/>
              </a:cxn>
              <a:cxn ang="T14">
                <a:pos x="T4" y="T5"/>
              </a:cxn>
              <a:cxn ang="T15">
                <a:pos x="T6" y="T7"/>
              </a:cxn>
              <a:cxn ang="T16">
                <a:pos x="T8" y="T9"/>
              </a:cxn>
              <a:cxn ang="T17">
                <a:pos x="T10" y="T11"/>
              </a:cxn>
            </a:cxnLst>
            <a:rect l="T18" t="T19" r="T20" b="T21"/>
            <a:pathLst>
              <a:path w="63" h="6">
                <a:moveTo>
                  <a:pt x="0" y="6"/>
                </a:moveTo>
                <a:lnTo>
                  <a:pt x="0" y="0"/>
                </a:lnTo>
                <a:lnTo>
                  <a:pt x="61" y="0"/>
                </a:lnTo>
                <a:lnTo>
                  <a:pt x="63" y="6"/>
                </a:lnTo>
                <a:lnTo>
                  <a:pt x="3"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8" name="Freeform 440"/>
          <p:cNvSpPr>
            <a:spLocks/>
          </p:cNvSpPr>
          <p:nvPr/>
        </p:nvSpPr>
        <p:spPr bwMode="auto">
          <a:xfrm>
            <a:off x="5610225" y="5870575"/>
            <a:ext cx="61913" cy="71438"/>
          </a:xfrm>
          <a:custGeom>
            <a:avLst/>
            <a:gdLst>
              <a:gd name="T0" fmla="*/ 0 w 45"/>
              <a:gd name="T1" fmla="*/ 0 h 46"/>
              <a:gd name="T2" fmla="*/ 0 w 45"/>
              <a:gd name="T3" fmla="*/ 2147483647 h 46"/>
              <a:gd name="T4" fmla="*/ 2147483647 w 45"/>
              <a:gd name="T5" fmla="*/ 2147483647 h 46"/>
              <a:gd name="T6" fmla="*/ 2147483647 w 45"/>
              <a:gd name="T7" fmla="*/ 0 h 46"/>
              <a:gd name="T8" fmla="*/ 0 w 45"/>
              <a:gd name="T9" fmla="*/ 0 h 46"/>
              <a:gd name="T10" fmla="*/ 0 60000 65536"/>
              <a:gd name="T11" fmla="*/ 0 60000 65536"/>
              <a:gd name="T12" fmla="*/ 0 60000 65536"/>
              <a:gd name="T13" fmla="*/ 0 60000 65536"/>
              <a:gd name="T14" fmla="*/ 0 60000 65536"/>
              <a:gd name="T15" fmla="*/ 0 w 45"/>
              <a:gd name="T16" fmla="*/ 0 h 46"/>
              <a:gd name="T17" fmla="*/ 45 w 45"/>
              <a:gd name="T18" fmla="*/ 46 h 46"/>
            </a:gdLst>
            <a:ahLst/>
            <a:cxnLst>
              <a:cxn ang="T10">
                <a:pos x="T0" y="T1"/>
              </a:cxn>
              <a:cxn ang="T11">
                <a:pos x="T2" y="T3"/>
              </a:cxn>
              <a:cxn ang="T12">
                <a:pos x="T4" y="T5"/>
              </a:cxn>
              <a:cxn ang="T13">
                <a:pos x="T6" y="T7"/>
              </a:cxn>
              <a:cxn ang="T14">
                <a:pos x="T8" y="T9"/>
              </a:cxn>
            </a:cxnLst>
            <a:rect l="T15" t="T16" r="T17" b="T18"/>
            <a:pathLst>
              <a:path w="45" h="46">
                <a:moveTo>
                  <a:pt x="0" y="0"/>
                </a:moveTo>
                <a:lnTo>
                  <a:pt x="0" y="46"/>
                </a:lnTo>
                <a:lnTo>
                  <a:pt x="45" y="46"/>
                </a:lnTo>
                <a:lnTo>
                  <a:pt x="43"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79" name="Freeform 441"/>
          <p:cNvSpPr>
            <a:spLocks/>
          </p:cNvSpPr>
          <p:nvPr/>
        </p:nvSpPr>
        <p:spPr bwMode="auto">
          <a:xfrm>
            <a:off x="5610225" y="5868988"/>
            <a:ext cx="55563" cy="9525"/>
          </a:xfrm>
          <a:custGeom>
            <a:avLst/>
            <a:gdLst>
              <a:gd name="T0" fmla="*/ 0 w 41"/>
              <a:gd name="T1" fmla="*/ 2147483647 h 6"/>
              <a:gd name="T2" fmla="*/ 0 w 41"/>
              <a:gd name="T3" fmla="*/ 0 h 6"/>
              <a:gd name="T4" fmla="*/ 2147483647 w 41"/>
              <a:gd name="T5" fmla="*/ 0 h 6"/>
              <a:gd name="T6" fmla="*/ 2147483647 w 41"/>
              <a:gd name="T7" fmla="*/ 2147483647 h 6"/>
              <a:gd name="T8" fmla="*/ 2147483647 w 41"/>
              <a:gd name="T9" fmla="*/ 2147483647 h 6"/>
              <a:gd name="T10" fmla="*/ 0 w 41"/>
              <a:gd name="T11" fmla="*/ 2147483647 h 6"/>
              <a:gd name="T12" fmla="*/ 0 60000 65536"/>
              <a:gd name="T13" fmla="*/ 0 60000 65536"/>
              <a:gd name="T14" fmla="*/ 0 60000 65536"/>
              <a:gd name="T15" fmla="*/ 0 60000 65536"/>
              <a:gd name="T16" fmla="*/ 0 60000 65536"/>
              <a:gd name="T17" fmla="*/ 0 60000 65536"/>
              <a:gd name="T18" fmla="*/ 0 w 41"/>
              <a:gd name="T19" fmla="*/ 0 h 6"/>
              <a:gd name="T20" fmla="*/ 41 w 41"/>
              <a:gd name="T21" fmla="*/ 6 h 6"/>
            </a:gdLst>
            <a:ahLst/>
            <a:cxnLst>
              <a:cxn ang="T12">
                <a:pos x="T0" y="T1"/>
              </a:cxn>
              <a:cxn ang="T13">
                <a:pos x="T2" y="T3"/>
              </a:cxn>
              <a:cxn ang="T14">
                <a:pos x="T4" y="T5"/>
              </a:cxn>
              <a:cxn ang="T15">
                <a:pos x="T6" y="T7"/>
              </a:cxn>
              <a:cxn ang="T16">
                <a:pos x="T8" y="T9"/>
              </a:cxn>
              <a:cxn ang="T17">
                <a:pos x="T10" y="T11"/>
              </a:cxn>
            </a:cxnLst>
            <a:rect l="T18" t="T19" r="T20" b="T21"/>
            <a:pathLst>
              <a:path w="41" h="6">
                <a:moveTo>
                  <a:pt x="0" y="6"/>
                </a:moveTo>
                <a:lnTo>
                  <a:pt x="0" y="0"/>
                </a:lnTo>
                <a:lnTo>
                  <a:pt x="41" y="0"/>
                </a:lnTo>
                <a:lnTo>
                  <a:pt x="41"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0" name="Freeform 442"/>
          <p:cNvSpPr>
            <a:spLocks/>
          </p:cNvSpPr>
          <p:nvPr/>
        </p:nvSpPr>
        <p:spPr bwMode="auto">
          <a:xfrm>
            <a:off x="5610225" y="5878513"/>
            <a:ext cx="58738" cy="12700"/>
          </a:xfrm>
          <a:custGeom>
            <a:avLst/>
            <a:gdLst>
              <a:gd name="T0" fmla="*/ 0 w 43"/>
              <a:gd name="T1" fmla="*/ 2147483647 h 9"/>
              <a:gd name="T2" fmla="*/ 0 w 43"/>
              <a:gd name="T3" fmla="*/ 0 h 9"/>
              <a:gd name="T4" fmla="*/ 2147483647 w 43"/>
              <a:gd name="T5" fmla="*/ 0 h 9"/>
              <a:gd name="T6" fmla="*/ 2147483647 w 43"/>
              <a:gd name="T7" fmla="*/ 2147483647 h 9"/>
              <a:gd name="T8" fmla="*/ 2147483647 w 43"/>
              <a:gd name="T9" fmla="*/ 2147483647 h 9"/>
              <a:gd name="T10" fmla="*/ 0 w 43"/>
              <a:gd name="T11" fmla="*/ 2147483647 h 9"/>
              <a:gd name="T12" fmla="*/ 0 60000 65536"/>
              <a:gd name="T13" fmla="*/ 0 60000 65536"/>
              <a:gd name="T14" fmla="*/ 0 60000 65536"/>
              <a:gd name="T15" fmla="*/ 0 60000 65536"/>
              <a:gd name="T16" fmla="*/ 0 60000 65536"/>
              <a:gd name="T17" fmla="*/ 0 60000 65536"/>
              <a:gd name="T18" fmla="*/ 0 w 43"/>
              <a:gd name="T19" fmla="*/ 0 h 9"/>
              <a:gd name="T20" fmla="*/ 43 w 43"/>
              <a:gd name="T21" fmla="*/ 9 h 9"/>
            </a:gdLst>
            <a:ahLst/>
            <a:cxnLst>
              <a:cxn ang="T12">
                <a:pos x="T0" y="T1"/>
              </a:cxn>
              <a:cxn ang="T13">
                <a:pos x="T2" y="T3"/>
              </a:cxn>
              <a:cxn ang="T14">
                <a:pos x="T4" y="T5"/>
              </a:cxn>
              <a:cxn ang="T15">
                <a:pos x="T6" y="T7"/>
              </a:cxn>
              <a:cxn ang="T16">
                <a:pos x="T8" y="T9"/>
              </a:cxn>
              <a:cxn ang="T17">
                <a:pos x="T10" y="T11"/>
              </a:cxn>
            </a:cxnLst>
            <a:rect l="T18" t="T19" r="T20" b="T21"/>
            <a:pathLst>
              <a:path w="43" h="9">
                <a:moveTo>
                  <a:pt x="0" y="9"/>
                </a:moveTo>
                <a:lnTo>
                  <a:pt x="0" y="0"/>
                </a:lnTo>
                <a:lnTo>
                  <a:pt x="41" y="0"/>
                </a:lnTo>
                <a:lnTo>
                  <a:pt x="43" y="9"/>
                </a:lnTo>
                <a:lnTo>
                  <a:pt x="2" y="9"/>
                </a:lnTo>
                <a:lnTo>
                  <a:pt x="0" y="9"/>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1" name="Freeform 443"/>
          <p:cNvSpPr>
            <a:spLocks/>
          </p:cNvSpPr>
          <p:nvPr/>
        </p:nvSpPr>
        <p:spPr bwMode="auto">
          <a:xfrm>
            <a:off x="5610225" y="5891213"/>
            <a:ext cx="58738" cy="9525"/>
          </a:xfrm>
          <a:custGeom>
            <a:avLst/>
            <a:gdLst>
              <a:gd name="T0" fmla="*/ 0 w 43"/>
              <a:gd name="T1" fmla="*/ 2147483647 h 6"/>
              <a:gd name="T2" fmla="*/ 0 w 43"/>
              <a:gd name="T3" fmla="*/ 0 h 6"/>
              <a:gd name="T4" fmla="*/ 2147483647 w 43"/>
              <a:gd name="T5" fmla="*/ 0 h 6"/>
              <a:gd name="T6" fmla="*/ 2147483647 w 43"/>
              <a:gd name="T7" fmla="*/ 2147483647 h 6"/>
              <a:gd name="T8" fmla="*/ 2147483647 w 43"/>
              <a:gd name="T9" fmla="*/ 2147483647 h 6"/>
              <a:gd name="T10" fmla="*/ 0 w 43"/>
              <a:gd name="T11" fmla="*/ 2147483647 h 6"/>
              <a:gd name="T12" fmla="*/ 0 60000 65536"/>
              <a:gd name="T13" fmla="*/ 0 60000 65536"/>
              <a:gd name="T14" fmla="*/ 0 60000 65536"/>
              <a:gd name="T15" fmla="*/ 0 60000 65536"/>
              <a:gd name="T16" fmla="*/ 0 60000 65536"/>
              <a:gd name="T17" fmla="*/ 0 60000 65536"/>
              <a:gd name="T18" fmla="*/ 0 w 43"/>
              <a:gd name="T19" fmla="*/ 0 h 6"/>
              <a:gd name="T20" fmla="*/ 43 w 43"/>
              <a:gd name="T21" fmla="*/ 6 h 6"/>
            </a:gdLst>
            <a:ahLst/>
            <a:cxnLst>
              <a:cxn ang="T12">
                <a:pos x="T0" y="T1"/>
              </a:cxn>
              <a:cxn ang="T13">
                <a:pos x="T2" y="T3"/>
              </a:cxn>
              <a:cxn ang="T14">
                <a:pos x="T4" y="T5"/>
              </a:cxn>
              <a:cxn ang="T15">
                <a:pos x="T6" y="T7"/>
              </a:cxn>
              <a:cxn ang="T16">
                <a:pos x="T8" y="T9"/>
              </a:cxn>
              <a:cxn ang="T17">
                <a:pos x="T10" y="T11"/>
              </a:cxn>
            </a:cxnLst>
            <a:rect l="T18" t="T19" r="T20" b="T21"/>
            <a:pathLst>
              <a:path w="43" h="6">
                <a:moveTo>
                  <a:pt x="0" y="6"/>
                </a:moveTo>
                <a:lnTo>
                  <a:pt x="0" y="0"/>
                </a:lnTo>
                <a:lnTo>
                  <a:pt x="43" y="0"/>
                </a:lnTo>
                <a:lnTo>
                  <a:pt x="43"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2" name="Freeform 444"/>
          <p:cNvSpPr>
            <a:spLocks/>
          </p:cNvSpPr>
          <p:nvPr/>
        </p:nvSpPr>
        <p:spPr bwMode="auto">
          <a:xfrm>
            <a:off x="5610225" y="5900738"/>
            <a:ext cx="58738" cy="9525"/>
          </a:xfrm>
          <a:custGeom>
            <a:avLst/>
            <a:gdLst>
              <a:gd name="T0" fmla="*/ 0 w 43"/>
              <a:gd name="T1" fmla="*/ 2147483647 h 6"/>
              <a:gd name="T2" fmla="*/ 0 w 43"/>
              <a:gd name="T3" fmla="*/ 0 h 6"/>
              <a:gd name="T4" fmla="*/ 2147483647 w 43"/>
              <a:gd name="T5" fmla="*/ 0 h 6"/>
              <a:gd name="T6" fmla="*/ 2147483647 w 43"/>
              <a:gd name="T7" fmla="*/ 2147483647 h 6"/>
              <a:gd name="T8" fmla="*/ 2147483647 w 43"/>
              <a:gd name="T9" fmla="*/ 2147483647 h 6"/>
              <a:gd name="T10" fmla="*/ 0 w 43"/>
              <a:gd name="T11" fmla="*/ 2147483647 h 6"/>
              <a:gd name="T12" fmla="*/ 0 60000 65536"/>
              <a:gd name="T13" fmla="*/ 0 60000 65536"/>
              <a:gd name="T14" fmla="*/ 0 60000 65536"/>
              <a:gd name="T15" fmla="*/ 0 60000 65536"/>
              <a:gd name="T16" fmla="*/ 0 60000 65536"/>
              <a:gd name="T17" fmla="*/ 0 60000 65536"/>
              <a:gd name="T18" fmla="*/ 0 w 43"/>
              <a:gd name="T19" fmla="*/ 0 h 6"/>
              <a:gd name="T20" fmla="*/ 43 w 43"/>
              <a:gd name="T21" fmla="*/ 6 h 6"/>
            </a:gdLst>
            <a:ahLst/>
            <a:cxnLst>
              <a:cxn ang="T12">
                <a:pos x="T0" y="T1"/>
              </a:cxn>
              <a:cxn ang="T13">
                <a:pos x="T2" y="T3"/>
              </a:cxn>
              <a:cxn ang="T14">
                <a:pos x="T4" y="T5"/>
              </a:cxn>
              <a:cxn ang="T15">
                <a:pos x="T6" y="T7"/>
              </a:cxn>
              <a:cxn ang="T16">
                <a:pos x="T8" y="T9"/>
              </a:cxn>
              <a:cxn ang="T17">
                <a:pos x="T10" y="T11"/>
              </a:cxn>
            </a:cxnLst>
            <a:rect l="T18" t="T19" r="T20" b="T21"/>
            <a:pathLst>
              <a:path w="43" h="6">
                <a:moveTo>
                  <a:pt x="0" y="6"/>
                </a:moveTo>
                <a:lnTo>
                  <a:pt x="0" y="0"/>
                </a:lnTo>
                <a:lnTo>
                  <a:pt x="43" y="0"/>
                </a:lnTo>
                <a:lnTo>
                  <a:pt x="43" y="6"/>
                </a:lnTo>
                <a:lnTo>
                  <a:pt x="2" y="6"/>
                </a:lnTo>
                <a:lnTo>
                  <a:pt x="0" y="6"/>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3" name="Freeform 445"/>
          <p:cNvSpPr>
            <a:spLocks/>
          </p:cNvSpPr>
          <p:nvPr/>
        </p:nvSpPr>
        <p:spPr bwMode="auto">
          <a:xfrm>
            <a:off x="5610225" y="5913438"/>
            <a:ext cx="58738" cy="6350"/>
          </a:xfrm>
          <a:custGeom>
            <a:avLst/>
            <a:gdLst>
              <a:gd name="T0" fmla="*/ 0 w 43"/>
              <a:gd name="T1" fmla="*/ 2147483647 h 4"/>
              <a:gd name="T2" fmla="*/ 0 w 43"/>
              <a:gd name="T3" fmla="*/ 0 h 4"/>
              <a:gd name="T4" fmla="*/ 2147483647 w 43"/>
              <a:gd name="T5" fmla="*/ 0 h 4"/>
              <a:gd name="T6" fmla="*/ 2147483647 w 43"/>
              <a:gd name="T7" fmla="*/ 2147483647 h 4"/>
              <a:gd name="T8" fmla="*/ 2147483647 w 43"/>
              <a:gd name="T9" fmla="*/ 2147483647 h 4"/>
              <a:gd name="T10" fmla="*/ 0 w 43"/>
              <a:gd name="T11" fmla="*/ 2147483647 h 4"/>
              <a:gd name="T12" fmla="*/ 0 60000 65536"/>
              <a:gd name="T13" fmla="*/ 0 60000 65536"/>
              <a:gd name="T14" fmla="*/ 0 60000 65536"/>
              <a:gd name="T15" fmla="*/ 0 60000 65536"/>
              <a:gd name="T16" fmla="*/ 0 60000 65536"/>
              <a:gd name="T17" fmla="*/ 0 60000 65536"/>
              <a:gd name="T18" fmla="*/ 0 w 43"/>
              <a:gd name="T19" fmla="*/ 0 h 4"/>
              <a:gd name="T20" fmla="*/ 43 w 43"/>
              <a:gd name="T21" fmla="*/ 4 h 4"/>
            </a:gdLst>
            <a:ahLst/>
            <a:cxnLst>
              <a:cxn ang="T12">
                <a:pos x="T0" y="T1"/>
              </a:cxn>
              <a:cxn ang="T13">
                <a:pos x="T2" y="T3"/>
              </a:cxn>
              <a:cxn ang="T14">
                <a:pos x="T4" y="T5"/>
              </a:cxn>
              <a:cxn ang="T15">
                <a:pos x="T6" y="T7"/>
              </a:cxn>
              <a:cxn ang="T16">
                <a:pos x="T8" y="T9"/>
              </a:cxn>
              <a:cxn ang="T17">
                <a:pos x="T10" y="T11"/>
              </a:cxn>
            </a:cxnLst>
            <a:rect l="T18" t="T19" r="T20" b="T21"/>
            <a:pathLst>
              <a:path w="43" h="4">
                <a:moveTo>
                  <a:pt x="0" y="4"/>
                </a:moveTo>
                <a:lnTo>
                  <a:pt x="0" y="0"/>
                </a:lnTo>
                <a:lnTo>
                  <a:pt x="43" y="0"/>
                </a:lnTo>
                <a:lnTo>
                  <a:pt x="43" y="4"/>
                </a:lnTo>
                <a:lnTo>
                  <a:pt x="2" y="4"/>
                </a:lnTo>
                <a:lnTo>
                  <a:pt x="0" y="4"/>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4" name="Freeform 446"/>
          <p:cNvSpPr>
            <a:spLocks/>
          </p:cNvSpPr>
          <p:nvPr/>
        </p:nvSpPr>
        <p:spPr bwMode="auto">
          <a:xfrm>
            <a:off x="5610225" y="5921375"/>
            <a:ext cx="58738" cy="12700"/>
          </a:xfrm>
          <a:custGeom>
            <a:avLst/>
            <a:gdLst>
              <a:gd name="T0" fmla="*/ 2147483647 w 43"/>
              <a:gd name="T1" fmla="*/ 2147483647 h 7"/>
              <a:gd name="T2" fmla="*/ 0 w 43"/>
              <a:gd name="T3" fmla="*/ 0 h 7"/>
              <a:gd name="T4" fmla="*/ 2147483647 w 43"/>
              <a:gd name="T5" fmla="*/ 0 h 7"/>
              <a:gd name="T6" fmla="*/ 2147483647 w 43"/>
              <a:gd name="T7" fmla="*/ 2147483647 h 7"/>
              <a:gd name="T8" fmla="*/ 2147483647 w 43"/>
              <a:gd name="T9" fmla="*/ 2147483647 h 7"/>
              <a:gd name="T10" fmla="*/ 0 60000 65536"/>
              <a:gd name="T11" fmla="*/ 0 60000 65536"/>
              <a:gd name="T12" fmla="*/ 0 60000 65536"/>
              <a:gd name="T13" fmla="*/ 0 60000 65536"/>
              <a:gd name="T14" fmla="*/ 0 60000 65536"/>
              <a:gd name="T15" fmla="*/ 0 w 43"/>
              <a:gd name="T16" fmla="*/ 0 h 7"/>
              <a:gd name="T17" fmla="*/ 43 w 43"/>
              <a:gd name="T18" fmla="*/ 7 h 7"/>
            </a:gdLst>
            <a:ahLst/>
            <a:cxnLst>
              <a:cxn ang="T10">
                <a:pos x="T0" y="T1"/>
              </a:cxn>
              <a:cxn ang="T11">
                <a:pos x="T2" y="T3"/>
              </a:cxn>
              <a:cxn ang="T12">
                <a:pos x="T4" y="T5"/>
              </a:cxn>
              <a:cxn ang="T13">
                <a:pos x="T6" y="T7"/>
              </a:cxn>
              <a:cxn ang="T14">
                <a:pos x="T8" y="T9"/>
              </a:cxn>
            </a:cxnLst>
            <a:rect l="T15" t="T16" r="T17" b="T18"/>
            <a:pathLst>
              <a:path w="43" h="7">
                <a:moveTo>
                  <a:pt x="2" y="7"/>
                </a:moveTo>
                <a:lnTo>
                  <a:pt x="0" y="0"/>
                </a:lnTo>
                <a:lnTo>
                  <a:pt x="43" y="0"/>
                </a:lnTo>
                <a:lnTo>
                  <a:pt x="43" y="7"/>
                </a:lnTo>
                <a:lnTo>
                  <a:pt x="2" y="7"/>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5" name="Freeform 447"/>
          <p:cNvSpPr>
            <a:spLocks/>
          </p:cNvSpPr>
          <p:nvPr/>
        </p:nvSpPr>
        <p:spPr bwMode="auto">
          <a:xfrm>
            <a:off x="5610225" y="5934075"/>
            <a:ext cx="61913" cy="7938"/>
          </a:xfrm>
          <a:custGeom>
            <a:avLst/>
            <a:gdLst>
              <a:gd name="T0" fmla="*/ 0 w 45"/>
              <a:gd name="T1" fmla="*/ 0 h 6"/>
              <a:gd name="T2" fmla="*/ 2147483647 w 45"/>
              <a:gd name="T3" fmla="*/ 2147483647 h 6"/>
              <a:gd name="T4" fmla="*/ 2147483647 w 45"/>
              <a:gd name="T5" fmla="*/ 2147483647 h 6"/>
              <a:gd name="T6" fmla="*/ 2147483647 w 45"/>
              <a:gd name="T7" fmla="*/ 0 h 6"/>
              <a:gd name="T8" fmla="*/ 2147483647 w 45"/>
              <a:gd name="T9" fmla="*/ 0 h 6"/>
              <a:gd name="T10" fmla="*/ 0 w 45"/>
              <a:gd name="T11" fmla="*/ 0 h 6"/>
              <a:gd name="T12" fmla="*/ 0 60000 65536"/>
              <a:gd name="T13" fmla="*/ 0 60000 65536"/>
              <a:gd name="T14" fmla="*/ 0 60000 65536"/>
              <a:gd name="T15" fmla="*/ 0 60000 65536"/>
              <a:gd name="T16" fmla="*/ 0 60000 65536"/>
              <a:gd name="T17" fmla="*/ 0 60000 65536"/>
              <a:gd name="T18" fmla="*/ 0 w 45"/>
              <a:gd name="T19" fmla="*/ 0 h 6"/>
              <a:gd name="T20" fmla="*/ 45 w 45"/>
              <a:gd name="T21" fmla="*/ 6 h 6"/>
            </a:gdLst>
            <a:ahLst/>
            <a:cxnLst>
              <a:cxn ang="T12">
                <a:pos x="T0" y="T1"/>
              </a:cxn>
              <a:cxn ang="T13">
                <a:pos x="T2" y="T3"/>
              </a:cxn>
              <a:cxn ang="T14">
                <a:pos x="T4" y="T5"/>
              </a:cxn>
              <a:cxn ang="T15">
                <a:pos x="T6" y="T7"/>
              </a:cxn>
              <a:cxn ang="T16">
                <a:pos x="T8" y="T9"/>
              </a:cxn>
              <a:cxn ang="T17">
                <a:pos x="T10" y="T11"/>
              </a:cxn>
            </a:cxnLst>
            <a:rect l="T18" t="T19" r="T20" b="T21"/>
            <a:pathLst>
              <a:path w="45" h="6">
                <a:moveTo>
                  <a:pt x="0" y="0"/>
                </a:moveTo>
                <a:lnTo>
                  <a:pt x="2" y="6"/>
                </a:lnTo>
                <a:lnTo>
                  <a:pt x="45" y="6"/>
                </a:lnTo>
                <a:lnTo>
                  <a:pt x="45" y="0"/>
                </a:lnTo>
                <a:lnTo>
                  <a:pt x="2" y="0"/>
                </a:lnTo>
                <a:lnTo>
                  <a:pt x="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6" name="Freeform 448"/>
          <p:cNvSpPr>
            <a:spLocks/>
          </p:cNvSpPr>
          <p:nvPr/>
        </p:nvSpPr>
        <p:spPr bwMode="auto">
          <a:xfrm>
            <a:off x="5299075" y="5870575"/>
            <a:ext cx="300038" cy="11113"/>
          </a:xfrm>
          <a:custGeom>
            <a:avLst/>
            <a:gdLst>
              <a:gd name="T0" fmla="*/ 2147483647 w 218"/>
              <a:gd name="T1" fmla="*/ 0 h 6"/>
              <a:gd name="T2" fmla="*/ 0 w 218"/>
              <a:gd name="T3" fmla="*/ 2147483647 h 6"/>
              <a:gd name="T4" fmla="*/ 2147483647 w 218"/>
              <a:gd name="T5" fmla="*/ 2147483647 h 6"/>
              <a:gd name="T6" fmla="*/ 2147483647 w 218"/>
              <a:gd name="T7" fmla="*/ 0 h 6"/>
              <a:gd name="T8" fmla="*/ 2147483647 w 218"/>
              <a:gd name="T9" fmla="*/ 0 h 6"/>
              <a:gd name="T10" fmla="*/ 2147483647 w 218"/>
              <a:gd name="T11" fmla="*/ 0 h 6"/>
              <a:gd name="T12" fmla="*/ 0 60000 65536"/>
              <a:gd name="T13" fmla="*/ 0 60000 65536"/>
              <a:gd name="T14" fmla="*/ 0 60000 65536"/>
              <a:gd name="T15" fmla="*/ 0 60000 65536"/>
              <a:gd name="T16" fmla="*/ 0 60000 65536"/>
              <a:gd name="T17" fmla="*/ 0 60000 65536"/>
              <a:gd name="T18" fmla="*/ 0 w 218"/>
              <a:gd name="T19" fmla="*/ 0 h 6"/>
              <a:gd name="T20" fmla="*/ 218 w 218"/>
              <a:gd name="T21" fmla="*/ 6 h 6"/>
            </a:gdLst>
            <a:ahLst/>
            <a:cxnLst>
              <a:cxn ang="T12">
                <a:pos x="T0" y="T1"/>
              </a:cxn>
              <a:cxn ang="T13">
                <a:pos x="T2" y="T3"/>
              </a:cxn>
              <a:cxn ang="T14">
                <a:pos x="T4" y="T5"/>
              </a:cxn>
              <a:cxn ang="T15">
                <a:pos x="T6" y="T7"/>
              </a:cxn>
              <a:cxn ang="T16">
                <a:pos x="T8" y="T9"/>
              </a:cxn>
              <a:cxn ang="T17">
                <a:pos x="T10" y="T11"/>
              </a:cxn>
            </a:cxnLst>
            <a:rect l="T18" t="T19" r="T20" b="T21"/>
            <a:pathLst>
              <a:path w="218" h="6">
                <a:moveTo>
                  <a:pt x="2" y="0"/>
                </a:moveTo>
                <a:lnTo>
                  <a:pt x="0" y="6"/>
                </a:lnTo>
                <a:lnTo>
                  <a:pt x="218" y="6"/>
                </a:lnTo>
                <a:lnTo>
                  <a:pt x="218" y="0"/>
                </a:lnTo>
                <a:lnTo>
                  <a:pt x="9" y="0"/>
                </a:lnTo>
                <a:lnTo>
                  <a:pt x="2"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7" name="Freeform 449"/>
          <p:cNvSpPr>
            <a:spLocks/>
          </p:cNvSpPr>
          <p:nvPr/>
        </p:nvSpPr>
        <p:spPr bwMode="auto">
          <a:xfrm>
            <a:off x="5299075" y="5868988"/>
            <a:ext cx="296863" cy="12700"/>
          </a:xfrm>
          <a:custGeom>
            <a:avLst/>
            <a:gdLst>
              <a:gd name="T0" fmla="*/ 0 w 216"/>
              <a:gd name="T1" fmla="*/ 2147483647 h 8"/>
              <a:gd name="T2" fmla="*/ 2147483647 w 216"/>
              <a:gd name="T3" fmla="*/ 0 h 8"/>
              <a:gd name="T4" fmla="*/ 2147483647 w 216"/>
              <a:gd name="T5" fmla="*/ 0 h 8"/>
              <a:gd name="T6" fmla="*/ 2147483647 w 216"/>
              <a:gd name="T7" fmla="*/ 2147483647 h 8"/>
              <a:gd name="T8" fmla="*/ 0 w 216"/>
              <a:gd name="T9" fmla="*/ 2147483647 h 8"/>
              <a:gd name="T10" fmla="*/ 0 60000 65536"/>
              <a:gd name="T11" fmla="*/ 0 60000 65536"/>
              <a:gd name="T12" fmla="*/ 0 60000 65536"/>
              <a:gd name="T13" fmla="*/ 0 60000 65536"/>
              <a:gd name="T14" fmla="*/ 0 60000 65536"/>
              <a:gd name="T15" fmla="*/ 0 w 216"/>
              <a:gd name="T16" fmla="*/ 0 h 8"/>
              <a:gd name="T17" fmla="*/ 216 w 216"/>
              <a:gd name="T18" fmla="*/ 8 h 8"/>
            </a:gdLst>
            <a:ahLst/>
            <a:cxnLst>
              <a:cxn ang="T10">
                <a:pos x="T0" y="T1"/>
              </a:cxn>
              <a:cxn ang="T11">
                <a:pos x="T2" y="T3"/>
              </a:cxn>
              <a:cxn ang="T12">
                <a:pos x="T4" y="T5"/>
              </a:cxn>
              <a:cxn ang="T13">
                <a:pos x="T6" y="T7"/>
              </a:cxn>
              <a:cxn ang="T14">
                <a:pos x="T8" y="T9"/>
              </a:cxn>
            </a:cxnLst>
            <a:rect l="T15" t="T16" r="T17" b="T18"/>
            <a:pathLst>
              <a:path w="216" h="8">
                <a:moveTo>
                  <a:pt x="0" y="8"/>
                </a:moveTo>
                <a:lnTo>
                  <a:pt x="2" y="0"/>
                </a:lnTo>
                <a:lnTo>
                  <a:pt x="216" y="0"/>
                </a:lnTo>
                <a:lnTo>
                  <a:pt x="216" y="8"/>
                </a:lnTo>
                <a:lnTo>
                  <a:pt x="0" y="8"/>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8" name="Freeform 450"/>
          <p:cNvSpPr>
            <a:spLocks/>
          </p:cNvSpPr>
          <p:nvPr/>
        </p:nvSpPr>
        <p:spPr bwMode="auto">
          <a:xfrm>
            <a:off x="5305425" y="5854700"/>
            <a:ext cx="217488" cy="7938"/>
          </a:xfrm>
          <a:custGeom>
            <a:avLst/>
            <a:gdLst>
              <a:gd name="T0" fmla="*/ 0 w 160"/>
              <a:gd name="T1" fmla="*/ 2147483647 h 4"/>
              <a:gd name="T2" fmla="*/ 2147483647 w 160"/>
              <a:gd name="T3" fmla="*/ 0 h 4"/>
              <a:gd name="T4" fmla="*/ 2147483647 w 160"/>
              <a:gd name="T5" fmla="*/ 0 h 4"/>
              <a:gd name="T6" fmla="*/ 2147483647 w 160"/>
              <a:gd name="T7" fmla="*/ 2147483647 h 4"/>
              <a:gd name="T8" fmla="*/ 0 w 160"/>
              <a:gd name="T9" fmla="*/ 2147483647 h 4"/>
              <a:gd name="T10" fmla="*/ 0 60000 65536"/>
              <a:gd name="T11" fmla="*/ 0 60000 65536"/>
              <a:gd name="T12" fmla="*/ 0 60000 65536"/>
              <a:gd name="T13" fmla="*/ 0 60000 65536"/>
              <a:gd name="T14" fmla="*/ 0 60000 65536"/>
              <a:gd name="T15" fmla="*/ 0 w 160"/>
              <a:gd name="T16" fmla="*/ 0 h 4"/>
              <a:gd name="T17" fmla="*/ 160 w 160"/>
              <a:gd name="T18" fmla="*/ 4 h 4"/>
            </a:gdLst>
            <a:ahLst/>
            <a:cxnLst>
              <a:cxn ang="T10">
                <a:pos x="T0" y="T1"/>
              </a:cxn>
              <a:cxn ang="T11">
                <a:pos x="T2" y="T3"/>
              </a:cxn>
              <a:cxn ang="T12">
                <a:pos x="T4" y="T5"/>
              </a:cxn>
              <a:cxn ang="T13">
                <a:pos x="T6" y="T7"/>
              </a:cxn>
              <a:cxn ang="T14">
                <a:pos x="T8" y="T9"/>
              </a:cxn>
            </a:cxnLst>
            <a:rect l="T15" t="T16" r="T17" b="T18"/>
            <a:pathLst>
              <a:path w="160" h="4">
                <a:moveTo>
                  <a:pt x="0" y="4"/>
                </a:moveTo>
                <a:lnTo>
                  <a:pt x="3" y="0"/>
                </a:lnTo>
                <a:lnTo>
                  <a:pt x="160" y="0"/>
                </a:lnTo>
                <a:lnTo>
                  <a:pt x="160" y="4"/>
                </a:lnTo>
                <a:lnTo>
                  <a:pt x="0" y="4"/>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89" name="Freeform 451"/>
          <p:cNvSpPr>
            <a:spLocks/>
          </p:cNvSpPr>
          <p:nvPr/>
        </p:nvSpPr>
        <p:spPr bwMode="auto">
          <a:xfrm>
            <a:off x="5327650" y="5314950"/>
            <a:ext cx="381000" cy="338138"/>
          </a:xfrm>
          <a:custGeom>
            <a:avLst/>
            <a:gdLst>
              <a:gd name="T0" fmla="*/ 2147483647 w 278"/>
              <a:gd name="T1" fmla="*/ 0 h 220"/>
              <a:gd name="T2" fmla="*/ 2147483647 w 278"/>
              <a:gd name="T3" fmla="*/ 0 h 220"/>
              <a:gd name="T4" fmla="*/ 2147483647 w 278"/>
              <a:gd name="T5" fmla="*/ 2147483647 h 220"/>
              <a:gd name="T6" fmla="*/ 0 w 278"/>
              <a:gd name="T7" fmla="*/ 2147483647 h 220"/>
              <a:gd name="T8" fmla="*/ 0 w 278"/>
              <a:gd name="T9" fmla="*/ 2147483647 h 220"/>
              <a:gd name="T10" fmla="*/ 2147483647 w 278"/>
              <a:gd name="T11" fmla="*/ 2147483647 h 220"/>
              <a:gd name="T12" fmla="*/ 2147483647 w 278"/>
              <a:gd name="T13" fmla="*/ 2147483647 h 220"/>
              <a:gd name="T14" fmla="*/ 2147483647 w 278"/>
              <a:gd name="T15" fmla="*/ 2147483647 h 220"/>
              <a:gd name="T16" fmla="*/ 2147483647 w 278"/>
              <a:gd name="T17" fmla="*/ 2147483647 h 220"/>
              <a:gd name="T18" fmla="*/ 2147483647 w 278"/>
              <a:gd name="T19" fmla="*/ 2147483647 h 220"/>
              <a:gd name="T20" fmla="*/ 2147483647 w 278"/>
              <a:gd name="T21" fmla="*/ 2147483647 h 220"/>
              <a:gd name="T22" fmla="*/ 2147483647 w 278"/>
              <a:gd name="T23" fmla="*/ 2147483647 h 220"/>
              <a:gd name="T24" fmla="*/ 2147483647 w 278"/>
              <a:gd name="T25" fmla="*/ 2147483647 h 220"/>
              <a:gd name="T26" fmla="*/ 2147483647 w 278"/>
              <a:gd name="T27" fmla="*/ 2147483647 h 220"/>
              <a:gd name="T28" fmla="*/ 2147483647 w 278"/>
              <a:gd name="T29" fmla="*/ 0 h 220"/>
              <a:gd name="T30" fmla="*/ 2147483647 w 278"/>
              <a:gd name="T31" fmla="*/ 0 h 220"/>
              <a:gd name="T32" fmla="*/ 2147483647 w 278"/>
              <a:gd name="T33" fmla="*/ 0 h 2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8"/>
              <a:gd name="T52" fmla="*/ 0 h 220"/>
              <a:gd name="T53" fmla="*/ 278 w 278"/>
              <a:gd name="T54" fmla="*/ 220 h 2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8" h="220">
                <a:moveTo>
                  <a:pt x="13" y="0"/>
                </a:moveTo>
                <a:lnTo>
                  <a:pt x="6" y="0"/>
                </a:lnTo>
                <a:lnTo>
                  <a:pt x="2" y="4"/>
                </a:lnTo>
                <a:lnTo>
                  <a:pt x="0" y="12"/>
                </a:lnTo>
                <a:lnTo>
                  <a:pt x="0" y="205"/>
                </a:lnTo>
                <a:lnTo>
                  <a:pt x="2" y="214"/>
                </a:lnTo>
                <a:lnTo>
                  <a:pt x="6" y="218"/>
                </a:lnTo>
                <a:lnTo>
                  <a:pt x="10" y="220"/>
                </a:lnTo>
                <a:lnTo>
                  <a:pt x="268" y="220"/>
                </a:lnTo>
                <a:lnTo>
                  <a:pt x="274" y="220"/>
                </a:lnTo>
                <a:lnTo>
                  <a:pt x="276" y="216"/>
                </a:lnTo>
                <a:lnTo>
                  <a:pt x="278" y="210"/>
                </a:lnTo>
                <a:lnTo>
                  <a:pt x="278" y="12"/>
                </a:lnTo>
                <a:lnTo>
                  <a:pt x="276" y="4"/>
                </a:lnTo>
                <a:lnTo>
                  <a:pt x="272" y="0"/>
                </a:lnTo>
                <a:lnTo>
                  <a:pt x="266" y="0"/>
                </a:lnTo>
                <a:lnTo>
                  <a:pt x="13" y="0"/>
                </a:lnTo>
                <a:close/>
              </a:path>
            </a:pathLst>
          </a:custGeom>
          <a:solidFill>
            <a:srgbClr val="FFFCF5"/>
          </a:solidFill>
          <a:ln w="0" cap="sq">
            <a:solidFill>
              <a:srgbClr val="000000"/>
            </a:solidFill>
            <a:prstDash val="solid"/>
            <a:miter lim="800000"/>
            <a:headEnd/>
            <a:tailEnd/>
          </a:ln>
        </p:spPr>
        <p:txBody>
          <a:bodyPr/>
          <a:lstStyle/>
          <a:p>
            <a:endParaRPr lang="de-DE"/>
          </a:p>
        </p:txBody>
      </p:sp>
      <p:sp>
        <p:nvSpPr>
          <p:cNvPr id="110790" name="Freeform 452"/>
          <p:cNvSpPr>
            <a:spLocks/>
          </p:cNvSpPr>
          <p:nvPr/>
        </p:nvSpPr>
        <p:spPr bwMode="auto">
          <a:xfrm>
            <a:off x="5334000" y="5316538"/>
            <a:ext cx="369888" cy="330200"/>
          </a:xfrm>
          <a:custGeom>
            <a:avLst/>
            <a:gdLst>
              <a:gd name="T0" fmla="*/ 2147483647 w 270"/>
              <a:gd name="T1" fmla="*/ 0 h 214"/>
              <a:gd name="T2" fmla="*/ 2147483647 w 270"/>
              <a:gd name="T3" fmla="*/ 2147483647 h 214"/>
              <a:gd name="T4" fmla="*/ 2147483647 w 270"/>
              <a:gd name="T5" fmla="*/ 2147483647 h 214"/>
              <a:gd name="T6" fmla="*/ 0 w 270"/>
              <a:gd name="T7" fmla="*/ 2147483647 h 214"/>
              <a:gd name="T8" fmla="*/ 0 w 270"/>
              <a:gd name="T9" fmla="*/ 2147483647 h 214"/>
              <a:gd name="T10" fmla="*/ 2147483647 w 270"/>
              <a:gd name="T11" fmla="*/ 2147483647 h 214"/>
              <a:gd name="T12" fmla="*/ 2147483647 w 270"/>
              <a:gd name="T13" fmla="*/ 2147483647 h 214"/>
              <a:gd name="T14" fmla="*/ 2147483647 w 270"/>
              <a:gd name="T15" fmla="*/ 2147483647 h 214"/>
              <a:gd name="T16" fmla="*/ 2147483647 w 270"/>
              <a:gd name="T17" fmla="*/ 2147483647 h 214"/>
              <a:gd name="T18" fmla="*/ 2147483647 w 270"/>
              <a:gd name="T19" fmla="*/ 2147483647 h 214"/>
              <a:gd name="T20" fmla="*/ 2147483647 w 270"/>
              <a:gd name="T21" fmla="*/ 2147483647 h 214"/>
              <a:gd name="T22" fmla="*/ 2147483647 w 270"/>
              <a:gd name="T23" fmla="*/ 2147483647 h 214"/>
              <a:gd name="T24" fmla="*/ 2147483647 w 270"/>
              <a:gd name="T25" fmla="*/ 2147483647 h 214"/>
              <a:gd name="T26" fmla="*/ 2147483647 w 270"/>
              <a:gd name="T27" fmla="*/ 2147483647 h 214"/>
              <a:gd name="T28" fmla="*/ 2147483647 w 270"/>
              <a:gd name="T29" fmla="*/ 2147483647 h 214"/>
              <a:gd name="T30" fmla="*/ 2147483647 w 270"/>
              <a:gd name="T31" fmla="*/ 0 h 214"/>
              <a:gd name="T32" fmla="*/ 2147483647 w 270"/>
              <a:gd name="T33" fmla="*/ 0 h 21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0"/>
              <a:gd name="T52" fmla="*/ 0 h 214"/>
              <a:gd name="T53" fmla="*/ 270 w 270"/>
              <a:gd name="T54" fmla="*/ 214 h 21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0" h="214">
                <a:moveTo>
                  <a:pt x="11" y="0"/>
                </a:moveTo>
                <a:lnTo>
                  <a:pt x="6" y="2"/>
                </a:lnTo>
                <a:lnTo>
                  <a:pt x="2" y="6"/>
                </a:lnTo>
                <a:lnTo>
                  <a:pt x="0" y="12"/>
                </a:lnTo>
                <a:lnTo>
                  <a:pt x="0" y="199"/>
                </a:lnTo>
                <a:lnTo>
                  <a:pt x="2" y="208"/>
                </a:lnTo>
                <a:lnTo>
                  <a:pt x="6" y="212"/>
                </a:lnTo>
                <a:lnTo>
                  <a:pt x="11" y="214"/>
                </a:lnTo>
                <a:lnTo>
                  <a:pt x="260" y="214"/>
                </a:lnTo>
                <a:lnTo>
                  <a:pt x="266" y="214"/>
                </a:lnTo>
                <a:lnTo>
                  <a:pt x="268" y="210"/>
                </a:lnTo>
                <a:lnTo>
                  <a:pt x="270" y="203"/>
                </a:lnTo>
                <a:lnTo>
                  <a:pt x="270" y="12"/>
                </a:lnTo>
                <a:lnTo>
                  <a:pt x="268" y="6"/>
                </a:lnTo>
                <a:lnTo>
                  <a:pt x="264" y="2"/>
                </a:lnTo>
                <a:lnTo>
                  <a:pt x="258" y="0"/>
                </a:lnTo>
                <a:lnTo>
                  <a:pt x="11" y="0"/>
                </a:lnTo>
                <a:close/>
              </a:path>
            </a:pathLst>
          </a:custGeom>
          <a:solidFill>
            <a:srgbClr val="FFFCF5"/>
          </a:solidFill>
          <a:ln w="0" cap="sq">
            <a:solidFill>
              <a:srgbClr val="000000"/>
            </a:solidFill>
            <a:prstDash val="solid"/>
            <a:miter lim="800000"/>
            <a:headEnd/>
            <a:tailEnd/>
          </a:ln>
        </p:spPr>
        <p:txBody>
          <a:bodyPr/>
          <a:lstStyle/>
          <a:p>
            <a:endParaRPr lang="de-DE"/>
          </a:p>
        </p:txBody>
      </p:sp>
      <p:sp>
        <p:nvSpPr>
          <p:cNvPr id="110791" name="Freeform 453"/>
          <p:cNvSpPr>
            <a:spLocks/>
          </p:cNvSpPr>
          <p:nvPr/>
        </p:nvSpPr>
        <p:spPr bwMode="auto">
          <a:xfrm>
            <a:off x="5359400" y="5349875"/>
            <a:ext cx="312738" cy="261938"/>
          </a:xfrm>
          <a:custGeom>
            <a:avLst/>
            <a:gdLst>
              <a:gd name="T0" fmla="*/ 2147483647 w 228"/>
              <a:gd name="T1" fmla="*/ 0 h 170"/>
              <a:gd name="T2" fmla="*/ 2147483647 w 228"/>
              <a:gd name="T3" fmla="*/ 2147483647 h 170"/>
              <a:gd name="T4" fmla="*/ 0 w 228"/>
              <a:gd name="T5" fmla="*/ 2147483647 h 170"/>
              <a:gd name="T6" fmla="*/ 0 w 228"/>
              <a:gd name="T7" fmla="*/ 2147483647 h 170"/>
              <a:gd name="T8" fmla="*/ 2147483647 w 228"/>
              <a:gd name="T9" fmla="*/ 2147483647 h 170"/>
              <a:gd name="T10" fmla="*/ 2147483647 w 228"/>
              <a:gd name="T11" fmla="*/ 2147483647 h 170"/>
              <a:gd name="T12" fmla="*/ 2147483647 w 228"/>
              <a:gd name="T13" fmla="*/ 2147483647 h 170"/>
              <a:gd name="T14" fmla="*/ 2147483647 w 228"/>
              <a:gd name="T15" fmla="*/ 2147483647 h 170"/>
              <a:gd name="T16" fmla="*/ 2147483647 w 228"/>
              <a:gd name="T17" fmla="*/ 2147483647 h 170"/>
              <a:gd name="T18" fmla="*/ 2147483647 w 228"/>
              <a:gd name="T19" fmla="*/ 2147483647 h 170"/>
              <a:gd name="T20" fmla="*/ 2147483647 w 228"/>
              <a:gd name="T21" fmla="*/ 2147483647 h 170"/>
              <a:gd name="T22" fmla="*/ 2147483647 w 228"/>
              <a:gd name="T23" fmla="*/ 2147483647 h 170"/>
              <a:gd name="T24" fmla="*/ 2147483647 w 228"/>
              <a:gd name="T25" fmla="*/ 2147483647 h 170"/>
              <a:gd name="T26" fmla="*/ 2147483647 w 228"/>
              <a:gd name="T27" fmla="*/ 0 h 170"/>
              <a:gd name="T28" fmla="*/ 2147483647 w 228"/>
              <a:gd name="T29" fmla="*/ 0 h 1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170"/>
              <a:gd name="T47" fmla="*/ 228 w 228"/>
              <a:gd name="T48" fmla="*/ 170 h 1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170">
                <a:moveTo>
                  <a:pt x="10" y="0"/>
                </a:moveTo>
                <a:lnTo>
                  <a:pt x="2" y="4"/>
                </a:lnTo>
                <a:lnTo>
                  <a:pt x="0" y="10"/>
                </a:lnTo>
                <a:lnTo>
                  <a:pt x="0" y="157"/>
                </a:lnTo>
                <a:lnTo>
                  <a:pt x="2" y="164"/>
                </a:lnTo>
                <a:lnTo>
                  <a:pt x="4" y="168"/>
                </a:lnTo>
                <a:lnTo>
                  <a:pt x="8" y="170"/>
                </a:lnTo>
                <a:lnTo>
                  <a:pt x="220" y="170"/>
                </a:lnTo>
                <a:lnTo>
                  <a:pt x="224" y="170"/>
                </a:lnTo>
                <a:lnTo>
                  <a:pt x="226" y="168"/>
                </a:lnTo>
                <a:lnTo>
                  <a:pt x="228" y="162"/>
                </a:lnTo>
                <a:lnTo>
                  <a:pt x="228" y="10"/>
                </a:lnTo>
                <a:lnTo>
                  <a:pt x="228" y="4"/>
                </a:lnTo>
                <a:lnTo>
                  <a:pt x="220" y="0"/>
                </a:lnTo>
                <a:lnTo>
                  <a:pt x="10" y="0"/>
                </a:lnTo>
                <a:close/>
              </a:path>
            </a:pathLst>
          </a:custGeom>
          <a:solidFill>
            <a:srgbClr val="FFCC99"/>
          </a:solidFill>
          <a:ln w="0" cap="sq">
            <a:solidFill>
              <a:srgbClr val="000000"/>
            </a:solidFill>
            <a:prstDash val="solid"/>
            <a:miter lim="800000"/>
            <a:headEnd/>
            <a:tailEnd/>
          </a:ln>
        </p:spPr>
        <p:txBody>
          <a:bodyPr/>
          <a:lstStyle/>
          <a:p>
            <a:endParaRPr lang="de-DE"/>
          </a:p>
        </p:txBody>
      </p:sp>
      <p:sp>
        <p:nvSpPr>
          <p:cNvPr id="110792" name="Rectangle 454"/>
          <p:cNvSpPr>
            <a:spLocks noChangeArrowheads="1"/>
          </p:cNvSpPr>
          <p:nvPr/>
        </p:nvSpPr>
        <p:spPr bwMode="auto">
          <a:xfrm>
            <a:off x="5580063" y="5621338"/>
            <a:ext cx="92075" cy="17462"/>
          </a:xfrm>
          <a:prstGeom prst="rect">
            <a:avLst/>
          </a:prstGeom>
          <a:solidFill>
            <a:srgbClr val="FFCC99"/>
          </a:solidFill>
          <a:ln w="0" cap="sq">
            <a:solidFill>
              <a:srgbClr val="000000"/>
            </a:solidFill>
            <a:miter lim="800000"/>
            <a:headEnd/>
            <a:tailEnd/>
          </a:ln>
        </p:spPr>
        <p:txBody>
          <a:bodyPr/>
          <a:lstStyle/>
          <a:p>
            <a:endParaRPr lang="en-US"/>
          </a:p>
        </p:txBody>
      </p:sp>
      <p:sp>
        <p:nvSpPr>
          <p:cNvPr id="110793" name="Freeform 455"/>
          <p:cNvSpPr>
            <a:spLocks/>
          </p:cNvSpPr>
          <p:nvPr/>
        </p:nvSpPr>
        <p:spPr bwMode="auto">
          <a:xfrm>
            <a:off x="5443538" y="5653088"/>
            <a:ext cx="155575" cy="17462"/>
          </a:xfrm>
          <a:custGeom>
            <a:avLst/>
            <a:gdLst>
              <a:gd name="T0" fmla="*/ 0 w 112"/>
              <a:gd name="T1" fmla="*/ 0 h 10"/>
              <a:gd name="T2" fmla="*/ 2147483647 w 112"/>
              <a:gd name="T3" fmla="*/ 2147483647 h 10"/>
              <a:gd name="T4" fmla="*/ 2147483647 w 112"/>
              <a:gd name="T5" fmla="*/ 2147483647 h 10"/>
              <a:gd name="T6" fmla="*/ 2147483647 w 112"/>
              <a:gd name="T7" fmla="*/ 0 h 10"/>
              <a:gd name="T8" fmla="*/ 0 w 112"/>
              <a:gd name="T9" fmla="*/ 0 h 10"/>
              <a:gd name="T10" fmla="*/ 0 60000 65536"/>
              <a:gd name="T11" fmla="*/ 0 60000 65536"/>
              <a:gd name="T12" fmla="*/ 0 60000 65536"/>
              <a:gd name="T13" fmla="*/ 0 60000 65536"/>
              <a:gd name="T14" fmla="*/ 0 60000 65536"/>
              <a:gd name="T15" fmla="*/ 0 w 112"/>
              <a:gd name="T16" fmla="*/ 0 h 10"/>
              <a:gd name="T17" fmla="*/ 112 w 112"/>
              <a:gd name="T18" fmla="*/ 10 h 10"/>
            </a:gdLst>
            <a:ahLst/>
            <a:cxnLst>
              <a:cxn ang="T10">
                <a:pos x="T0" y="T1"/>
              </a:cxn>
              <a:cxn ang="T11">
                <a:pos x="T2" y="T3"/>
              </a:cxn>
              <a:cxn ang="T12">
                <a:pos x="T4" y="T5"/>
              </a:cxn>
              <a:cxn ang="T13">
                <a:pos x="T6" y="T7"/>
              </a:cxn>
              <a:cxn ang="T14">
                <a:pos x="T8" y="T9"/>
              </a:cxn>
            </a:cxnLst>
            <a:rect l="T15" t="T16" r="T17" b="T18"/>
            <a:pathLst>
              <a:path w="112" h="10">
                <a:moveTo>
                  <a:pt x="0" y="0"/>
                </a:moveTo>
                <a:lnTo>
                  <a:pt x="9" y="10"/>
                </a:lnTo>
                <a:lnTo>
                  <a:pt x="108" y="10"/>
                </a:lnTo>
                <a:lnTo>
                  <a:pt x="112" y="0"/>
                </a:lnTo>
                <a:lnTo>
                  <a:pt x="0" y="0"/>
                </a:lnTo>
                <a:close/>
              </a:path>
            </a:pathLst>
          </a:custGeom>
          <a:solidFill>
            <a:srgbClr val="FFF7E0"/>
          </a:solidFill>
          <a:ln w="0" cap="sq">
            <a:solidFill>
              <a:srgbClr val="000000"/>
            </a:solidFill>
            <a:prstDash val="solid"/>
            <a:miter lim="800000"/>
            <a:headEnd/>
            <a:tailEnd/>
          </a:ln>
        </p:spPr>
        <p:txBody>
          <a:bodyPr/>
          <a:lstStyle/>
          <a:p>
            <a:endParaRPr lang="de-DE"/>
          </a:p>
        </p:txBody>
      </p:sp>
      <p:sp>
        <p:nvSpPr>
          <p:cNvPr id="110794" name="Rectangle 456"/>
          <p:cNvSpPr>
            <a:spLocks noChangeArrowheads="1"/>
          </p:cNvSpPr>
          <p:nvPr/>
        </p:nvSpPr>
        <p:spPr bwMode="auto">
          <a:xfrm>
            <a:off x="5456238" y="5670550"/>
            <a:ext cx="139700" cy="22225"/>
          </a:xfrm>
          <a:prstGeom prst="rect">
            <a:avLst/>
          </a:prstGeom>
          <a:solidFill>
            <a:srgbClr val="FFFBF0"/>
          </a:solidFill>
          <a:ln w="0" cap="sq">
            <a:solidFill>
              <a:srgbClr val="000000"/>
            </a:solidFill>
            <a:miter lim="800000"/>
            <a:headEnd/>
            <a:tailEnd/>
          </a:ln>
        </p:spPr>
        <p:txBody>
          <a:bodyPr/>
          <a:lstStyle/>
          <a:p>
            <a:endParaRPr lang="en-US"/>
          </a:p>
        </p:txBody>
      </p:sp>
      <p:sp>
        <p:nvSpPr>
          <p:cNvPr id="110795" name="Rectangle 457"/>
          <p:cNvSpPr>
            <a:spLocks noChangeArrowheads="1"/>
          </p:cNvSpPr>
          <p:nvPr/>
        </p:nvSpPr>
        <p:spPr bwMode="auto">
          <a:xfrm>
            <a:off x="5413375" y="5689600"/>
            <a:ext cx="225425" cy="41275"/>
          </a:xfrm>
          <a:prstGeom prst="rect">
            <a:avLst/>
          </a:prstGeom>
          <a:solidFill>
            <a:srgbClr val="FFFAFA"/>
          </a:solidFill>
          <a:ln w="0" cap="sq">
            <a:solidFill>
              <a:srgbClr val="000000"/>
            </a:solidFill>
            <a:miter lim="800000"/>
            <a:headEnd/>
            <a:tailEnd/>
          </a:ln>
        </p:spPr>
        <p:txBody>
          <a:bodyPr/>
          <a:lstStyle/>
          <a:p>
            <a:endParaRPr lang="en-US"/>
          </a:p>
        </p:txBody>
      </p:sp>
      <p:sp>
        <p:nvSpPr>
          <p:cNvPr id="110796" name="Freeform 458"/>
          <p:cNvSpPr>
            <a:spLocks/>
          </p:cNvSpPr>
          <p:nvPr/>
        </p:nvSpPr>
        <p:spPr bwMode="auto">
          <a:xfrm>
            <a:off x="6224588" y="5951538"/>
            <a:ext cx="63500" cy="60325"/>
          </a:xfrm>
          <a:custGeom>
            <a:avLst/>
            <a:gdLst>
              <a:gd name="T0" fmla="*/ 2147483647 w 46"/>
              <a:gd name="T1" fmla="*/ 2147483647 h 39"/>
              <a:gd name="T2" fmla="*/ 0 w 46"/>
              <a:gd name="T3" fmla="*/ 2147483647 h 39"/>
              <a:gd name="T4" fmla="*/ 2147483647 w 46"/>
              <a:gd name="T5" fmla="*/ 0 h 39"/>
              <a:gd name="T6" fmla="*/ 2147483647 w 46"/>
              <a:gd name="T7" fmla="*/ 2147483647 h 39"/>
              <a:gd name="T8" fmla="*/ 2147483647 w 46"/>
              <a:gd name="T9" fmla="*/ 2147483647 h 39"/>
              <a:gd name="T10" fmla="*/ 0 60000 65536"/>
              <a:gd name="T11" fmla="*/ 0 60000 65536"/>
              <a:gd name="T12" fmla="*/ 0 60000 65536"/>
              <a:gd name="T13" fmla="*/ 0 60000 65536"/>
              <a:gd name="T14" fmla="*/ 0 60000 65536"/>
              <a:gd name="T15" fmla="*/ 0 w 46"/>
              <a:gd name="T16" fmla="*/ 0 h 39"/>
              <a:gd name="T17" fmla="*/ 46 w 46"/>
              <a:gd name="T18" fmla="*/ 39 h 39"/>
            </a:gdLst>
            <a:ahLst/>
            <a:cxnLst>
              <a:cxn ang="T10">
                <a:pos x="T0" y="T1"/>
              </a:cxn>
              <a:cxn ang="T11">
                <a:pos x="T2" y="T3"/>
              </a:cxn>
              <a:cxn ang="T12">
                <a:pos x="T4" y="T5"/>
              </a:cxn>
              <a:cxn ang="T13">
                <a:pos x="T6" y="T7"/>
              </a:cxn>
              <a:cxn ang="T14">
                <a:pos x="T8" y="T9"/>
              </a:cxn>
            </a:cxnLst>
            <a:rect l="T15" t="T16" r="T17" b="T18"/>
            <a:pathLst>
              <a:path w="46" h="39">
                <a:moveTo>
                  <a:pt x="23" y="39"/>
                </a:moveTo>
                <a:lnTo>
                  <a:pt x="0" y="12"/>
                </a:lnTo>
                <a:lnTo>
                  <a:pt x="23" y="0"/>
                </a:lnTo>
                <a:lnTo>
                  <a:pt x="46" y="25"/>
                </a:lnTo>
                <a:lnTo>
                  <a:pt x="23" y="39"/>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797" name="Freeform 459"/>
          <p:cNvSpPr>
            <a:spLocks/>
          </p:cNvSpPr>
          <p:nvPr/>
        </p:nvSpPr>
        <p:spPr bwMode="auto">
          <a:xfrm>
            <a:off x="6224588" y="5951538"/>
            <a:ext cx="63500" cy="60325"/>
          </a:xfrm>
          <a:custGeom>
            <a:avLst/>
            <a:gdLst>
              <a:gd name="T0" fmla="*/ 2147483647 w 46"/>
              <a:gd name="T1" fmla="*/ 2147483647 h 39"/>
              <a:gd name="T2" fmla="*/ 0 w 46"/>
              <a:gd name="T3" fmla="*/ 2147483647 h 39"/>
              <a:gd name="T4" fmla="*/ 2147483647 w 46"/>
              <a:gd name="T5" fmla="*/ 0 h 39"/>
              <a:gd name="T6" fmla="*/ 2147483647 w 46"/>
              <a:gd name="T7" fmla="*/ 2147483647 h 39"/>
              <a:gd name="T8" fmla="*/ 2147483647 w 46"/>
              <a:gd name="T9" fmla="*/ 2147483647 h 39"/>
              <a:gd name="T10" fmla="*/ 0 60000 65536"/>
              <a:gd name="T11" fmla="*/ 0 60000 65536"/>
              <a:gd name="T12" fmla="*/ 0 60000 65536"/>
              <a:gd name="T13" fmla="*/ 0 60000 65536"/>
              <a:gd name="T14" fmla="*/ 0 60000 65536"/>
              <a:gd name="T15" fmla="*/ 0 w 46"/>
              <a:gd name="T16" fmla="*/ 0 h 39"/>
              <a:gd name="T17" fmla="*/ 46 w 46"/>
              <a:gd name="T18" fmla="*/ 39 h 39"/>
            </a:gdLst>
            <a:ahLst/>
            <a:cxnLst>
              <a:cxn ang="T10">
                <a:pos x="T0" y="T1"/>
              </a:cxn>
              <a:cxn ang="T11">
                <a:pos x="T2" y="T3"/>
              </a:cxn>
              <a:cxn ang="T12">
                <a:pos x="T4" y="T5"/>
              </a:cxn>
              <a:cxn ang="T13">
                <a:pos x="T6" y="T7"/>
              </a:cxn>
              <a:cxn ang="T14">
                <a:pos x="T8" y="T9"/>
              </a:cxn>
            </a:cxnLst>
            <a:rect l="T15" t="T16" r="T17" b="T18"/>
            <a:pathLst>
              <a:path w="46" h="39">
                <a:moveTo>
                  <a:pt x="23" y="39"/>
                </a:moveTo>
                <a:lnTo>
                  <a:pt x="0" y="12"/>
                </a:lnTo>
                <a:lnTo>
                  <a:pt x="23" y="0"/>
                </a:lnTo>
                <a:lnTo>
                  <a:pt x="46" y="25"/>
                </a:lnTo>
                <a:lnTo>
                  <a:pt x="23" y="39"/>
                </a:lnTo>
              </a:path>
            </a:pathLst>
          </a:custGeom>
          <a:noFill/>
          <a:ln w="0" cap="sq">
            <a:solidFill>
              <a:srgbClr val="000000"/>
            </a:solidFill>
            <a:prstDash val="solid"/>
            <a:miter lim="800000"/>
            <a:headEnd/>
            <a:tailEnd/>
          </a:ln>
        </p:spPr>
        <p:txBody>
          <a:bodyPr/>
          <a:lstStyle/>
          <a:p>
            <a:endParaRPr lang="de-DE"/>
          </a:p>
        </p:txBody>
      </p:sp>
      <p:sp>
        <p:nvSpPr>
          <p:cNvPr id="110798" name="Freeform 460"/>
          <p:cNvSpPr>
            <a:spLocks/>
          </p:cNvSpPr>
          <p:nvPr/>
        </p:nvSpPr>
        <p:spPr bwMode="auto">
          <a:xfrm>
            <a:off x="5915025" y="5622925"/>
            <a:ext cx="417513" cy="358775"/>
          </a:xfrm>
          <a:custGeom>
            <a:avLst/>
            <a:gdLst>
              <a:gd name="T0" fmla="*/ 0 w 305"/>
              <a:gd name="T1" fmla="*/ 2147483647 h 231"/>
              <a:gd name="T2" fmla="*/ 2147483647 w 305"/>
              <a:gd name="T3" fmla="*/ 0 h 231"/>
              <a:gd name="T4" fmla="*/ 2147483647 w 305"/>
              <a:gd name="T5" fmla="*/ 2147483647 h 231"/>
              <a:gd name="T6" fmla="*/ 2147483647 w 305"/>
              <a:gd name="T7" fmla="*/ 2147483647 h 231"/>
              <a:gd name="T8" fmla="*/ 2147483647 w 305"/>
              <a:gd name="T9" fmla="*/ 2147483647 h 231"/>
              <a:gd name="T10" fmla="*/ 2147483647 w 305"/>
              <a:gd name="T11" fmla="*/ 2147483647 h 231"/>
              <a:gd name="T12" fmla="*/ 2147483647 w 305"/>
              <a:gd name="T13" fmla="*/ 2147483647 h 231"/>
              <a:gd name="T14" fmla="*/ 2147483647 w 305"/>
              <a:gd name="T15" fmla="*/ 2147483647 h 231"/>
              <a:gd name="T16" fmla="*/ 2147483647 w 305"/>
              <a:gd name="T17" fmla="*/ 2147483647 h 231"/>
              <a:gd name="T18" fmla="*/ 2147483647 w 305"/>
              <a:gd name="T19" fmla="*/ 2147483647 h 231"/>
              <a:gd name="T20" fmla="*/ 2147483647 w 305"/>
              <a:gd name="T21" fmla="*/ 2147483647 h 231"/>
              <a:gd name="T22" fmla="*/ 2147483647 w 305"/>
              <a:gd name="T23" fmla="*/ 2147483647 h 231"/>
              <a:gd name="T24" fmla="*/ 2147483647 w 305"/>
              <a:gd name="T25" fmla="*/ 2147483647 h 231"/>
              <a:gd name="T26" fmla="*/ 2147483647 w 305"/>
              <a:gd name="T27" fmla="*/ 2147483647 h 231"/>
              <a:gd name="T28" fmla="*/ 2147483647 w 305"/>
              <a:gd name="T29" fmla="*/ 2147483647 h 231"/>
              <a:gd name="T30" fmla="*/ 0 w 305"/>
              <a:gd name="T31" fmla="*/ 2147483647 h 2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5"/>
              <a:gd name="T49" fmla="*/ 0 h 231"/>
              <a:gd name="T50" fmla="*/ 305 w 305"/>
              <a:gd name="T51" fmla="*/ 231 h 2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5" h="231">
                <a:moveTo>
                  <a:pt x="0" y="63"/>
                </a:moveTo>
                <a:lnTo>
                  <a:pt x="230" y="0"/>
                </a:lnTo>
                <a:lnTo>
                  <a:pt x="297" y="40"/>
                </a:lnTo>
                <a:lnTo>
                  <a:pt x="301" y="42"/>
                </a:lnTo>
                <a:lnTo>
                  <a:pt x="303" y="56"/>
                </a:lnTo>
                <a:lnTo>
                  <a:pt x="305" y="69"/>
                </a:lnTo>
                <a:lnTo>
                  <a:pt x="305" y="83"/>
                </a:lnTo>
                <a:lnTo>
                  <a:pt x="305" y="96"/>
                </a:lnTo>
                <a:lnTo>
                  <a:pt x="305" y="108"/>
                </a:lnTo>
                <a:lnTo>
                  <a:pt x="303" y="123"/>
                </a:lnTo>
                <a:lnTo>
                  <a:pt x="301" y="135"/>
                </a:lnTo>
                <a:lnTo>
                  <a:pt x="299" y="148"/>
                </a:lnTo>
                <a:lnTo>
                  <a:pt x="62" y="231"/>
                </a:lnTo>
                <a:lnTo>
                  <a:pt x="58" y="229"/>
                </a:lnTo>
                <a:lnTo>
                  <a:pt x="4" y="164"/>
                </a:lnTo>
                <a:lnTo>
                  <a:pt x="0" y="63"/>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799" name="Freeform 461"/>
          <p:cNvSpPr>
            <a:spLocks/>
          </p:cNvSpPr>
          <p:nvPr/>
        </p:nvSpPr>
        <p:spPr bwMode="auto">
          <a:xfrm>
            <a:off x="5915025" y="5622925"/>
            <a:ext cx="417513" cy="358775"/>
          </a:xfrm>
          <a:custGeom>
            <a:avLst/>
            <a:gdLst>
              <a:gd name="T0" fmla="*/ 0 w 305"/>
              <a:gd name="T1" fmla="*/ 2147483647 h 231"/>
              <a:gd name="T2" fmla="*/ 2147483647 w 305"/>
              <a:gd name="T3" fmla="*/ 0 h 231"/>
              <a:gd name="T4" fmla="*/ 2147483647 w 305"/>
              <a:gd name="T5" fmla="*/ 2147483647 h 231"/>
              <a:gd name="T6" fmla="*/ 2147483647 w 305"/>
              <a:gd name="T7" fmla="*/ 2147483647 h 231"/>
              <a:gd name="T8" fmla="*/ 2147483647 w 305"/>
              <a:gd name="T9" fmla="*/ 2147483647 h 231"/>
              <a:gd name="T10" fmla="*/ 2147483647 w 305"/>
              <a:gd name="T11" fmla="*/ 2147483647 h 231"/>
              <a:gd name="T12" fmla="*/ 2147483647 w 305"/>
              <a:gd name="T13" fmla="*/ 2147483647 h 231"/>
              <a:gd name="T14" fmla="*/ 2147483647 w 305"/>
              <a:gd name="T15" fmla="*/ 2147483647 h 231"/>
              <a:gd name="T16" fmla="*/ 2147483647 w 305"/>
              <a:gd name="T17" fmla="*/ 2147483647 h 231"/>
              <a:gd name="T18" fmla="*/ 2147483647 w 305"/>
              <a:gd name="T19" fmla="*/ 2147483647 h 231"/>
              <a:gd name="T20" fmla="*/ 2147483647 w 305"/>
              <a:gd name="T21" fmla="*/ 2147483647 h 231"/>
              <a:gd name="T22" fmla="*/ 2147483647 w 305"/>
              <a:gd name="T23" fmla="*/ 2147483647 h 231"/>
              <a:gd name="T24" fmla="*/ 2147483647 w 305"/>
              <a:gd name="T25" fmla="*/ 2147483647 h 231"/>
              <a:gd name="T26" fmla="*/ 2147483647 w 305"/>
              <a:gd name="T27" fmla="*/ 2147483647 h 231"/>
              <a:gd name="T28" fmla="*/ 2147483647 w 305"/>
              <a:gd name="T29" fmla="*/ 2147483647 h 231"/>
              <a:gd name="T30" fmla="*/ 0 w 305"/>
              <a:gd name="T31" fmla="*/ 2147483647 h 2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05"/>
              <a:gd name="T49" fmla="*/ 0 h 231"/>
              <a:gd name="T50" fmla="*/ 305 w 305"/>
              <a:gd name="T51" fmla="*/ 231 h 2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05" h="231">
                <a:moveTo>
                  <a:pt x="0" y="63"/>
                </a:moveTo>
                <a:lnTo>
                  <a:pt x="230" y="0"/>
                </a:lnTo>
                <a:lnTo>
                  <a:pt x="297" y="40"/>
                </a:lnTo>
                <a:lnTo>
                  <a:pt x="301" y="42"/>
                </a:lnTo>
                <a:lnTo>
                  <a:pt x="303" y="56"/>
                </a:lnTo>
                <a:lnTo>
                  <a:pt x="305" y="69"/>
                </a:lnTo>
                <a:lnTo>
                  <a:pt x="305" y="83"/>
                </a:lnTo>
                <a:lnTo>
                  <a:pt x="305" y="96"/>
                </a:lnTo>
                <a:lnTo>
                  <a:pt x="305" y="108"/>
                </a:lnTo>
                <a:lnTo>
                  <a:pt x="303" y="123"/>
                </a:lnTo>
                <a:lnTo>
                  <a:pt x="301" y="135"/>
                </a:lnTo>
                <a:lnTo>
                  <a:pt x="299" y="148"/>
                </a:lnTo>
                <a:lnTo>
                  <a:pt x="62" y="231"/>
                </a:lnTo>
                <a:lnTo>
                  <a:pt x="58" y="229"/>
                </a:lnTo>
                <a:lnTo>
                  <a:pt x="4" y="164"/>
                </a:lnTo>
                <a:lnTo>
                  <a:pt x="0" y="63"/>
                </a:lnTo>
              </a:path>
            </a:pathLst>
          </a:custGeom>
          <a:noFill/>
          <a:ln w="0" cap="sq">
            <a:solidFill>
              <a:srgbClr val="000000"/>
            </a:solidFill>
            <a:prstDash val="solid"/>
            <a:miter lim="800000"/>
            <a:headEnd/>
            <a:tailEnd/>
          </a:ln>
        </p:spPr>
        <p:txBody>
          <a:bodyPr/>
          <a:lstStyle/>
          <a:p>
            <a:endParaRPr lang="de-DE"/>
          </a:p>
        </p:txBody>
      </p:sp>
      <p:sp>
        <p:nvSpPr>
          <p:cNvPr id="110800" name="Freeform 462"/>
          <p:cNvSpPr>
            <a:spLocks/>
          </p:cNvSpPr>
          <p:nvPr/>
        </p:nvSpPr>
        <p:spPr bwMode="auto">
          <a:xfrm>
            <a:off x="6238875" y="5789613"/>
            <a:ext cx="104775" cy="180975"/>
          </a:xfrm>
          <a:custGeom>
            <a:avLst/>
            <a:gdLst>
              <a:gd name="T0" fmla="*/ 2147483647 w 76"/>
              <a:gd name="T1" fmla="*/ 0 h 118"/>
              <a:gd name="T2" fmla="*/ 2147483647 w 76"/>
              <a:gd name="T3" fmla="*/ 2147483647 h 118"/>
              <a:gd name="T4" fmla="*/ 2147483647 w 76"/>
              <a:gd name="T5" fmla="*/ 2147483647 h 118"/>
              <a:gd name="T6" fmla="*/ 2147483647 w 76"/>
              <a:gd name="T7" fmla="*/ 2147483647 h 118"/>
              <a:gd name="T8" fmla="*/ 2147483647 w 76"/>
              <a:gd name="T9" fmla="*/ 2147483647 h 118"/>
              <a:gd name="T10" fmla="*/ 2147483647 w 76"/>
              <a:gd name="T11" fmla="*/ 2147483647 h 118"/>
              <a:gd name="T12" fmla="*/ 2147483647 w 76"/>
              <a:gd name="T13" fmla="*/ 2147483647 h 118"/>
              <a:gd name="T14" fmla="*/ 2147483647 w 76"/>
              <a:gd name="T15" fmla="*/ 2147483647 h 118"/>
              <a:gd name="T16" fmla="*/ 2147483647 w 76"/>
              <a:gd name="T17" fmla="*/ 2147483647 h 118"/>
              <a:gd name="T18" fmla="*/ 2147483647 w 76"/>
              <a:gd name="T19" fmla="*/ 2147483647 h 118"/>
              <a:gd name="T20" fmla="*/ 0 w 76"/>
              <a:gd name="T21" fmla="*/ 2147483647 h 118"/>
              <a:gd name="T22" fmla="*/ 2147483647 w 76"/>
              <a:gd name="T23" fmla="*/ 2147483647 h 118"/>
              <a:gd name="T24" fmla="*/ 2147483647 w 76"/>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118"/>
              <a:gd name="T41" fmla="*/ 76 w 76"/>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118">
                <a:moveTo>
                  <a:pt x="12" y="0"/>
                </a:moveTo>
                <a:lnTo>
                  <a:pt x="76" y="54"/>
                </a:lnTo>
                <a:lnTo>
                  <a:pt x="76" y="62"/>
                </a:lnTo>
                <a:lnTo>
                  <a:pt x="76" y="71"/>
                </a:lnTo>
                <a:lnTo>
                  <a:pt x="76" y="79"/>
                </a:lnTo>
                <a:lnTo>
                  <a:pt x="76" y="87"/>
                </a:lnTo>
                <a:lnTo>
                  <a:pt x="74" y="96"/>
                </a:lnTo>
                <a:lnTo>
                  <a:pt x="74" y="104"/>
                </a:lnTo>
                <a:lnTo>
                  <a:pt x="72" y="110"/>
                </a:lnTo>
                <a:lnTo>
                  <a:pt x="70" y="118"/>
                </a:lnTo>
                <a:lnTo>
                  <a:pt x="0" y="50"/>
                </a:lnTo>
                <a:lnTo>
                  <a:pt x="2" y="2"/>
                </a:lnTo>
                <a:lnTo>
                  <a:pt x="12"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01" name="Freeform 463"/>
          <p:cNvSpPr>
            <a:spLocks/>
          </p:cNvSpPr>
          <p:nvPr/>
        </p:nvSpPr>
        <p:spPr bwMode="auto">
          <a:xfrm>
            <a:off x="6238875" y="5789613"/>
            <a:ext cx="104775" cy="180975"/>
          </a:xfrm>
          <a:custGeom>
            <a:avLst/>
            <a:gdLst>
              <a:gd name="T0" fmla="*/ 2147483647 w 76"/>
              <a:gd name="T1" fmla="*/ 0 h 118"/>
              <a:gd name="T2" fmla="*/ 2147483647 w 76"/>
              <a:gd name="T3" fmla="*/ 2147483647 h 118"/>
              <a:gd name="T4" fmla="*/ 2147483647 w 76"/>
              <a:gd name="T5" fmla="*/ 2147483647 h 118"/>
              <a:gd name="T6" fmla="*/ 2147483647 w 76"/>
              <a:gd name="T7" fmla="*/ 2147483647 h 118"/>
              <a:gd name="T8" fmla="*/ 2147483647 w 76"/>
              <a:gd name="T9" fmla="*/ 2147483647 h 118"/>
              <a:gd name="T10" fmla="*/ 2147483647 w 76"/>
              <a:gd name="T11" fmla="*/ 2147483647 h 118"/>
              <a:gd name="T12" fmla="*/ 2147483647 w 76"/>
              <a:gd name="T13" fmla="*/ 2147483647 h 118"/>
              <a:gd name="T14" fmla="*/ 2147483647 w 76"/>
              <a:gd name="T15" fmla="*/ 2147483647 h 118"/>
              <a:gd name="T16" fmla="*/ 2147483647 w 76"/>
              <a:gd name="T17" fmla="*/ 2147483647 h 118"/>
              <a:gd name="T18" fmla="*/ 2147483647 w 76"/>
              <a:gd name="T19" fmla="*/ 2147483647 h 118"/>
              <a:gd name="T20" fmla="*/ 0 w 76"/>
              <a:gd name="T21" fmla="*/ 2147483647 h 118"/>
              <a:gd name="T22" fmla="*/ 2147483647 w 76"/>
              <a:gd name="T23" fmla="*/ 2147483647 h 118"/>
              <a:gd name="T24" fmla="*/ 2147483647 w 76"/>
              <a:gd name="T25" fmla="*/ 0 h 1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
              <a:gd name="T40" fmla="*/ 0 h 118"/>
              <a:gd name="T41" fmla="*/ 76 w 76"/>
              <a:gd name="T42" fmla="*/ 118 h 1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 h="118">
                <a:moveTo>
                  <a:pt x="12" y="0"/>
                </a:moveTo>
                <a:lnTo>
                  <a:pt x="76" y="54"/>
                </a:lnTo>
                <a:lnTo>
                  <a:pt x="76" y="62"/>
                </a:lnTo>
                <a:lnTo>
                  <a:pt x="76" y="71"/>
                </a:lnTo>
                <a:lnTo>
                  <a:pt x="76" y="79"/>
                </a:lnTo>
                <a:lnTo>
                  <a:pt x="76" y="87"/>
                </a:lnTo>
                <a:lnTo>
                  <a:pt x="74" y="96"/>
                </a:lnTo>
                <a:lnTo>
                  <a:pt x="74" y="104"/>
                </a:lnTo>
                <a:lnTo>
                  <a:pt x="72" y="110"/>
                </a:lnTo>
                <a:lnTo>
                  <a:pt x="70" y="118"/>
                </a:lnTo>
                <a:lnTo>
                  <a:pt x="0" y="50"/>
                </a:lnTo>
                <a:lnTo>
                  <a:pt x="2" y="2"/>
                </a:lnTo>
                <a:lnTo>
                  <a:pt x="12" y="0"/>
                </a:lnTo>
              </a:path>
            </a:pathLst>
          </a:custGeom>
          <a:noFill/>
          <a:ln w="0" cap="sq">
            <a:solidFill>
              <a:srgbClr val="000000"/>
            </a:solidFill>
            <a:prstDash val="solid"/>
            <a:miter lim="800000"/>
            <a:headEnd/>
            <a:tailEnd/>
          </a:ln>
        </p:spPr>
        <p:txBody>
          <a:bodyPr/>
          <a:lstStyle/>
          <a:p>
            <a:endParaRPr lang="de-DE"/>
          </a:p>
        </p:txBody>
      </p:sp>
      <p:sp>
        <p:nvSpPr>
          <p:cNvPr id="110802" name="Freeform 464"/>
          <p:cNvSpPr>
            <a:spLocks/>
          </p:cNvSpPr>
          <p:nvPr/>
        </p:nvSpPr>
        <p:spPr bwMode="auto">
          <a:xfrm>
            <a:off x="6067425" y="5791200"/>
            <a:ext cx="254000" cy="219075"/>
          </a:xfrm>
          <a:custGeom>
            <a:avLst/>
            <a:gdLst>
              <a:gd name="T0" fmla="*/ 2147483647 w 185"/>
              <a:gd name="T1" fmla="*/ 2147483647 h 141"/>
              <a:gd name="T2" fmla="*/ 2147483647 w 185"/>
              <a:gd name="T3" fmla="*/ 2147483647 h 141"/>
              <a:gd name="T4" fmla="*/ 2147483647 w 185"/>
              <a:gd name="T5" fmla="*/ 2147483647 h 141"/>
              <a:gd name="T6" fmla="*/ 2147483647 w 185"/>
              <a:gd name="T7" fmla="*/ 2147483647 h 141"/>
              <a:gd name="T8" fmla="*/ 2147483647 w 185"/>
              <a:gd name="T9" fmla="*/ 2147483647 h 141"/>
              <a:gd name="T10" fmla="*/ 2147483647 w 185"/>
              <a:gd name="T11" fmla="*/ 2147483647 h 141"/>
              <a:gd name="T12" fmla="*/ 2147483647 w 185"/>
              <a:gd name="T13" fmla="*/ 2147483647 h 141"/>
              <a:gd name="T14" fmla="*/ 2147483647 w 185"/>
              <a:gd name="T15" fmla="*/ 2147483647 h 141"/>
              <a:gd name="T16" fmla="*/ 2147483647 w 185"/>
              <a:gd name="T17" fmla="*/ 2147483647 h 141"/>
              <a:gd name="T18" fmla="*/ 2147483647 w 185"/>
              <a:gd name="T19" fmla="*/ 2147483647 h 141"/>
              <a:gd name="T20" fmla="*/ 2147483647 w 185"/>
              <a:gd name="T21" fmla="*/ 2147483647 h 141"/>
              <a:gd name="T22" fmla="*/ 2147483647 w 185"/>
              <a:gd name="T23" fmla="*/ 2147483647 h 141"/>
              <a:gd name="T24" fmla="*/ 2147483647 w 185"/>
              <a:gd name="T25" fmla="*/ 2147483647 h 141"/>
              <a:gd name="T26" fmla="*/ 2147483647 w 185"/>
              <a:gd name="T27" fmla="*/ 2147483647 h 141"/>
              <a:gd name="T28" fmla="*/ 0 w 185"/>
              <a:gd name="T29" fmla="*/ 2147483647 h 141"/>
              <a:gd name="T30" fmla="*/ 2147483647 w 185"/>
              <a:gd name="T31" fmla="*/ 0 h 141"/>
              <a:gd name="T32" fmla="*/ 2147483647 w 185"/>
              <a:gd name="T33" fmla="*/ 2147483647 h 141"/>
              <a:gd name="T34" fmla="*/ 2147483647 w 185"/>
              <a:gd name="T35" fmla="*/ 2147483647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5"/>
              <a:gd name="T55" fmla="*/ 0 h 141"/>
              <a:gd name="T56" fmla="*/ 185 w 185"/>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5" h="141">
                <a:moveTo>
                  <a:pt x="185" y="54"/>
                </a:moveTo>
                <a:lnTo>
                  <a:pt x="183" y="85"/>
                </a:lnTo>
                <a:lnTo>
                  <a:pt x="185" y="89"/>
                </a:lnTo>
                <a:lnTo>
                  <a:pt x="185" y="92"/>
                </a:lnTo>
                <a:lnTo>
                  <a:pt x="156" y="104"/>
                </a:lnTo>
                <a:lnTo>
                  <a:pt x="152" y="104"/>
                </a:lnTo>
                <a:lnTo>
                  <a:pt x="147" y="102"/>
                </a:lnTo>
                <a:lnTo>
                  <a:pt x="143" y="102"/>
                </a:lnTo>
                <a:lnTo>
                  <a:pt x="141" y="104"/>
                </a:lnTo>
                <a:lnTo>
                  <a:pt x="137" y="104"/>
                </a:lnTo>
                <a:lnTo>
                  <a:pt x="135" y="106"/>
                </a:lnTo>
                <a:lnTo>
                  <a:pt x="133" y="108"/>
                </a:lnTo>
                <a:lnTo>
                  <a:pt x="131" y="112"/>
                </a:lnTo>
                <a:lnTo>
                  <a:pt x="60" y="141"/>
                </a:lnTo>
                <a:lnTo>
                  <a:pt x="0" y="48"/>
                </a:lnTo>
                <a:lnTo>
                  <a:pt x="127" y="0"/>
                </a:lnTo>
                <a:lnTo>
                  <a:pt x="127" y="2"/>
                </a:lnTo>
                <a:lnTo>
                  <a:pt x="185" y="54"/>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03" name="Freeform 465"/>
          <p:cNvSpPr>
            <a:spLocks/>
          </p:cNvSpPr>
          <p:nvPr/>
        </p:nvSpPr>
        <p:spPr bwMode="auto">
          <a:xfrm>
            <a:off x="6067425" y="5791200"/>
            <a:ext cx="254000" cy="219075"/>
          </a:xfrm>
          <a:custGeom>
            <a:avLst/>
            <a:gdLst>
              <a:gd name="T0" fmla="*/ 2147483647 w 185"/>
              <a:gd name="T1" fmla="*/ 2147483647 h 141"/>
              <a:gd name="T2" fmla="*/ 2147483647 w 185"/>
              <a:gd name="T3" fmla="*/ 2147483647 h 141"/>
              <a:gd name="T4" fmla="*/ 2147483647 w 185"/>
              <a:gd name="T5" fmla="*/ 2147483647 h 141"/>
              <a:gd name="T6" fmla="*/ 2147483647 w 185"/>
              <a:gd name="T7" fmla="*/ 2147483647 h 141"/>
              <a:gd name="T8" fmla="*/ 2147483647 w 185"/>
              <a:gd name="T9" fmla="*/ 2147483647 h 141"/>
              <a:gd name="T10" fmla="*/ 2147483647 w 185"/>
              <a:gd name="T11" fmla="*/ 2147483647 h 141"/>
              <a:gd name="T12" fmla="*/ 2147483647 w 185"/>
              <a:gd name="T13" fmla="*/ 2147483647 h 141"/>
              <a:gd name="T14" fmla="*/ 2147483647 w 185"/>
              <a:gd name="T15" fmla="*/ 2147483647 h 141"/>
              <a:gd name="T16" fmla="*/ 2147483647 w 185"/>
              <a:gd name="T17" fmla="*/ 2147483647 h 141"/>
              <a:gd name="T18" fmla="*/ 2147483647 w 185"/>
              <a:gd name="T19" fmla="*/ 2147483647 h 141"/>
              <a:gd name="T20" fmla="*/ 2147483647 w 185"/>
              <a:gd name="T21" fmla="*/ 2147483647 h 141"/>
              <a:gd name="T22" fmla="*/ 2147483647 w 185"/>
              <a:gd name="T23" fmla="*/ 2147483647 h 141"/>
              <a:gd name="T24" fmla="*/ 2147483647 w 185"/>
              <a:gd name="T25" fmla="*/ 2147483647 h 141"/>
              <a:gd name="T26" fmla="*/ 2147483647 w 185"/>
              <a:gd name="T27" fmla="*/ 2147483647 h 141"/>
              <a:gd name="T28" fmla="*/ 0 w 185"/>
              <a:gd name="T29" fmla="*/ 2147483647 h 141"/>
              <a:gd name="T30" fmla="*/ 2147483647 w 185"/>
              <a:gd name="T31" fmla="*/ 0 h 141"/>
              <a:gd name="T32" fmla="*/ 2147483647 w 185"/>
              <a:gd name="T33" fmla="*/ 2147483647 h 141"/>
              <a:gd name="T34" fmla="*/ 2147483647 w 185"/>
              <a:gd name="T35" fmla="*/ 2147483647 h 14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85"/>
              <a:gd name="T55" fmla="*/ 0 h 141"/>
              <a:gd name="T56" fmla="*/ 185 w 185"/>
              <a:gd name="T57" fmla="*/ 141 h 14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85" h="141">
                <a:moveTo>
                  <a:pt x="185" y="54"/>
                </a:moveTo>
                <a:lnTo>
                  <a:pt x="183" y="85"/>
                </a:lnTo>
                <a:lnTo>
                  <a:pt x="185" y="89"/>
                </a:lnTo>
                <a:lnTo>
                  <a:pt x="185" y="92"/>
                </a:lnTo>
                <a:lnTo>
                  <a:pt x="156" y="104"/>
                </a:lnTo>
                <a:lnTo>
                  <a:pt x="152" y="104"/>
                </a:lnTo>
                <a:lnTo>
                  <a:pt x="147" y="102"/>
                </a:lnTo>
                <a:lnTo>
                  <a:pt x="143" y="102"/>
                </a:lnTo>
                <a:lnTo>
                  <a:pt x="141" y="104"/>
                </a:lnTo>
                <a:lnTo>
                  <a:pt x="137" y="104"/>
                </a:lnTo>
                <a:lnTo>
                  <a:pt x="135" y="106"/>
                </a:lnTo>
                <a:lnTo>
                  <a:pt x="133" y="108"/>
                </a:lnTo>
                <a:lnTo>
                  <a:pt x="131" y="112"/>
                </a:lnTo>
                <a:lnTo>
                  <a:pt x="60" y="141"/>
                </a:lnTo>
                <a:lnTo>
                  <a:pt x="0" y="48"/>
                </a:lnTo>
                <a:lnTo>
                  <a:pt x="127" y="0"/>
                </a:lnTo>
                <a:lnTo>
                  <a:pt x="127" y="2"/>
                </a:lnTo>
                <a:lnTo>
                  <a:pt x="185" y="54"/>
                </a:lnTo>
              </a:path>
            </a:pathLst>
          </a:custGeom>
          <a:noFill/>
          <a:ln w="0" cap="sq">
            <a:solidFill>
              <a:srgbClr val="000000"/>
            </a:solidFill>
            <a:prstDash val="solid"/>
            <a:miter lim="800000"/>
            <a:headEnd/>
            <a:tailEnd/>
          </a:ln>
        </p:spPr>
        <p:txBody>
          <a:bodyPr/>
          <a:lstStyle/>
          <a:p>
            <a:endParaRPr lang="de-DE"/>
          </a:p>
        </p:txBody>
      </p:sp>
      <p:sp>
        <p:nvSpPr>
          <p:cNvPr id="110804" name="Freeform 466"/>
          <p:cNvSpPr>
            <a:spLocks/>
          </p:cNvSpPr>
          <p:nvPr/>
        </p:nvSpPr>
        <p:spPr bwMode="auto">
          <a:xfrm>
            <a:off x="5980113" y="5778500"/>
            <a:ext cx="77787" cy="41275"/>
          </a:xfrm>
          <a:custGeom>
            <a:avLst/>
            <a:gdLst>
              <a:gd name="T0" fmla="*/ 0 w 56"/>
              <a:gd name="T1" fmla="*/ 2147483647 h 27"/>
              <a:gd name="T2" fmla="*/ 2147483647 w 56"/>
              <a:gd name="T3" fmla="*/ 0 h 27"/>
              <a:gd name="T4" fmla="*/ 2147483647 w 56"/>
              <a:gd name="T5" fmla="*/ 2147483647 h 27"/>
              <a:gd name="T6" fmla="*/ 2147483647 w 56"/>
              <a:gd name="T7" fmla="*/ 2147483647 h 27"/>
              <a:gd name="T8" fmla="*/ 0 w 56"/>
              <a:gd name="T9" fmla="*/ 2147483647 h 27"/>
              <a:gd name="T10" fmla="*/ 0 60000 65536"/>
              <a:gd name="T11" fmla="*/ 0 60000 65536"/>
              <a:gd name="T12" fmla="*/ 0 60000 65536"/>
              <a:gd name="T13" fmla="*/ 0 60000 65536"/>
              <a:gd name="T14" fmla="*/ 0 60000 65536"/>
              <a:gd name="T15" fmla="*/ 0 w 56"/>
              <a:gd name="T16" fmla="*/ 0 h 27"/>
              <a:gd name="T17" fmla="*/ 56 w 56"/>
              <a:gd name="T18" fmla="*/ 27 h 27"/>
            </a:gdLst>
            <a:ahLst/>
            <a:cxnLst>
              <a:cxn ang="T10">
                <a:pos x="T0" y="T1"/>
              </a:cxn>
              <a:cxn ang="T11">
                <a:pos x="T2" y="T3"/>
              </a:cxn>
              <a:cxn ang="T12">
                <a:pos x="T4" y="T5"/>
              </a:cxn>
              <a:cxn ang="T13">
                <a:pos x="T6" y="T7"/>
              </a:cxn>
              <a:cxn ang="T14">
                <a:pos x="T8" y="T9"/>
              </a:cxn>
            </a:cxnLst>
            <a:rect l="T15" t="T16" r="T17" b="T18"/>
            <a:pathLst>
              <a:path w="56" h="27">
                <a:moveTo>
                  <a:pt x="0" y="16"/>
                </a:moveTo>
                <a:lnTo>
                  <a:pt x="54" y="0"/>
                </a:lnTo>
                <a:lnTo>
                  <a:pt x="56" y="8"/>
                </a:lnTo>
                <a:lnTo>
                  <a:pt x="2" y="27"/>
                </a:lnTo>
                <a:lnTo>
                  <a:pt x="0" y="16"/>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05" name="Freeform 467"/>
          <p:cNvSpPr>
            <a:spLocks/>
          </p:cNvSpPr>
          <p:nvPr/>
        </p:nvSpPr>
        <p:spPr bwMode="auto">
          <a:xfrm>
            <a:off x="5980113" y="5778500"/>
            <a:ext cx="77787" cy="41275"/>
          </a:xfrm>
          <a:custGeom>
            <a:avLst/>
            <a:gdLst>
              <a:gd name="T0" fmla="*/ 0 w 56"/>
              <a:gd name="T1" fmla="*/ 2147483647 h 27"/>
              <a:gd name="T2" fmla="*/ 2147483647 w 56"/>
              <a:gd name="T3" fmla="*/ 0 h 27"/>
              <a:gd name="T4" fmla="*/ 2147483647 w 56"/>
              <a:gd name="T5" fmla="*/ 2147483647 h 27"/>
              <a:gd name="T6" fmla="*/ 2147483647 w 56"/>
              <a:gd name="T7" fmla="*/ 2147483647 h 27"/>
              <a:gd name="T8" fmla="*/ 0 w 56"/>
              <a:gd name="T9" fmla="*/ 2147483647 h 27"/>
              <a:gd name="T10" fmla="*/ 0 60000 65536"/>
              <a:gd name="T11" fmla="*/ 0 60000 65536"/>
              <a:gd name="T12" fmla="*/ 0 60000 65536"/>
              <a:gd name="T13" fmla="*/ 0 60000 65536"/>
              <a:gd name="T14" fmla="*/ 0 60000 65536"/>
              <a:gd name="T15" fmla="*/ 0 w 56"/>
              <a:gd name="T16" fmla="*/ 0 h 27"/>
              <a:gd name="T17" fmla="*/ 56 w 56"/>
              <a:gd name="T18" fmla="*/ 27 h 27"/>
            </a:gdLst>
            <a:ahLst/>
            <a:cxnLst>
              <a:cxn ang="T10">
                <a:pos x="T0" y="T1"/>
              </a:cxn>
              <a:cxn ang="T11">
                <a:pos x="T2" y="T3"/>
              </a:cxn>
              <a:cxn ang="T12">
                <a:pos x="T4" y="T5"/>
              </a:cxn>
              <a:cxn ang="T13">
                <a:pos x="T6" y="T7"/>
              </a:cxn>
              <a:cxn ang="T14">
                <a:pos x="T8" y="T9"/>
              </a:cxn>
            </a:cxnLst>
            <a:rect l="T15" t="T16" r="T17" b="T18"/>
            <a:pathLst>
              <a:path w="56" h="27">
                <a:moveTo>
                  <a:pt x="0" y="16"/>
                </a:moveTo>
                <a:lnTo>
                  <a:pt x="54" y="0"/>
                </a:lnTo>
                <a:lnTo>
                  <a:pt x="56" y="8"/>
                </a:lnTo>
                <a:lnTo>
                  <a:pt x="2" y="27"/>
                </a:lnTo>
                <a:lnTo>
                  <a:pt x="0" y="16"/>
                </a:lnTo>
              </a:path>
            </a:pathLst>
          </a:custGeom>
          <a:noFill/>
          <a:ln w="0" cap="sq">
            <a:solidFill>
              <a:srgbClr val="000000"/>
            </a:solidFill>
            <a:prstDash val="solid"/>
            <a:miter lim="800000"/>
            <a:headEnd/>
            <a:tailEnd/>
          </a:ln>
        </p:spPr>
        <p:txBody>
          <a:bodyPr/>
          <a:lstStyle/>
          <a:p>
            <a:endParaRPr lang="de-DE"/>
          </a:p>
        </p:txBody>
      </p:sp>
      <p:sp>
        <p:nvSpPr>
          <p:cNvPr id="110806" name="Freeform 468"/>
          <p:cNvSpPr>
            <a:spLocks/>
          </p:cNvSpPr>
          <p:nvPr/>
        </p:nvSpPr>
        <p:spPr bwMode="auto">
          <a:xfrm>
            <a:off x="5924550" y="5659438"/>
            <a:ext cx="330200" cy="234950"/>
          </a:xfrm>
          <a:custGeom>
            <a:avLst/>
            <a:gdLst>
              <a:gd name="T0" fmla="*/ 2147483647 w 239"/>
              <a:gd name="T1" fmla="*/ 2147483647 h 152"/>
              <a:gd name="T2" fmla="*/ 0 w 239"/>
              <a:gd name="T3" fmla="*/ 2147483647 h 152"/>
              <a:gd name="T4" fmla="*/ 2147483647 w 239"/>
              <a:gd name="T5" fmla="*/ 0 h 152"/>
              <a:gd name="T6" fmla="*/ 2147483647 w 239"/>
              <a:gd name="T7" fmla="*/ 2147483647 h 152"/>
              <a:gd name="T8" fmla="*/ 2147483647 w 239"/>
              <a:gd name="T9" fmla="*/ 2147483647 h 152"/>
              <a:gd name="T10" fmla="*/ 2147483647 w 239"/>
              <a:gd name="T11" fmla="*/ 2147483647 h 152"/>
              <a:gd name="T12" fmla="*/ 2147483647 w 239"/>
              <a:gd name="T13" fmla="*/ 2147483647 h 152"/>
              <a:gd name="T14" fmla="*/ 2147483647 w 239"/>
              <a:gd name="T15" fmla="*/ 2147483647 h 152"/>
              <a:gd name="T16" fmla="*/ 2147483647 w 239"/>
              <a:gd name="T17" fmla="*/ 2147483647 h 152"/>
              <a:gd name="T18" fmla="*/ 2147483647 w 239"/>
              <a:gd name="T19" fmla="*/ 2147483647 h 152"/>
              <a:gd name="T20" fmla="*/ 2147483647 w 239"/>
              <a:gd name="T21" fmla="*/ 2147483647 h 152"/>
              <a:gd name="T22" fmla="*/ 2147483647 w 239"/>
              <a:gd name="T23" fmla="*/ 2147483647 h 152"/>
              <a:gd name="T24" fmla="*/ 2147483647 w 239"/>
              <a:gd name="T25" fmla="*/ 2147483647 h 152"/>
              <a:gd name="T26" fmla="*/ 2147483647 w 239"/>
              <a:gd name="T27" fmla="*/ 2147483647 h 152"/>
              <a:gd name="T28" fmla="*/ 2147483647 w 239"/>
              <a:gd name="T29" fmla="*/ 2147483647 h 152"/>
              <a:gd name="T30" fmla="*/ 2147483647 w 239"/>
              <a:gd name="T31" fmla="*/ 2147483647 h 152"/>
              <a:gd name="T32" fmla="*/ 2147483647 w 239"/>
              <a:gd name="T33" fmla="*/ 2147483647 h 152"/>
              <a:gd name="T34" fmla="*/ 2147483647 w 239"/>
              <a:gd name="T35" fmla="*/ 2147483647 h 152"/>
              <a:gd name="T36" fmla="*/ 2147483647 w 239"/>
              <a:gd name="T37" fmla="*/ 2147483647 h 152"/>
              <a:gd name="T38" fmla="*/ 2147483647 w 239"/>
              <a:gd name="T39" fmla="*/ 2147483647 h 152"/>
              <a:gd name="T40" fmla="*/ 2147483647 w 239"/>
              <a:gd name="T41" fmla="*/ 2147483647 h 152"/>
              <a:gd name="T42" fmla="*/ 0 w 239"/>
              <a:gd name="T43" fmla="*/ 2147483647 h 15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52"/>
              <a:gd name="T68" fmla="*/ 239 w 239"/>
              <a:gd name="T69" fmla="*/ 152 h 15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52">
                <a:moveTo>
                  <a:pt x="4" y="152"/>
                </a:moveTo>
                <a:lnTo>
                  <a:pt x="0" y="54"/>
                </a:lnTo>
                <a:lnTo>
                  <a:pt x="197" y="0"/>
                </a:lnTo>
                <a:lnTo>
                  <a:pt x="235" y="23"/>
                </a:lnTo>
                <a:lnTo>
                  <a:pt x="235" y="31"/>
                </a:lnTo>
                <a:lnTo>
                  <a:pt x="237" y="37"/>
                </a:lnTo>
                <a:lnTo>
                  <a:pt x="237" y="46"/>
                </a:lnTo>
                <a:lnTo>
                  <a:pt x="237" y="52"/>
                </a:lnTo>
                <a:lnTo>
                  <a:pt x="239" y="60"/>
                </a:lnTo>
                <a:lnTo>
                  <a:pt x="239" y="69"/>
                </a:lnTo>
                <a:lnTo>
                  <a:pt x="239" y="75"/>
                </a:lnTo>
                <a:lnTo>
                  <a:pt x="239" y="83"/>
                </a:lnTo>
                <a:lnTo>
                  <a:pt x="42" y="152"/>
                </a:lnTo>
                <a:lnTo>
                  <a:pt x="42" y="145"/>
                </a:lnTo>
                <a:lnTo>
                  <a:pt x="40" y="137"/>
                </a:lnTo>
                <a:lnTo>
                  <a:pt x="40" y="129"/>
                </a:lnTo>
                <a:lnTo>
                  <a:pt x="37" y="120"/>
                </a:lnTo>
                <a:lnTo>
                  <a:pt x="35" y="112"/>
                </a:lnTo>
                <a:lnTo>
                  <a:pt x="33" y="104"/>
                </a:lnTo>
                <a:lnTo>
                  <a:pt x="31" y="96"/>
                </a:lnTo>
                <a:lnTo>
                  <a:pt x="29" y="87"/>
                </a:lnTo>
                <a:lnTo>
                  <a:pt x="0" y="58"/>
                </a:lnTo>
              </a:path>
            </a:pathLst>
          </a:custGeom>
          <a:noFill/>
          <a:ln w="0" cap="sq">
            <a:solidFill>
              <a:srgbClr val="000000"/>
            </a:solidFill>
            <a:prstDash val="solid"/>
            <a:miter lim="800000"/>
            <a:headEnd/>
            <a:tailEnd/>
          </a:ln>
        </p:spPr>
        <p:txBody>
          <a:bodyPr/>
          <a:lstStyle/>
          <a:p>
            <a:endParaRPr lang="de-DE"/>
          </a:p>
        </p:txBody>
      </p:sp>
      <p:sp>
        <p:nvSpPr>
          <p:cNvPr id="110807" name="Freeform 469"/>
          <p:cNvSpPr>
            <a:spLocks/>
          </p:cNvSpPr>
          <p:nvPr/>
        </p:nvSpPr>
        <p:spPr bwMode="auto">
          <a:xfrm>
            <a:off x="5967413" y="5694363"/>
            <a:ext cx="277812" cy="284162"/>
          </a:xfrm>
          <a:custGeom>
            <a:avLst/>
            <a:gdLst>
              <a:gd name="T0" fmla="*/ 2147483647 w 202"/>
              <a:gd name="T1" fmla="*/ 0 h 183"/>
              <a:gd name="T2" fmla="*/ 0 w 202"/>
              <a:gd name="T3" fmla="*/ 2147483647 h 183"/>
              <a:gd name="T4" fmla="*/ 2147483647 w 202"/>
              <a:gd name="T5" fmla="*/ 2147483647 h 183"/>
              <a:gd name="T6" fmla="*/ 2147483647 w 202"/>
              <a:gd name="T7" fmla="*/ 2147483647 h 183"/>
              <a:gd name="T8" fmla="*/ 2147483647 w 202"/>
              <a:gd name="T9" fmla="*/ 2147483647 h 183"/>
              <a:gd name="T10" fmla="*/ 2147483647 w 202"/>
              <a:gd name="T11" fmla="*/ 2147483647 h 183"/>
              <a:gd name="T12" fmla="*/ 2147483647 w 202"/>
              <a:gd name="T13" fmla="*/ 2147483647 h 183"/>
              <a:gd name="T14" fmla="*/ 2147483647 w 202"/>
              <a:gd name="T15" fmla="*/ 2147483647 h 183"/>
              <a:gd name="T16" fmla="*/ 2147483647 w 202"/>
              <a:gd name="T17" fmla="*/ 2147483647 h 183"/>
              <a:gd name="T18" fmla="*/ 2147483647 w 202"/>
              <a:gd name="T19" fmla="*/ 2147483647 h 1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2"/>
              <a:gd name="T31" fmla="*/ 0 h 183"/>
              <a:gd name="T32" fmla="*/ 202 w 202"/>
              <a:gd name="T33" fmla="*/ 183 h 18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2" h="183">
                <a:moveTo>
                  <a:pt x="202" y="0"/>
                </a:moveTo>
                <a:lnTo>
                  <a:pt x="0" y="62"/>
                </a:lnTo>
                <a:lnTo>
                  <a:pt x="4" y="77"/>
                </a:lnTo>
                <a:lnTo>
                  <a:pt x="6" y="91"/>
                </a:lnTo>
                <a:lnTo>
                  <a:pt x="11" y="106"/>
                </a:lnTo>
                <a:lnTo>
                  <a:pt x="13" y="120"/>
                </a:lnTo>
                <a:lnTo>
                  <a:pt x="15" y="137"/>
                </a:lnTo>
                <a:lnTo>
                  <a:pt x="17" y="151"/>
                </a:lnTo>
                <a:lnTo>
                  <a:pt x="19" y="168"/>
                </a:lnTo>
                <a:lnTo>
                  <a:pt x="19" y="183"/>
                </a:lnTo>
              </a:path>
            </a:pathLst>
          </a:custGeom>
          <a:noFill/>
          <a:ln w="0" cap="sq">
            <a:solidFill>
              <a:srgbClr val="000000"/>
            </a:solidFill>
            <a:prstDash val="solid"/>
            <a:miter lim="800000"/>
            <a:headEnd/>
            <a:tailEnd/>
          </a:ln>
        </p:spPr>
        <p:txBody>
          <a:bodyPr/>
          <a:lstStyle/>
          <a:p>
            <a:endParaRPr lang="de-DE"/>
          </a:p>
        </p:txBody>
      </p:sp>
      <p:sp>
        <p:nvSpPr>
          <p:cNvPr id="110808" name="Line 470"/>
          <p:cNvSpPr>
            <a:spLocks noChangeShapeType="1"/>
          </p:cNvSpPr>
          <p:nvPr/>
        </p:nvSpPr>
        <p:spPr bwMode="auto">
          <a:xfrm flipH="1" flipV="1">
            <a:off x="5924550" y="5743575"/>
            <a:ext cx="42863" cy="47625"/>
          </a:xfrm>
          <a:prstGeom prst="line">
            <a:avLst/>
          </a:prstGeom>
          <a:noFill/>
          <a:ln w="0" cap="sq">
            <a:solidFill>
              <a:srgbClr val="000000"/>
            </a:solidFill>
            <a:miter lim="800000"/>
            <a:headEnd/>
            <a:tailEnd/>
          </a:ln>
        </p:spPr>
        <p:txBody>
          <a:bodyPr/>
          <a:lstStyle/>
          <a:p>
            <a:endParaRPr lang="de-DE"/>
          </a:p>
        </p:txBody>
      </p:sp>
      <p:sp>
        <p:nvSpPr>
          <p:cNvPr id="110809" name="Freeform 471"/>
          <p:cNvSpPr>
            <a:spLocks/>
          </p:cNvSpPr>
          <p:nvPr/>
        </p:nvSpPr>
        <p:spPr bwMode="auto">
          <a:xfrm>
            <a:off x="6197600" y="5641975"/>
            <a:ext cx="109538" cy="147638"/>
          </a:xfrm>
          <a:custGeom>
            <a:avLst/>
            <a:gdLst>
              <a:gd name="T0" fmla="*/ 2147483647 w 79"/>
              <a:gd name="T1" fmla="*/ 2147483647 h 95"/>
              <a:gd name="T2" fmla="*/ 2147483647 w 79"/>
              <a:gd name="T3" fmla="*/ 2147483647 h 95"/>
              <a:gd name="T4" fmla="*/ 2147483647 w 79"/>
              <a:gd name="T5" fmla="*/ 0 h 95"/>
              <a:gd name="T6" fmla="*/ 0 w 79"/>
              <a:gd name="T7" fmla="*/ 2147483647 h 95"/>
              <a:gd name="T8" fmla="*/ 2147483647 w 79"/>
              <a:gd name="T9" fmla="*/ 2147483647 h 95"/>
              <a:gd name="T10" fmla="*/ 2147483647 w 79"/>
              <a:gd name="T11" fmla="*/ 2147483647 h 95"/>
              <a:gd name="T12" fmla="*/ 2147483647 w 79"/>
              <a:gd name="T13" fmla="*/ 2147483647 h 95"/>
              <a:gd name="T14" fmla="*/ 2147483647 w 79"/>
              <a:gd name="T15" fmla="*/ 2147483647 h 95"/>
              <a:gd name="T16" fmla="*/ 2147483647 w 79"/>
              <a:gd name="T17" fmla="*/ 2147483647 h 95"/>
              <a:gd name="T18" fmla="*/ 2147483647 w 79"/>
              <a:gd name="T19" fmla="*/ 2147483647 h 95"/>
              <a:gd name="T20" fmla="*/ 2147483647 w 79"/>
              <a:gd name="T21" fmla="*/ 2147483647 h 95"/>
              <a:gd name="T22" fmla="*/ 2147483647 w 79"/>
              <a:gd name="T23" fmla="*/ 2147483647 h 95"/>
              <a:gd name="T24" fmla="*/ 2147483647 w 79"/>
              <a:gd name="T25" fmla="*/ 2147483647 h 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95"/>
              <a:gd name="T41" fmla="*/ 79 w 79"/>
              <a:gd name="T42" fmla="*/ 95 h 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95">
                <a:moveTo>
                  <a:pt x="79" y="33"/>
                </a:moveTo>
                <a:lnTo>
                  <a:pt x="77" y="22"/>
                </a:lnTo>
                <a:lnTo>
                  <a:pt x="38" y="0"/>
                </a:lnTo>
                <a:lnTo>
                  <a:pt x="0" y="12"/>
                </a:lnTo>
                <a:lnTo>
                  <a:pt x="36" y="35"/>
                </a:lnTo>
                <a:lnTo>
                  <a:pt x="38" y="41"/>
                </a:lnTo>
                <a:lnTo>
                  <a:pt x="40" y="49"/>
                </a:lnTo>
                <a:lnTo>
                  <a:pt x="40" y="58"/>
                </a:lnTo>
                <a:lnTo>
                  <a:pt x="42" y="66"/>
                </a:lnTo>
                <a:lnTo>
                  <a:pt x="42" y="72"/>
                </a:lnTo>
                <a:lnTo>
                  <a:pt x="42" y="81"/>
                </a:lnTo>
                <a:lnTo>
                  <a:pt x="42" y="89"/>
                </a:lnTo>
                <a:lnTo>
                  <a:pt x="42" y="95"/>
                </a:lnTo>
              </a:path>
            </a:pathLst>
          </a:custGeom>
          <a:noFill/>
          <a:ln w="0" cap="sq">
            <a:solidFill>
              <a:srgbClr val="000000"/>
            </a:solidFill>
            <a:prstDash val="solid"/>
            <a:miter lim="800000"/>
            <a:headEnd/>
            <a:tailEnd/>
          </a:ln>
        </p:spPr>
        <p:txBody>
          <a:bodyPr/>
          <a:lstStyle/>
          <a:p>
            <a:endParaRPr lang="de-DE"/>
          </a:p>
        </p:txBody>
      </p:sp>
      <p:sp>
        <p:nvSpPr>
          <p:cNvPr id="110810" name="Line 472"/>
          <p:cNvSpPr>
            <a:spLocks noChangeShapeType="1"/>
          </p:cNvSpPr>
          <p:nvPr/>
        </p:nvSpPr>
        <p:spPr bwMode="auto">
          <a:xfrm flipV="1">
            <a:off x="6249988" y="5673725"/>
            <a:ext cx="53975" cy="20638"/>
          </a:xfrm>
          <a:prstGeom prst="line">
            <a:avLst/>
          </a:prstGeom>
          <a:noFill/>
          <a:ln w="0" cap="sq">
            <a:solidFill>
              <a:srgbClr val="000000"/>
            </a:solidFill>
            <a:miter lim="800000"/>
            <a:headEnd/>
            <a:tailEnd/>
          </a:ln>
        </p:spPr>
        <p:txBody>
          <a:bodyPr/>
          <a:lstStyle/>
          <a:p>
            <a:endParaRPr lang="de-DE"/>
          </a:p>
        </p:txBody>
      </p:sp>
      <p:sp>
        <p:nvSpPr>
          <p:cNvPr id="110811" name="Freeform 473"/>
          <p:cNvSpPr>
            <a:spLocks/>
          </p:cNvSpPr>
          <p:nvPr/>
        </p:nvSpPr>
        <p:spPr bwMode="auto">
          <a:xfrm>
            <a:off x="6254750" y="5684838"/>
            <a:ext cx="73025" cy="107950"/>
          </a:xfrm>
          <a:custGeom>
            <a:avLst/>
            <a:gdLst>
              <a:gd name="T0" fmla="*/ 2147483647 w 54"/>
              <a:gd name="T1" fmla="*/ 0 h 70"/>
              <a:gd name="T2" fmla="*/ 0 w 54"/>
              <a:gd name="T3" fmla="*/ 2147483647 h 70"/>
              <a:gd name="T4" fmla="*/ 0 w 54"/>
              <a:gd name="T5" fmla="*/ 2147483647 h 70"/>
              <a:gd name="T6" fmla="*/ 2147483647 w 54"/>
              <a:gd name="T7" fmla="*/ 2147483647 h 70"/>
              <a:gd name="T8" fmla="*/ 2147483647 w 54"/>
              <a:gd name="T9" fmla="*/ 2147483647 h 70"/>
              <a:gd name="T10" fmla="*/ 2147483647 w 54"/>
              <a:gd name="T11" fmla="*/ 2147483647 h 70"/>
              <a:gd name="T12" fmla="*/ 2147483647 w 54"/>
              <a:gd name="T13" fmla="*/ 2147483647 h 70"/>
              <a:gd name="T14" fmla="*/ 2147483647 w 54"/>
              <a:gd name="T15" fmla="*/ 2147483647 h 70"/>
              <a:gd name="T16" fmla="*/ 2147483647 w 54"/>
              <a:gd name="T17" fmla="*/ 2147483647 h 70"/>
              <a:gd name="T18" fmla="*/ 2147483647 w 54"/>
              <a:gd name="T19" fmla="*/ 2147483647 h 70"/>
              <a:gd name="T20" fmla="*/ 2147483647 w 54"/>
              <a:gd name="T21" fmla="*/ 2147483647 h 70"/>
              <a:gd name="T22" fmla="*/ 2147483647 w 54"/>
              <a:gd name="T23" fmla="*/ 2147483647 h 70"/>
              <a:gd name="T24" fmla="*/ 2147483647 w 54"/>
              <a:gd name="T25" fmla="*/ 2147483647 h 70"/>
              <a:gd name="T26" fmla="*/ 2147483647 w 54"/>
              <a:gd name="T27" fmla="*/ 2147483647 h 70"/>
              <a:gd name="T28" fmla="*/ 2147483647 w 54"/>
              <a:gd name="T29" fmla="*/ 2147483647 h 70"/>
              <a:gd name="T30" fmla="*/ 2147483647 w 54"/>
              <a:gd name="T31" fmla="*/ 2147483647 h 70"/>
              <a:gd name="T32" fmla="*/ 2147483647 w 54"/>
              <a:gd name="T33" fmla="*/ 2147483647 h 70"/>
              <a:gd name="T34" fmla="*/ 2147483647 w 54"/>
              <a:gd name="T35" fmla="*/ 2147483647 h 70"/>
              <a:gd name="T36" fmla="*/ 2147483647 w 54"/>
              <a:gd name="T37" fmla="*/ 2147483647 h 70"/>
              <a:gd name="T38" fmla="*/ 2147483647 w 54"/>
              <a:gd name="T39" fmla="*/ 2147483647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4"/>
              <a:gd name="T61" fmla="*/ 0 h 70"/>
              <a:gd name="T62" fmla="*/ 54 w 54"/>
              <a:gd name="T63" fmla="*/ 70 h 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4" h="70">
                <a:moveTo>
                  <a:pt x="50" y="0"/>
                </a:moveTo>
                <a:lnTo>
                  <a:pt x="0" y="14"/>
                </a:lnTo>
                <a:lnTo>
                  <a:pt x="0" y="23"/>
                </a:lnTo>
                <a:lnTo>
                  <a:pt x="2" y="29"/>
                </a:lnTo>
                <a:lnTo>
                  <a:pt x="2" y="35"/>
                </a:lnTo>
                <a:lnTo>
                  <a:pt x="2" y="41"/>
                </a:lnTo>
                <a:lnTo>
                  <a:pt x="2" y="47"/>
                </a:lnTo>
                <a:lnTo>
                  <a:pt x="2" y="54"/>
                </a:lnTo>
                <a:lnTo>
                  <a:pt x="2" y="60"/>
                </a:lnTo>
                <a:lnTo>
                  <a:pt x="2" y="66"/>
                </a:lnTo>
                <a:lnTo>
                  <a:pt x="8" y="70"/>
                </a:lnTo>
                <a:lnTo>
                  <a:pt x="8" y="64"/>
                </a:lnTo>
                <a:lnTo>
                  <a:pt x="8" y="58"/>
                </a:lnTo>
                <a:lnTo>
                  <a:pt x="8" y="52"/>
                </a:lnTo>
                <a:lnTo>
                  <a:pt x="6" y="45"/>
                </a:lnTo>
                <a:lnTo>
                  <a:pt x="6" y="39"/>
                </a:lnTo>
                <a:lnTo>
                  <a:pt x="6" y="33"/>
                </a:lnTo>
                <a:lnTo>
                  <a:pt x="6" y="25"/>
                </a:lnTo>
                <a:lnTo>
                  <a:pt x="4" y="18"/>
                </a:lnTo>
                <a:lnTo>
                  <a:pt x="54" y="4"/>
                </a:lnTo>
              </a:path>
            </a:pathLst>
          </a:custGeom>
          <a:noFill/>
          <a:ln w="0" cap="sq">
            <a:solidFill>
              <a:srgbClr val="000000"/>
            </a:solidFill>
            <a:prstDash val="solid"/>
            <a:miter lim="800000"/>
            <a:headEnd/>
            <a:tailEnd/>
          </a:ln>
        </p:spPr>
        <p:txBody>
          <a:bodyPr/>
          <a:lstStyle/>
          <a:p>
            <a:endParaRPr lang="de-DE"/>
          </a:p>
        </p:txBody>
      </p:sp>
      <p:sp>
        <p:nvSpPr>
          <p:cNvPr id="110812" name="Freeform 474"/>
          <p:cNvSpPr>
            <a:spLocks/>
          </p:cNvSpPr>
          <p:nvPr/>
        </p:nvSpPr>
        <p:spPr bwMode="auto">
          <a:xfrm>
            <a:off x="6043613" y="5638800"/>
            <a:ext cx="128587" cy="44450"/>
          </a:xfrm>
          <a:custGeom>
            <a:avLst/>
            <a:gdLst>
              <a:gd name="T0" fmla="*/ 2147483647 w 94"/>
              <a:gd name="T1" fmla="*/ 2147483647 h 29"/>
              <a:gd name="T2" fmla="*/ 2147483647 w 94"/>
              <a:gd name="T3" fmla="*/ 0 h 29"/>
              <a:gd name="T4" fmla="*/ 2147483647 w 94"/>
              <a:gd name="T5" fmla="*/ 2147483647 h 29"/>
              <a:gd name="T6" fmla="*/ 0 w 94"/>
              <a:gd name="T7" fmla="*/ 2147483647 h 29"/>
              <a:gd name="T8" fmla="*/ 2147483647 w 94"/>
              <a:gd name="T9" fmla="*/ 2147483647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94" y="4"/>
                </a:moveTo>
                <a:lnTo>
                  <a:pt x="87" y="0"/>
                </a:lnTo>
                <a:lnTo>
                  <a:pt x="2" y="22"/>
                </a:lnTo>
                <a:lnTo>
                  <a:pt x="0" y="29"/>
                </a:lnTo>
                <a:lnTo>
                  <a:pt x="94" y="4"/>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13" name="Freeform 475"/>
          <p:cNvSpPr>
            <a:spLocks/>
          </p:cNvSpPr>
          <p:nvPr/>
        </p:nvSpPr>
        <p:spPr bwMode="auto">
          <a:xfrm>
            <a:off x="6043613" y="5638800"/>
            <a:ext cx="128587" cy="44450"/>
          </a:xfrm>
          <a:custGeom>
            <a:avLst/>
            <a:gdLst>
              <a:gd name="T0" fmla="*/ 2147483647 w 94"/>
              <a:gd name="T1" fmla="*/ 2147483647 h 29"/>
              <a:gd name="T2" fmla="*/ 2147483647 w 94"/>
              <a:gd name="T3" fmla="*/ 0 h 29"/>
              <a:gd name="T4" fmla="*/ 2147483647 w 94"/>
              <a:gd name="T5" fmla="*/ 2147483647 h 29"/>
              <a:gd name="T6" fmla="*/ 0 w 94"/>
              <a:gd name="T7" fmla="*/ 2147483647 h 29"/>
              <a:gd name="T8" fmla="*/ 2147483647 w 94"/>
              <a:gd name="T9" fmla="*/ 2147483647 h 29"/>
              <a:gd name="T10" fmla="*/ 0 60000 65536"/>
              <a:gd name="T11" fmla="*/ 0 60000 65536"/>
              <a:gd name="T12" fmla="*/ 0 60000 65536"/>
              <a:gd name="T13" fmla="*/ 0 60000 65536"/>
              <a:gd name="T14" fmla="*/ 0 60000 65536"/>
              <a:gd name="T15" fmla="*/ 0 w 94"/>
              <a:gd name="T16" fmla="*/ 0 h 29"/>
              <a:gd name="T17" fmla="*/ 94 w 94"/>
              <a:gd name="T18" fmla="*/ 29 h 29"/>
            </a:gdLst>
            <a:ahLst/>
            <a:cxnLst>
              <a:cxn ang="T10">
                <a:pos x="T0" y="T1"/>
              </a:cxn>
              <a:cxn ang="T11">
                <a:pos x="T2" y="T3"/>
              </a:cxn>
              <a:cxn ang="T12">
                <a:pos x="T4" y="T5"/>
              </a:cxn>
              <a:cxn ang="T13">
                <a:pos x="T6" y="T7"/>
              </a:cxn>
              <a:cxn ang="T14">
                <a:pos x="T8" y="T9"/>
              </a:cxn>
            </a:cxnLst>
            <a:rect l="T15" t="T16" r="T17" b="T18"/>
            <a:pathLst>
              <a:path w="94" h="29">
                <a:moveTo>
                  <a:pt x="94" y="4"/>
                </a:moveTo>
                <a:lnTo>
                  <a:pt x="87" y="0"/>
                </a:lnTo>
                <a:lnTo>
                  <a:pt x="2" y="22"/>
                </a:lnTo>
                <a:lnTo>
                  <a:pt x="0" y="29"/>
                </a:lnTo>
                <a:lnTo>
                  <a:pt x="94" y="4"/>
                </a:lnTo>
              </a:path>
            </a:pathLst>
          </a:custGeom>
          <a:noFill/>
          <a:ln w="0" cap="sq">
            <a:solidFill>
              <a:srgbClr val="000000"/>
            </a:solidFill>
            <a:prstDash val="solid"/>
            <a:miter lim="800000"/>
            <a:headEnd/>
            <a:tailEnd/>
          </a:ln>
        </p:spPr>
        <p:txBody>
          <a:bodyPr/>
          <a:lstStyle/>
          <a:p>
            <a:endParaRPr lang="de-DE"/>
          </a:p>
        </p:txBody>
      </p:sp>
      <p:sp>
        <p:nvSpPr>
          <p:cNvPr id="110814" name="Line 476"/>
          <p:cNvSpPr>
            <a:spLocks noChangeShapeType="1"/>
          </p:cNvSpPr>
          <p:nvPr/>
        </p:nvSpPr>
        <p:spPr bwMode="auto">
          <a:xfrm>
            <a:off x="6045200" y="5670550"/>
            <a:ext cx="1588" cy="9525"/>
          </a:xfrm>
          <a:prstGeom prst="line">
            <a:avLst/>
          </a:prstGeom>
          <a:noFill/>
          <a:ln w="0" cap="sq">
            <a:solidFill>
              <a:srgbClr val="000000"/>
            </a:solidFill>
            <a:miter lim="800000"/>
            <a:headEnd/>
            <a:tailEnd/>
          </a:ln>
        </p:spPr>
        <p:txBody>
          <a:bodyPr/>
          <a:lstStyle/>
          <a:p>
            <a:endParaRPr lang="de-DE"/>
          </a:p>
        </p:txBody>
      </p:sp>
      <p:sp>
        <p:nvSpPr>
          <p:cNvPr id="110815" name="Line 477"/>
          <p:cNvSpPr>
            <a:spLocks noChangeShapeType="1"/>
          </p:cNvSpPr>
          <p:nvPr/>
        </p:nvSpPr>
        <p:spPr bwMode="auto">
          <a:xfrm flipV="1">
            <a:off x="5994400" y="5961063"/>
            <a:ext cx="49213" cy="17462"/>
          </a:xfrm>
          <a:prstGeom prst="line">
            <a:avLst/>
          </a:prstGeom>
          <a:noFill/>
          <a:ln w="0" cap="sq">
            <a:solidFill>
              <a:srgbClr val="000000"/>
            </a:solidFill>
            <a:miter lim="800000"/>
            <a:headEnd/>
            <a:tailEnd/>
          </a:ln>
        </p:spPr>
        <p:txBody>
          <a:bodyPr/>
          <a:lstStyle/>
          <a:p>
            <a:endParaRPr lang="de-DE"/>
          </a:p>
        </p:txBody>
      </p:sp>
      <p:sp>
        <p:nvSpPr>
          <p:cNvPr id="110816" name="Freeform 478"/>
          <p:cNvSpPr>
            <a:spLocks/>
          </p:cNvSpPr>
          <p:nvPr/>
        </p:nvSpPr>
        <p:spPr bwMode="auto">
          <a:xfrm>
            <a:off x="6245225" y="5791200"/>
            <a:ext cx="87313" cy="169863"/>
          </a:xfrm>
          <a:custGeom>
            <a:avLst/>
            <a:gdLst>
              <a:gd name="T0" fmla="*/ 2147483647 w 64"/>
              <a:gd name="T1" fmla="*/ 2147483647 h 110"/>
              <a:gd name="T2" fmla="*/ 2147483647 w 64"/>
              <a:gd name="T3" fmla="*/ 2147483647 h 110"/>
              <a:gd name="T4" fmla="*/ 2147483647 w 64"/>
              <a:gd name="T5" fmla="*/ 2147483647 h 110"/>
              <a:gd name="T6" fmla="*/ 2147483647 w 64"/>
              <a:gd name="T7" fmla="*/ 2147483647 h 110"/>
              <a:gd name="T8" fmla="*/ 2147483647 w 64"/>
              <a:gd name="T9" fmla="*/ 2147483647 h 110"/>
              <a:gd name="T10" fmla="*/ 2147483647 w 64"/>
              <a:gd name="T11" fmla="*/ 2147483647 h 110"/>
              <a:gd name="T12" fmla="*/ 2147483647 w 64"/>
              <a:gd name="T13" fmla="*/ 2147483647 h 110"/>
              <a:gd name="T14" fmla="*/ 2147483647 w 64"/>
              <a:gd name="T15" fmla="*/ 2147483647 h 110"/>
              <a:gd name="T16" fmla="*/ 2147483647 w 64"/>
              <a:gd name="T17" fmla="*/ 2147483647 h 110"/>
              <a:gd name="T18" fmla="*/ 0 w 64"/>
              <a:gd name="T19" fmla="*/ 0 h 1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10"/>
              <a:gd name="T32" fmla="*/ 64 w 64"/>
              <a:gd name="T33" fmla="*/ 110 h 1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10">
                <a:moveTo>
                  <a:pt x="60" y="110"/>
                </a:moveTo>
                <a:lnTo>
                  <a:pt x="62" y="104"/>
                </a:lnTo>
                <a:lnTo>
                  <a:pt x="62" y="98"/>
                </a:lnTo>
                <a:lnTo>
                  <a:pt x="62" y="92"/>
                </a:lnTo>
                <a:lnTo>
                  <a:pt x="64" y="83"/>
                </a:lnTo>
                <a:lnTo>
                  <a:pt x="64" y="77"/>
                </a:lnTo>
                <a:lnTo>
                  <a:pt x="64" y="71"/>
                </a:lnTo>
                <a:lnTo>
                  <a:pt x="64" y="65"/>
                </a:lnTo>
                <a:lnTo>
                  <a:pt x="64" y="58"/>
                </a:lnTo>
                <a:lnTo>
                  <a:pt x="0" y="0"/>
                </a:lnTo>
              </a:path>
            </a:pathLst>
          </a:custGeom>
          <a:noFill/>
          <a:ln w="0" cap="sq">
            <a:solidFill>
              <a:srgbClr val="000000"/>
            </a:solidFill>
            <a:prstDash val="solid"/>
            <a:miter lim="800000"/>
            <a:headEnd/>
            <a:tailEnd/>
          </a:ln>
        </p:spPr>
        <p:txBody>
          <a:bodyPr/>
          <a:lstStyle/>
          <a:p>
            <a:endParaRPr lang="de-DE"/>
          </a:p>
        </p:txBody>
      </p:sp>
      <p:sp>
        <p:nvSpPr>
          <p:cNvPr id="110817" name="Line 479"/>
          <p:cNvSpPr>
            <a:spLocks noChangeShapeType="1"/>
          </p:cNvSpPr>
          <p:nvPr/>
        </p:nvSpPr>
        <p:spPr bwMode="auto">
          <a:xfrm flipV="1">
            <a:off x="6332538" y="5870575"/>
            <a:ext cx="11112" cy="7938"/>
          </a:xfrm>
          <a:prstGeom prst="line">
            <a:avLst/>
          </a:prstGeom>
          <a:noFill/>
          <a:ln w="0" cap="sq">
            <a:solidFill>
              <a:srgbClr val="000000"/>
            </a:solidFill>
            <a:miter lim="800000"/>
            <a:headEnd/>
            <a:tailEnd/>
          </a:ln>
        </p:spPr>
        <p:txBody>
          <a:bodyPr/>
          <a:lstStyle/>
          <a:p>
            <a:endParaRPr lang="de-DE"/>
          </a:p>
        </p:txBody>
      </p:sp>
      <p:sp>
        <p:nvSpPr>
          <p:cNvPr id="110818" name="Freeform 480"/>
          <p:cNvSpPr>
            <a:spLocks/>
          </p:cNvSpPr>
          <p:nvPr/>
        </p:nvSpPr>
        <p:spPr bwMode="auto">
          <a:xfrm>
            <a:off x="6242050" y="5792788"/>
            <a:ext cx="87313" cy="166687"/>
          </a:xfrm>
          <a:custGeom>
            <a:avLst/>
            <a:gdLst>
              <a:gd name="T0" fmla="*/ 2147483647 w 64"/>
              <a:gd name="T1" fmla="*/ 2147483647 h 106"/>
              <a:gd name="T2" fmla="*/ 2147483647 w 64"/>
              <a:gd name="T3" fmla="*/ 2147483647 h 106"/>
              <a:gd name="T4" fmla="*/ 2147483647 w 64"/>
              <a:gd name="T5" fmla="*/ 2147483647 h 106"/>
              <a:gd name="T6" fmla="*/ 2147483647 w 64"/>
              <a:gd name="T7" fmla="*/ 2147483647 h 106"/>
              <a:gd name="T8" fmla="*/ 2147483647 w 64"/>
              <a:gd name="T9" fmla="*/ 2147483647 h 106"/>
              <a:gd name="T10" fmla="*/ 2147483647 w 64"/>
              <a:gd name="T11" fmla="*/ 2147483647 h 106"/>
              <a:gd name="T12" fmla="*/ 2147483647 w 64"/>
              <a:gd name="T13" fmla="*/ 2147483647 h 106"/>
              <a:gd name="T14" fmla="*/ 2147483647 w 64"/>
              <a:gd name="T15" fmla="*/ 2147483647 h 106"/>
              <a:gd name="T16" fmla="*/ 2147483647 w 64"/>
              <a:gd name="T17" fmla="*/ 2147483647 h 106"/>
              <a:gd name="T18" fmla="*/ 0 w 64"/>
              <a:gd name="T19" fmla="*/ 0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106"/>
              <a:gd name="T32" fmla="*/ 64 w 64"/>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106">
                <a:moveTo>
                  <a:pt x="60" y="106"/>
                </a:moveTo>
                <a:lnTo>
                  <a:pt x="60" y="100"/>
                </a:lnTo>
                <a:lnTo>
                  <a:pt x="62" y="94"/>
                </a:lnTo>
                <a:lnTo>
                  <a:pt x="62" y="87"/>
                </a:lnTo>
                <a:lnTo>
                  <a:pt x="64" y="81"/>
                </a:lnTo>
                <a:lnTo>
                  <a:pt x="64" y="77"/>
                </a:lnTo>
                <a:lnTo>
                  <a:pt x="64" y="71"/>
                </a:lnTo>
                <a:lnTo>
                  <a:pt x="64" y="65"/>
                </a:lnTo>
                <a:lnTo>
                  <a:pt x="64" y="56"/>
                </a:lnTo>
                <a:lnTo>
                  <a:pt x="0" y="0"/>
                </a:lnTo>
              </a:path>
            </a:pathLst>
          </a:custGeom>
          <a:noFill/>
          <a:ln w="0" cap="sq">
            <a:solidFill>
              <a:srgbClr val="000000"/>
            </a:solidFill>
            <a:prstDash val="solid"/>
            <a:miter lim="800000"/>
            <a:headEnd/>
            <a:tailEnd/>
          </a:ln>
        </p:spPr>
        <p:txBody>
          <a:bodyPr/>
          <a:lstStyle/>
          <a:p>
            <a:endParaRPr lang="de-DE"/>
          </a:p>
        </p:txBody>
      </p:sp>
      <p:sp>
        <p:nvSpPr>
          <p:cNvPr id="110819" name="Line 481"/>
          <p:cNvSpPr>
            <a:spLocks noChangeShapeType="1"/>
          </p:cNvSpPr>
          <p:nvPr/>
        </p:nvSpPr>
        <p:spPr bwMode="auto">
          <a:xfrm flipH="1" flipV="1">
            <a:off x="6216650" y="5829300"/>
            <a:ext cx="85725" cy="90488"/>
          </a:xfrm>
          <a:prstGeom prst="line">
            <a:avLst/>
          </a:prstGeom>
          <a:noFill/>
          <a:ln w="0" cap="sq">
            <a:solidFill>
              <a:srgbClr val="000000"/>
            </a:solidFill>
            <a:miter lim="800000"/>
            <a:headEnd/>
            <a:tailEnd/>
          </a:ln>
        </p:spPr>
        <p:txBody>
          <a:bodyPr/>
          <a:lstStyle/>
          <a:p>
            <a:endParaRPr lang="de-DE"/>
          </a:p>
        </p:txBody>
      </p:sp>
      <p:sp>
        <p:nvSpPr>
          <p:cNvPr id="110820" name="Freeform 482"/>
          <p:cNvSpPr>
            <a:spLocks/>
          </p:cNvSpPr>
          <p:nvPr/>
        </p:nvSpPr>
        <p:spPr bwMode="auto">
          <a:xfrm>
            <a:off x="6315075" y="5759450"/>
            <a:ext cx="12700" cy="15875"/>
          </a:xfrm>
          <a:custGeom>
            <a:avLst/>
            <a:gdLst>
              <a:gd name="T0" fmla="*/ 2147483647 w 10"/>
              <a:gd name="T1" fmla="*/ 0 h 11"/>
              <a:gd name="T2" fmla="*/ 2147483647 w 10"/>
              <a:gd name="T3" fmla="*/ 0 h 11"/>
              <a:gd name="T4" fmla="*/ 2147483647 w 10"/>
              <a:gd name="T5" fmla="*/ 2147483647 h 11"/>
              <a:gd name="T6" fmla="*/ 2147483647 w 10"/>
              <a:gd name="T7" fmla="*/ 2147483647 h 11"/>
              <a:gd name="T8" fmla="*/ 2147483647 w 10"/>
              <a:gd name="T9" fmla="*/ 2147483647 h 11"/>
              <a:gd name="T10" fmla="*/ 2147483647 w 10"/>
              <a:gd name="T11" fmla="*/ 2147483647 h 11"/>
              <a:gd name="T12" fmla="*/ 2147483647 w 10"/>
              <a:gd name="T13" fmla="*/ 2147483647 h 11"/>
              <a:gd name="T14" fmla="*/ 2147483647 w 10"/>
              <a:gd name="T15" fmla="*/ 2147483647 h 11"/>
              <a:gd name="T16" fmla="*/ 2147483647 w 10"/>
              <a:gd name="T17" fmla="*/ 2147483647 h 11"/>
              <a:gd name="T18" fmla="*/ 2147483647 w 10"/>
              <a:gd name="T19" fmla="*/ 2147483647 h 11"/>
              <a:gd name="T20" fmla="*/ 2147483647 w 10"/>
              <a:gd name="T21" fmla="*/ 2147483647 h 11"/>
              <a:gd name="T22" fmla="*/ 2147483647 w 10"/>
              <a:gd name="T23" fmla="*/ 2147483647 h 11"/>
              <a:gd name="T24" fmla="*/ 0 w 10"/>
              <a:gd name="T25" fmla="*/ 2147483647 h 11"/>
              <a:gd name="T26" fmla="*/ 0 w 10"/>
              <a:gd name="T27" fmla="*/ 2147483647 h 11"/>
              <a:gd name="T28" fmla="*/ 0 w 10"/>
              <a:gd name="T29" fmla="*/ 2147483647 h 11"/>
              <a:gd name="T30" fmla="*/ 2147483647 w 10"/>
              <a:gd name="T31" fmla="*/ 2147483647 h 11"/>
              <a:gd name="T32" fmla="*/ 2147483647 w 10"/>
              <a:gd name="T33" fmla="*/ 0 h 11"/>
              <a:gd name="T34" fmla="*/ 2147483647 w 10"/>
              <a:gd name="T35" fmla="*/ 0 h 11"/>
              <a:gd name="T36" fmla="*/ 2147483647 w 10"/>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1"/>
              <a:gd name="T59" fmla="*/ 10 w 10"/>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1">
                <a:moveTo>
                  <a:pt x="6" y="0"/>
                </a:moveTo>
                <a:lnTo>
                  <a:pt x="8" y="0"/>
                </a:lnTo>
                <a:lnTo>
                  <a:pt x="8" y="2"/>
                </a:lnTo>
                <a:lnTo>
                  <a:pt x="10" y="5"/>
                </a:lnTo>
                <a:lnTo>
                  <a:pt x="10" y="7"/>
                </a:lnTo>
                <a:lnTo>
                  <a:pt x="8" y="7"/>
                </a:lnTo>
                <a:lnTo>
                  <a:pt x="8" y="9"/>
                </a:lnTo>
                <a:lnTo>
                  <a:pt x="8" y="11"/>
                </a:lnTo>
                <a:lnTo>
                  <a:pt x="6" y="11"/>
                </a:lnTo>
                <a:lnTo>
                  <a:pt x="4" y="11"/>
                </a:lnTo>
                <a:lnTo>
                  <a:pt x="2" y="11"/>
                </a:lnTo>
                <a:lnTo>
                  <a:pt x="2" y="9"/>
                </a:lnTo>
                <a:lnTo>
                  <a:pt x="0" y="7"/>
                </a:lnTo>
                <a:lnTo>
                  <a:pt x="0" y="5"/>
                </a:lnTo>
                <a:lnTo>
                  <a:pt x="0" y="2"/>
                </a:lnTo>
                <a:lnTo>
                  <a:pt x="2" y="2"/>
                </a:lnTo>
                <a:lnTo>
                  <a:pt x="2" y="0"/>
                </a:lnTo>
                <a:lnTo>
                  <a:pt x="4" y="0"/>
                </a:lnTo>
                <a:lnTo>
                  <a:pt x="6"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21" name="Freeform 483"/>
          <p:cNvSpPr>
            <a:spLocks/>
          </p:cNvSpPr>
          <p:nvPr/>
        </p:nvSpPr>
        <p:spPr bwMode="auto">
          <a:xfrm>
            <a:off x="6315075" y="5759450"/>
            <a:ext cx="12700" cy="15875"/>
          </a:xfrm>
          <a:custGeom>
            <a:avLst/>
            <a:gdLst>
              <a:gd name="T0" fmla="*/ 2147483647 w 10"/>
              <a:gd name="T1" fmla="*/ 0 h 11"/>
              <a:gd name="T2" fmla="*/ 2147483647 w 10"/>
              <a:gd name="T3" fmla="*/ 0 h 11"/>
              <a:gd name="T4" fmla="*/ 2147483647 w 10"/>
              <a:gd name="T5" fmla="*/ 2147483647 h 11"/>
              <a:gd name="T6" fmla="*/ 2147483647 w 10"/>
              <a:gd name="T7" fmla="*/ 2147483647 h 11"/>
              <a:gd name="T8" fmla="*/ 2147483647 w 10"/>
              <a:gd name="T9" fmla="*/ 2147483647 h 11"/>
              <a:gd name="T10" fmla="*/ 2147483647 w 10"/>
              <a:gd name="T11" fmla="*/ 2147483647 h 11"/>
              <a:gd name="T12" fmla="*/ 2147483647 w 10"/>
              <a:gd name="T13" fmla="*/ 2147483647 h 11"/>
              <a:gd name="T14" fmla="*/ 2147483647 w 10"/>
              <a:gd name="T15" fmla="*/ 2147483647 h 11"/>
              <a:gd name="T16" fmla="*/ 2147483647 w 10"/>
              <a:gd name="T17" fmla="*/ 2147483647 h 11"/>
              <a:gd name="T18" fmla="*/ 2147483647 w 10"/>
              <a:gd name="T19" fmla="*/ 2147483647 h 11"/>
              <a:gd name="T20" fmla="*/ 2147483647 w 10"/>
              <a:gd name="T21" fmla="*/ 2147483647 h 11"/>
              <a:gd name="T22" fmla="*/ 2147483647 w 10"/>
              <a:gd name="T23" fmla="*/ 2147483647 h 11"/>
              <a:gd name="T24" fmla="*/ 0 w 10"/>
              <a:gd name="T25" fmla="*/ 2147483647 h 11"/>
              <a:gd name="T26" fmla="*/ 0 w 10"/>
              <a:gd name="T27" fmla="*/ 2147483647 h 11"/>
              <a:gd name="T28" fmla="*/ 0 w 10"/>
              <a:gd name="T29" fmla="*/ 2147483647 h 11"/>
              <a:gd name="T30" fmla="*/ 2147483647 w 10"/>
              <a:gd name="T31" fmla="*/ 2147483647 h 11"/>
              <a:gd name="T32" fmla="*/ 2147483647 w 10"/>
              <a:gd name="T33" fmla="*/ 0 h 11"/>
              <a:gd name="T34" fmla="*/ 2147483647 w 10"/>
              <a:gd name="T35" fmla="*/ 0 h 11"/>
              <a:gd name="T36" fmla="*/ 2147483647 w 10"/>
              <a:gd name="T37" fmla="*/ 0 h 1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11"/>
              <a:gd name="T59" fmla="*/ 10 w 10"/>
              <a:gd name="T60" fmla="*/ 11 h 1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11">
                <a:moveTo>
                  <a:pt x="6" y="0"/>
                </a:moveTo>
                <a:lnTo>
                  <a:pt x="8" y="0"/>
                </a:lnTo>
                <a:lnTo>
                  <a:pt x="8" y="2"/>
                </a:lnTo>
                <a:lnTo>
                  <a:pt x="10" y="5"/>
                </a:lnTo>
                <a:lnTo>
                  <a:pt x="10" y="7"/>
                </a:lnTo>
                <a:lnTo>
                  <a:pt x="8" y="7"/>
                </a:lnTo>
                <a:lnTo>
                  <a:pt x="8" y="9"/>
                </a:lnTo>
                <a:lnTo>
                  <a:pt x="8" y="11"/>
                </a:lnTo>
                <a:lnTo>
                  <a:pt x="6" y="11"/>
                </a:lnTo>
                <a:lnTo>
                  <a:pt x="4" y="11"/>
                </a:lnTo>
                <a:lnTo>
                  <a:pt x="2" y="11"/>
                </a:lnTo>
                <a:lnTo>
                  <a:pt x="2" y="9"/>
                </a:lnTo>
                <a:lnTo>
                  <a:pt x="0" y="7"/>
                </a:lnTo>
                <a:lnTo>
                  <a:pt x="0" y="5"/>
                </a:lnTo>
                <a:lnTo>
                  <a:pt x="0" y="2"/>
                </a:lnTo>
                <a:lnTo>
                  <a:pt x="2" y="2"/>
                </a:lnTo>
                <a:lnTo>
                  <a:pt x="2" y="0"/>
                </a:lnTo>
                <a:lnTo>
                  <a:pt x="4" y="0"/>
                </a:lnTo>
                <a:lnTo>
                  <a:pt x="6" y="0"/>
                </a:lnTo>
              </a:path>
            </a:pathLst>
          </a:custGeom>
          <a:noFill/>
          <a:ln w="0" cap="sq">
            <a:solidFill>
              <a:srgbClr val="000000"/>
            </a:solidFill>
            <a:prstDash val="solid"/>
            <a:miter lim="800000"/>
            <a:headEnd/>
            <a:tailEnd/>
          </a:ln>
        </p:spPr>
        <p:txBody>
          <a:bodyPr/>
          <a:lstStyle/>
          <a:p>
            <a:endParaRPr lang="de-DE"/>
          </a:p>
        </p:txBody>
      </p:sp>
      <p:sp>
        <p:nvSpPr>
          <p:cNvPr id="110822" name="Freeform 484"/>
          <p:cNvSpPr>
            <a:spLocks/>
          </p:cNvSpPr>
          <p:nvPr/>
        </p:nvSpPr>
        <p:spPr bwMode="auto">
          <a:xfrm>
            <a:off x="6315075" y="5718175"/>
            <a:ext cx="6350" cy="12700"/>
          </a:xfrm>
          <a:custGeom>
            <a:avLst/>
            <a:gdLst>
              <a:gd name="T0" fmla="*/ 2147483647 w 6"/>
              <a:gd name="T1" fmla="*/ 0 h 9"/>
              <a:gd name="T2" fmla="*/ 2147483647 w 6"/>
              <a:gd name="T3" fmla="*/ 2147483647 h 9"/>
              <a:gd name="T4" fmla="*/ 2147483647 w 6"/>
              <a:gd name="T5" fmla="*/ 2147483647 h 9"/>
              <a:gd name="T6" fmla="*/ 2147483647 w 6"/>
              <a:gd name="T7" fmla="*/ 2147483647 h 9"/>
              <a:gd name="T8" fmla="*/ 2147483647 w 6"/>
              <a:gd name="T9" fmla="*/ 2147483647 h 9"/>
              <a:gd name="T10" fmla="*/ 2147483647 w 6"/>
              <a:gd name="T11" fmla="*/ 2147483647 h 9"/>
              <a:gd name="T12" fmla="*/ 2147483647 w 6"/>
              <a:gd name="T13" fmla="*/ 2147483647 h 9"/>
              <a:gd name="T14" fmla="*/ 2147483647 w 6"/>
              <a:gd name="T15" fmla="*/ 2147483647 h 9"/>
              <a:gd name="T16" fmla="*/ 0 w 6"/>
              <a:gd name="T17" fmla="*/ 2147483647 h 9"/>
              <a:gd name="T18" fmla="*/ 0 w 6"/>
              <a:gd name="T19" fmla="*/ 2147483647 h 9"/>
              <a:gd name="T20" fmla="*/ 0 w 6"/>
              <a:gd name="T21" fmla="*/ 2147483647 h 9"/>
              <a:gd name="T22" fmla="*/ 2147483647 w 6"/>
              <a:gd name="T23" fmla="*/ 2147483647 h 9"/>
              <a:gd name="T24" fmla="*/ 2147483647 w 6"/>
              <a:gd name="T25" fmla="*/ 2147483647 h 9"/>
              <a:gd name="T26" fmla="*/ 2147483647 w 6"/>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9"/>
              <a:gd name="T44" fmla="*/ 6 w 6"/>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9">
                <a:moveTo>
                  <a:pt x="4" y="0"/>
                </a:moveTo>
                <a:lnTo>
                  <a:pt x="4" y="3"/>
                </a:lnTo>
                <a:lnTo>
                  <a:pt x="6" y="3"/>
                </a:lnTo>
                <a:lnTo>
                  <a:pt x="6" y="5"/>
                </a:lnTo>
                <a:lnTo>
                  <a:pt x="6" y="7"/>
                </a:lnTo>
                <a:lnTo>
                  <a:pt x="6" y="9"/>
                </a:lnTo>
                <a:lnTo>
                  <a:pt x="4" y="9"/>
                </a:lnTo>
                <a:lnTo>
                  <a:pt x="2" y="9"/>
                </a:lnTo>
                <a:lnTo>
                  <a:pt x="0" y="7"/>
                </a:lnTo>
                <a:lnTo>
                  <a:pt x="0" y="5"/>
                </a:lnTo>
                <a:lnTo>
                  <a:pt x="0" y="3"/>
                </a:lnTo>
                <a:lnTo>
                  <a:pt x="2" y="3"/>
                </a:lnTo>
                <a:lnTo>
                  <a:pt x="4" y="3"/>
                </a:lnTo>
                <a:lnTo>
                  <a:pt x="4"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23" name="Freeform 485"/>
          <p:cNvSpPr>
            <a:spLocks/>
          </p:cNvSpPr>
          <p:nvPr/>
        </p:nvSpPr>
        <p:spPr bwMode="auto">
          <a:xfrm>
            <a:off x="6315075" y="5718175"/>
            <a:ext cx="6350" cy="12700"/>
          </a:xfrm>
          <a:custGeom>
            <a:avLst/>
            <a:gdLst>
              <a:gd name="T0" fmla="*/ 2147483647 w 6"/>
              <a:gd name="T1" fmla="*/ 0 h 9"/>
              <a:gd name="T2" fmla="*/ 2147483647 w 6"/>
              <a:gd name="T3" fmla="*/ 2147483647 h 9"/>
              <a:gd name="T4" fmla="*/ 2147483647 w 6"/>
              <a:gd name="T5" fmla="*/ 2147483647 h 9"/>
              <a:gd name="T6" fmla="*/ 2147483647 w 6"/>
              <a:gd name="T7" fmla="*/ 2147483647 h 9"/>
              <a:gd name="T8" fmla="*/ 2147483647 w 6"/>
              <a:gd name="T9" fmla="*/ 2147483647 h 9"/>
              <a:gd name="T10" fmla="*/ 2147483647 w 6"/>
              <a:gd name="T11" fmla="*/ 2147483647 h 9"/>
              <a:gd name="T12" fmla="*/ 2147483647 w 6"/>
              <a:gd name="T13" fmla="*/ 2147483647 h 9"/>
              <a:gd name="T14" fmla="*/ 2147483647 w 6"/>
              <a:gd name="T15" fmla="*/ 2147483647 h 9"/>
              <a:gd name="T16" fmla="*/ 0 w 6"/>
              <a:gd name="T17" fmla="*/ 2147483647 h 9"/>
              <a:gd name="T18" fmla="*/ 0 w 6"/>
              <a:gd name="T19" fmla="*/ 2147483647 h 9"/>
              <a:gd name="T20" fmla="*/ 0 w 6"/>
              <a:gd name="T21" fmla="*/ 2147483647 h 9"/>
              <a:gd name="T22" fmla="*/ 2147483647 w 6"/>
              <a:gd name="T23" fmla="*/ 2147483647 h 9"/>
              <a:gd name="T24" fmla="*/ 2147483647 w 6"/>
              <a:gd name="T25" fmla="*/ 2147483647 h 9"/>
              <a:gd name="T26" fmla="*/ 2147483647 w 6"/>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9"/>
              <a:gd name="T44" fmla="*/ 6 w 6"/>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9">
                <a:moveTo>
                  <a:pt x="4" y="0"/>
                </a:moveTo>
                <a:lnTo>
                  <a:pt x="4" y="3"/>
                </a:lnTo>
                <a:lnTo>
                  <a:pt x="6" y="3"/>
                </a:lnTo>
                <a:lnTo>
                  <a:pt x="6" y="5"/>
                </a:lnTo>
                <a:lnTo>
                  <a:pt x="6" y="7"/>
                </a:lnTo>
                <a:lnTo>
                  <a:pt x="6" y="9"/>
                </a:lnTo>
                <a:lnTo>
                  <a:pt x="4" y="9"/>
                </a:lnTo>
                <a:lnTo>
                  <a:pt x="2" y="9"/>
                </a:lnTo>
                <a:lnTo>
                  <a:pt x="0" y="7"/>
                </a:lnTo>
                <a:lnTo>
                  <a:pt x="0" y="5"/>
                </a:lnTo>
                <a:lnTo>
                  <a:pt x="0" y="3"/>
                </a:lnTo>
                <a:lnTo>
                  <a:pt x="2" y="3"/>
                </a:lnTo>
                <a:lnTo>
                  <a:pt x="4" y="3"/>
                </a:lnTo>
                <a:lnTo>
                  <a:pt x="4" y="0"/>
                </a:lnTo>
              </a:path>
            </a:pathLst>
          </a:custGeom>
          <a:noFill/>
          <a:ln w="0" cap="sq">
            <a:solidFill>
              <a:srgbClr val="000000"/>
            </a:solidFill>
            <a:prstDash val="solid"/>
            <a:miter lim="800000"/>
            <a:headEnd/>
            <a:tailEnd/>
          </a:ln>
        </p:spPr>
        <p:txBody>
          <a:bodyPr/>
          <a:lstStyle/>
          <a:p>
            <a:endParaRPr lang="de-DE"/>
          </a:p>
        </p:txBody>
      </p:sp>
      <p:sp>
        <p:nvSpPr>
          <p:cNvPr id="110824" name="Line 486"/>
          <p:cNvSpPr>
            <a:spLocks noChangeShapeType="1"/>
          </p:cNvSpPr>
          <p:nvPr/>
        </p:nvSpPr>
        <p:spPr bwMode="auto">
          <a:xfrm flipH="1" flipV="1">
            <a:off x="5915025" y="5721350"/>
            <a:ext cx="12700" cy="19050"/>
          </a:xfrm>
          <a:prstGeom prst="line">
            <a:avLst/>
          </a:prstGeom>
          <a:noFill/>
          <a:ln w="0" cap="sq">
            <a:solidFill>
              <a:srgbClr val="000000"/>
            </a:solidFill>
            <a:miter lim="800000"/>
            <a:headEnd/>
            <a:tailEnd/>
          </a:ln>
        </p:spPr>
        <p:txBody>
          <a:bodyPr/>
          <a:lstStyle/>
          <a:p>
            <a:endParaRPr lang="de-DE"/>
          </a:p>
        </p:txBody>
      </p:sp>
      <p:sp>
        <p:nvSpPr>
          <p:cNvPr id="110825" name="Line 487"/>
          <p:cNvSpPr>
            <a:spLocks noChangeShapeType="1"/>
          </p:cNvSpPr>
          <p:nvPr/>
        </p:nvSpPr>
        <p:spPr bwMode="auto">
          <a:xfrm flipH="1" flipV="1">
            <a:off x="6254750" y="5710238"/>
            <a:ext cx="4763" cy="3175"/>
          </a:xfrm>
          <a:prstGeom prst="line">
            <a:avLst/>
          </a:prstGeom>
          <a:noFill/>
          <a:ln w="0" cap="sq">
            <a:solidFill>
              <a:srgbClr val="000000"/>
            </a:solidFill>
            <a:miter lim="800000"/>
            <a:headEnd/>
            <a:tailEnd/>
          </a:ln>
        </p:spPr>
        <p:txBody>
          <a:bodyPr/>
          <a:lstStyle/>
          <a:p>
            <a:endParaRPr lang="de-DE"/>
          </a:p>
        </p:txBody>
      </p:sp>
      <p:sp>
        <p:nvSpPr>
          <p:cNvPr id="110826" name="Freeform 488"/>
          <p:cNvSpPr>
            <a:spLocks/>
          </p:cNvSpPr>
          <p:nvPr/>
        </p:nvSpPr>
        <p:spPr bwMode="auto">
          <a:xfrm>
            <a:off x="6315075" y="5759450"/>
            <a:ext cx="9525" cy="15875"/>
          </a:xfrm>
          <a:custGeom>
            <a:avLst/>
            <a:gdLst>
              <a:gd name="T0" fmla="*/ 2147483647 w 8"/>
              <a:gd name="T1" fmla="*/ 0 h 11"/>
              <a:gd name="T2" fmla="*/ 2147483647 w 8"/>
              <a:gd name="T3" fmla="*/ 0 h 11"/>
              <a:gd name="T4" fmla="*/ 2147483647 w 8"/>
              <a:gd name="T5" fmla="*/ 2147483647 h 11"/>
              <a:gd name="T6" fmla="*/ 2147483647 w 8"/>
              <a:gd name="T7" fmla="*/ 2147483647 h 11"/>
              <a:gd name="T8" fmla="*/ 2147483647 w 8"/>
              <a:gd name="T9" fmla="*/ 2147483647 h 11"/>
              <a:gd name="T10" fmla="*/ 2147483647 w 8"/>
              <a:gd name="T11" fmla="*/ 2147483647 h 11"/>
              <a:gd name="T12" fmla="*/ 2147483647 w 8"/>
              <a:gd name="T13" fmla="*/ 2147483647 h 11"/>
              <a:gd name="T14" fmla="*/ 2147483647 w 8"/>
              <a:gd name="T15" fmla="*/ 2147483647 h 11"/>
              <a:gd name="T16" fmla="*/ 2147483647 w 8"/>
              <a:gd name="T17" fmla="*/ 2147483647 h 11"/>
              <a:gd name="T18" fmla="*/ 2147483647 w 8"/>
              <a:gd name="T19" fmla="*/ 2147483647 h 11"/>
              <a:gd name="T20" fmla="*/ 2147483647 w 8"/>
              <a:gd name="T21" fmla="*/ 2147483647 h 11"/>
              <a:gd name="T22" fmla="*/ 2147483647 w 8"/>
              <a:gd name="T23" fmla="*/ 2147483647 h 11"/>
              <a:gd name="T24" fmla="*/ 0 w 8"/>
              <a:gd name="T25" fmla="*/ 2147483647 h 11"/>
              <a:gd name="T26" fmla="*/ 2147483647 w 8"/>
              <a:gd name="T27" fmla="*/ 2147483647 h 11"/>
              <a:gd name="T28" fmla="*/ 2147483647 w 8"/>
              <a:gd name="T29" fmla="*/ 2147483647 h 11"/>
              <a:gd name="T30" fmla="*/ 2147483647 w 8"/>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1"/>
              <a:gd name="T50" fmla="*/ 8 w 8"/>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1">
                <a:moveTo>
                  <a:pt x="4" y="0"/>
                </a:moveTo>
                <a:lnTo>
                  <a:pt x="6" y="0"/>
                </a:lnTo>
                <a:lnTo>
                  <a:pt x="6" y="2"/>
                </a:lnTo>
                <a:lnTo>
                  <a:pt x="6" y="5"/>
                </a:lnTo>
                <a:lnTo>
                  <a:pt x="8" y="5"/>
                </a:lnTo>
                <a:lnTo>
                  <a:pt x="8" y="7"/>
                </a:lnTo>
                <a:lnTo>
                  <a:pt x="6" y="7"/>
                </a:lnTo>
                <a:lnTo>
                  <a:pt x="6" y="9"/>
                </a:lnTo>
                <a:lnTo>
                  <a:pt x="6" y="11"/>
                </a:lnTo>
                <a:lnTo>
                  <a:pt x="4" y="11"/>
                </a:lnTo>
                <a:lnTo>
                  <a:pt x="2" y="9"/>
                </a:lnTo>
                <a:lnTo>
                  <a:pt x="2" y="7"/>
                </a:lnTo>
                <a:lnTo>
                  <a:pt x="0" y="5"/>
                </a:lnTo>
                <a:lnTo>
                  <a:pt x="2" y="5"/>
                </a:lnTo>
                <a:lnTo>
                  <a:pt x="2" y="2"/>
                </a:lnTo>
                <a:lnTo>
                  <a:pt x="4"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27" name="Freeform 489"/>
          <p:cNvSpPr>
            <a:spLocks/>
          </p:cNvSpPr>
          <p:nvPr/>
        </p:nvSpPr>
        <p:spPr bwMode="auto">
          <a:xfrm>
            <a:off x="6315075" y="5759450"/>
            <a:ext cx="9525" cy="15875"/>
          </a:xfrm>
          <a:custGeom>
            <a:avLst/>
            <a:gdLst>
              <a:gd name="T0" fmla="*/ 2147483647 w 8"/>
              <a:gd name="T1" fmla="*/ 0 h 11"/>
              <a:gd name="T2" fmla="*/ 2147483647 w 8"/>
              <a:gd name="T3" fmla="*/ 0 h 11"/>
              <a:gd name="T4" fmla="*/ 2147483647 w 8"/>
              <a:gd name="T5" fmla="*/ 2147483647 h 11"/>
              <a:gd name="T6" fmla="*/ 2147483647 w 8"/>
              <a:gd name="T7" fmla="*/ 2147483647 h 11"/>
              <a:gd name="T8" fmla="*/ 2147483647 w 8"/>
              <a:gd name="T9" fmla="*/ 2147483647 h 11"/>
              <a:gd name="T10" fmla="*/ 2147483647 w 8"/>
              <a:gd name="T11" fmla="*/ 2147483647 h 11"/>
              <a:gd name="T12" fmla="*/ 2147483647 w 8"/>
              <a:gd name="T13" fmla="*/ 2147483647 h 11"/>
              <a:gd name="T14" fmla="*/ 2147483647 w 8"/>
              <a:gd name="T15" fmla="*/ 2147483647 h 11"/>
              <a:gd name="T16" fmla="*/ 2147483647 w 8"/>
              <a:gd name="T17" fmla="*/ 2147483647 h 11"/>
              <a:gd name="T18" fmla="*/ 2147483647 w 8"/>
              <a:gd name="T19" fmla="*/ 2147483647 h 11"/>
              <a:gd name="T20" fmla="*/ 2147483647 w 8"/>
              <a:gd name="T21" fmla="*/ 2147483647 h 11"/>
              <a:gd name="T22" fmla="*/ 2147483647 w 8"/>
              <a:gd name="T23" fmla="*/ 2147483647 h 11"/>
              <a:gd name="T24" fmla="*/ 0 w 8"/>
              <a:gd name="T25" fmla="*/ 2147483647 h 11"/>
              <a:gd name="T26" fmla="*/ 2147483647 w 8"/>
              <a:gd name="T27" fmla="*/ 2147483647 h 11"/>
              <a:gd name="T28" fmla="*/ 2147483647 w 8"/>
              <a:gd name="T29" fmla="*/ 2147483647 h 11"/>
              <a:gd name="T30" fmla="*/ 2147483647 w 8"/>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1"/>
              <a:gd name="T50" fmla="*/ 8 w 8"/>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1">
                <a:moveTo>
                  <a:pt x="4" y="0"/>
                </a:moveTo>
                <a:lnTo>
                  <a:pt x="6" y="0"/>
                </a:lnTo>
                <a:lnTo>
                  <a:pt x="6" y="2"/>
                </a:lnTo>
                <a:lnTo>
                  <a:pt x="6" y="5"/>
                </a:lnTo>
                <a:lnTo>
                  <a:pt x="8" y="5"/>
                </a:lnTo>
                <a:lnTo>
                  <a:pt x="8" y="7"/>
                </a:lnTo>
                <a:lnTo>
                  <a:pt x="6" y="7"/>
                </a:lnTo>
                <a:lnTo>
                  <a:pt x="6" y="9"/>
                </a:lnTo>
                <a:lnTo>
                  <a:pt x="6" y="11"/>
                </a:lnTo>
                <a:lnTo>
                  <a:pt x="4" y="11"/>
                </a:lnTo>
                <a:lnTo>
                  <a:pt x="2" y="9"/>
                </a:lnTo>
                <a:lnTo>
                  <a:pt x="2" y="7"/>
                </a:lnTo>
                <a:lnTo>
                  <a:pt x="0" y="5"/>
                </a:lnTo>
                <a:lnTo>
                  <a:pt x="2" y="5"/>
                </a:lnTo>
                <a:lnTo>
                  <a:pt x="2" y="2"/>
                </a:lnTo>
                <a:lnTo>
                  <a:pt x="4" y="0"/>
                </a:lnTo>
              </a:path>
            </a:pathLst>
          </a:custGeom>
          <a:noFill/>
          <a:ln w="0" cap="sq">
            <a:solidFill>
              <a:srgbClr val="000000"/>
            </a:solidFill>
            <a:prstDash val="solid"/>
            <a:miter lim="800000"/>
            <a:headEnd/>
            <a:tailEnd/>
          </a:ln>
        </p:spPr>
        <p:txBody>
          <a:bodyPr/>
          <a:lstStyle/>
          <a:p>
            <a:endParaRPr lang="de-DE"/>
          </a:p>
        </p:txBody>
      </p:sp>
      <p:sp>
        <p:nvSpPr>
          <p:cNvPr id="110828" name="Freeform 490"/>
          <p:cNvSpPr>
            <a:spLocks/>
          </p:cNvSpPr>
          <p:nvPr/>
        </p:nvSpPr>
        <p:spPr bwMode="auto">
          <a:xfrm>
            <a:off x="6315075" y="5759450"/>
            <a:ext cx="6350" cy="12700"/>
          </a:xfrm>
          <a:custGeom>
            <a:avLst/>
            <a:gdLst>
              <a:gd name="T0" fmla="*/ 2147483647 w 6"/>
              <a:gd name="T1" fmla="*/ 0 h 9"/>
              <a:gd name="T2" fmla="*/ 2147483647 w 6"/>
              <a:gd name="T3" fmla="*/ 2147483647 h 9"/>
              <a:gd name="T4" fmla="*/ 2147483647 w 6"/>
              <a:gd name="T5" fmla="*/ 2147483647 h 9"/>
              <a:gd name="T6" fmla="*/ 2147483647 w 6"/>
              <a:gd name="T7" fmla="*/ 2147483647 h 9"/>
              <a:gd name="T8" fmla="*/ 2147483647 w 6"/>
              <a:gd name="T9" fmla="*/ 2147483647 h 9"/>
              <a:gd name="T10" fmla="*/ 2147483647 w 6"/>
              <a:gd name="T11" fmla="*/ 2147483647 h 9"/>
              <a:gd name="T12" fmla="*/ 2147483647 w 6"/>
              <a:gd name="T13" fmla="*/ 2147483647 h 9"/>
              <a:gd name="T14" fmla="*/ 2147483647 w 6"/>
              <a:gd name="T15" fmla="*/ 2147483647 h 9"/>
              <a:gd name="T16" fmla="*/ 2147483647 w 6"/>
              <a:gd name="T17" fmla="*/ 2147483647 h 9"/>
              <a:gd name="T18" fmla="*/ 0 w 6"/>
              <a:gd name="T19" fmla="*/ 2147483647 h 9"/>
              <a:gd name="T20" fmla="*/ 0 w 6"/>
              <a:gd name="T21" fmla="*/ 2147483647 h 9"/>
              <a:gd name="T22" fmla="*/ 2147483647 w 6"/>
              <a:gd name="T23" fmla="*/ 2147483647 h 9"/>
              <a:gd name="T24" fmla="*/ 2147483647 w 6"/>
              <a:gd name="T25" fmla="*/ 2147483647 h 9"/>
              <a:gd name="T26" fmla="*/ 2147483647 w 6"/>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9"/>
              <a:gd name="T44" fmla="*/ 6 w 6"/>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9">
                <a:moveTo>
                  <a:pt x="4" y="0"/>
                </a:moveTo>
                <a:lnTo>
                  <a:pt x="4" y="2"/>
                </a:lnTo>
                <a:lnTo>
                  <a:pt x="6" y="2"/>
                </a:lnTo>
                <a:lnTo>
                  <a:pt x="6" y="5"/>
                </a:lnTo>
                <a:lnTo>
                  <a:pt x="6" y="7"/>
                </a:lnTo>
                <a:lnTo>
                  <a:pt x="4" y="7"/>
                </a:lnTo>
                <a:lnTo>
                  <a:pt x="4" y="9"/>
                </a:lnTo>
                <a:lnTo>
                  <a:pt x="2" y="9"/>
                </a:lnTo>
                <a:lnTo>
                  <a:pt x="2" y="7"/>
                </a:lnTo>
                <a:lnTo>
                  <a:pt x="0" y="7"/>
                </a:lnTo>
                <a:lnTo>
                  <a:pt x="0" y="5"/>
                </a:lnTo>
                <a:lnTo>
                  <a:pt x="2" y="5"/>
                </a:lnTo>
                <a:lnTo>
                  <a:pt x="2" y="2"/>
                </a:lnTo>
                <a:lnTo>
                  <a:pt x="4"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29" name="Freeform 491"/>
          <p:cNvSpPr>
            <a:spLocks/>
          </p:cNvSpPr>
          <p:nvPr/>
        </p:nvSpPr>
        <p:spPr bwMode="auto">
          <a:xfrm>
            <a:off x="6315075" y="5759450"/>
            <a:ext cx="6350" cy="12700"/>
          </a:xfrm>
          <a:custGeom>
            <a:avLst/>
            <a:gdLst>
              <a:gd name="T0" fmla="*/ 2147483647 w 6"/>
              <a:gd name="T1" fmla="*/ 0 h 9"/>
              <a:gd name="T2" fmla="*/ 2147483647 w 6"/>
              <a:gd name="T3" fmla="*/ 2147483647 h 9"/>
              <a:gd name="T4" fmla="*/ 2147483647 w 6"/>
              <a:gd name="T5" fmla="*/ 2147483647 h 9"/>
              <a:gd name="T6" fmla="*/ 2147483647 w 6"/>
              <a:gd name="T7" fmla="*/ 2147483647 h 9"/>
              <a:gd name="T8" fmla="*/ 2147483647 w 6"/>
              <a:gd name="T9" fmla="*/ 2147483647 h 9"/>
              <a:gd name="T10" fmla="*/ 2147483647 w 6"/>
              <a:gd name="T11" fmla="*/ 2147483647 h 9"/>
              <a:gd name="T12" fmla="*/ 2147483647 w 6"/>
              <a:gd name="T13" fmla="*/ 2147483647 h 9"/>
              <a:gd name="T14" fmla="*/ 2147483647 w 6"/>
              <a:gd name="T15" fmla="*/ 2147483647 h 9"/>
              <a:gd name="T16" fmla="*/ 2147483647 w 6"/>
              <a:gd name="T17" fmla="*/ 2147483647 h 9"/>
              <a:gd name="T18" fmla="*/ 0 w 6"/>
              <a:gd name="T19" fmla="*/ 2147483647 h 9"/>
              <a:gd name="T20" fmla="*/ 0 w 6"/>
              <a:gd name="T21" fmla="*/ 2147483647 h 9"/>
              <a:gd name="T22" fmla="*/ 2147483647 w 6"/>
              <a:gd name="T23" fmla="*/ 2147483647 h 9"/>
              <a:gd name="T24" fmla="*/ 2147483647 w 6"/>
              <a:gd name="T25" fmla="*/ 2147483647 h 9"/>
              <a:gd name="T26" fmla="*/ 2147483647 w 6"/>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
              <a:gd name="T43" fmla="*/ 0 h 9"/>
              <a:gd name="T44" fmla="*/ 6 w 6"/>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 h="9">
                <a:moveTo>
                  <a:pt x="4" y="0"/>
                </a:moveTo>
                <a:lnTo>
                  <a:pt x="4" y="2"/>
                </a:lnTo>
                <a:lnTo>
                  <a:pt x="6" y="2"/>
                </a:lnTo>
                <a:lnTo>
                  <a:pt x="6" y="5"/>
                </a:lnTo>
                <a:lnTo>
                  <a:pt x="6" y="7"/>
                </a:lnTo>
                <a:lnTo>
                  <a:pt x="4" y="7"/>
                </a:lnTo>
                <a:lnTo>
                  <a:pt x="4" y="9"/>
                </a:lnTo>
                <a:lnTo>
                  <a:pt x="2" y="9"/>
                </a:lnTo>
                <a:lnTo>
                  <a:pt x="2" y="7"/>
                </a:lnTo>
                <a:lnTo>
                  <a:pt x="0" y="7"/>
                </a:lnTo>
                <a:lnTo>
                  <a:pt x="0" y="5"/>
                </a:lnTo>
                <a:lnTo>
                  <a:pt x="2" y="5"/>
                </a:lnTo>
                <a:lnTo>
                  <a:pt x="2" y="2"/>
                </a:lnTo>
                <a:lnTo>
                  <a:pt x="4" y="0"/>
                </a:lnTo>
              </a:path>
            </a:pathLst>
          </a:custGeom>
          <a:noFill/>
          <a:ln w="0" cap="sq">
            <a:solidFill>
              <a:srgbClr val="000000"/>
            </a:solidFill>
            <a:prstDash val="solid"/>
            <a:miter lim="800000"/>
            <a:headEnd/>
            <a:tailEnd/>
          </a:ln>
        </p:spPr>
        <p:txBody>
          <a:bodyPr/>
          <a:lstStyle/>
          <a:p>
            <a:endParaRPr lang="de-DE"/>
          </a:p>
        </p:txBody>
      </p:sp>
      <p:sp>
        <p:nvSpPr>
          <p:cNvPr id="110830" name="Rectangle 492"/>
          <p:cNvSpPr>
            <a:spLocks noChangeArrowheads="1"/>
          </p:cNvSpPr>
          <p:nvPr/>
        </p:nvSpPr>
        <p:spPr bwMode="auto">
          <a:xfrm>
            <a:off x="6316663" y="5710238"/>
            <a:ext cx="1587" cy="3175"/>
          </a:xfrm>
          <a:prstGeom prst="rect">
            <a:avLst/>
          </a:prstGeom>
          <a:solidFill>
            <a:srgbClr val="FFFBF0"/>
          </a:solidFill>
          <a:ln w="0" cap="sq">
            <a:solidFill>
              <a:srgbClr val="000000"/>
            </a:solidFill>
            <a:miter lim="800000"/>
            <a:headEnd/>
            <a:tailEnd/>
          </a:ln>
        </p:spPr>
        <p:txBody>
          <a:bodyPr/>
          <a:lstStyle/>
          <a:p>
            <a:endParaRPr lang="en-US"/>
          </a:p>
        </p:txBody>
      </p:sp>
      <p:sp>
        <p:nvSpPr>
          <p:cNvPr id="110831" name="Rectangle 493"/>
          <p:cNvSpPr>
            <a:spLocks noChangeArrowheads="1"/>
          </p:cNvSpPr>
          <p:nvPr/>
        </p:nvSpPr>
        <p:spPr bwMode="auto">
          <a:xfrm>
            <a:off x="6316663" y="5710238"/>
            <a:ext cx="1587" cy="3175"/>
          </a:xfrm>
          <a:prstGeom prst="rect">
            <a:avLst/>
          </a:prstGeom>
          <a:noFill/>
          <a:ln w="0" cap="sq">
            <a:solidFill>
              <a:srgbClr val="000000"/>
            </a:solidFill>
            <a:miter lim="800000"/>
            <a:headEnd/>
            <a:tailEnd/>
          </a:ln>
        </p:spPr>
        <p:txBody>
          <a:bodyPr/>
          <a:lstStyle/>
          <a:p>
            <a:endParaRPr lang="en-US"/>
          </a:p>
        </p:txBody>
      </p:sp>
      <p:sp>
        <p:nvSpPr>
          <p:cNvPr id="110832" name="Freeform 494"/>
          <p:cNvSpPr>
            <a:spLocks/>
          </p:cNvSpPr>
          <p:nvPr/>
        </p:nvSpPr>
        <p:spPr bwMode="auto">
          <a:xfrm>
            <a:off x="5986463" y="5800725"/>
            <a:ext cx="241300" cy="95250"/>
          </a:xfrm>
          <a:custGeom>
            <a:avLst/>
            <a:gdLst>
              <a:gd name="T0" fmla="*/ 0 w 176"/>
              <a:gd name="T1" fmla="*/ 2147483647 h 63"/>
              <a:gd name="T2" fmla="*/ 2147483647 w 176"/>
              <a:gd name="T3" fmla="*/ 2147483647 h 63"/>
              <a:gd name="T4" fmla="*/ 2147483647 w 176"/>
              <a:gd name="T5" fmla="*/ 0 h 63"/>
              <a:gd name="T6" fmla="*/ 0 60000 65536"/>
              <a:gd name="T7" fmla="*/ 0 60000 65536"/>
              <a:gd name="T8" fmla="*/ 0 60000 65536"/>
              <a:gd name="T9" fmla="*/ 0 w 176"/>
              <a:gd name="T10" fmla="*/ 0 h 63"/>
              <a:gd name="T11" fmla="*/ 176 w 176"/>
              <a:gd name="T12" fmla="*/ 63 h 63"/>
            </a:gdLst>
            <a:ahLst/>
            <a:cxnLst>
              <a:cxn ang="T6">
                <a:pos x="T0" y="T1"/>
              </a:cxn>
              <a:cxn ang="T7">
                <a:pos x="T2" y="T3"/>
              </a:cxn>
              <a:cxn ang="T8">
                <a:pos x="T4" y="T5"/>
              </a:cxn>
            </a:cxnLst>
            <a:rect l="T9" t="T10" r="T11" b="T12"/>
            <a:pathLst>
              <a:path w="176" h="63">
                <a:moveTo>
                  <a:pt x="0" y="61"/>
                </a:moveTo>
                <a:lnTo>
                  <a:pt x="2" y="63"/>
                </a:lnTo>
                <a:lnTo>
                  <a:pt x="176" y="0"/>
                </a:lnTo>
              </a:path>
            </a:pathLst>
          </a:custGeom>
          <a:noFill/>
          <a:ln w="0" cap="sq">
            <a:solidFill>
              <a:srgbClr val="000000"/>
            </a:solidFill>
            <a:prstDash val="solid"/>
            <a:miter lim="800000"/>
            <a:headEnd/>
            <a:tailEnd/>
          </a:ln>
        </p:spPr>
        <p:txBody>
          <a:bodyPr/>
          <a:lstStyle/>
          <a:p>
            <a:endParaRPr lang="de-DE"/>
          </a:p>
        </p:txBody>
      </p:sp>
      <p:sp>
        <p:nvSpPr>
          <p:cNvPr id="110833" name="Line 495"/>
          <p:cNvSpPr>
            <a:spLocks noChangeShapeType="1"/>
          </p:cNvSpPr>
          <p:nvPr/>
        </p:nvSpPr>
        <p:spPr bwMode="auto">
          <a:xfrm flipH="1">
            <a:off x="6318250" y="5870575"/>
            <a:ext cx="3175" cy="50800"/>
          </a:xfrm>
          <a:prstGeom prst="line">
            <a:avLst/>
          </a:prstGeom>
          <a:noFill/>
          <a:ln w="0" cap="sq">
            <a:solidFill>
              <a:srgbClr val="000000"/>
            </a:solidFill>
            <a:miter lim="800000"/>
            <a:headEnd/>
            <a:tailEnd/>
          </a:ln>
        </p:spPr>
        <p:txBody>
          <a:bodyPr/>
          <a:lstStyle/>
          <a:p>
            <a:endParaRPr lang="de-DE"/>
          </a:p>
        </p:txBody>
      </p:sp>
      <p:sp>
        <p:nvSpPr>
          <p:cNvPr id="110834" name="Freeform 496"/>
          <p:cNvSpPr>
            <a:spLocks/>
          </p:cNvSpPr>
          <p:nvPr/>
        </p:nvSpPr>
        <p:spPr bwMode="auto">
          <a:xfrm>
            <a:off x="6234113" y="5815013"/>
            <a:ext cx="11112" cy="20637"/>
          </a:xfrm>
          <a:custGeom>
            <a:avLst/>
            <a:gdLst>
              <a:gd name="T0" fmla="*/ 0 w 9"/>
              <a:gd name="T1" fmla="*/ 2147483647 h 14"/>
              <a:gd name="T2" fmla="*/ 0 w 9"/>
              <a:gd name="T3" fmla="*/ 2147483647 h 14"/>
              <a:gd name="T4" fmla="*/ 0 w 9"/>
              <a:gd name="T5" fmla="*/ 2147483647 h 14"/>
              <a:gd name="T6" fmla="*/ 2147483647 w 9"/>
              <a:gd name="T7" fmla="*/ 0 h 14"/>
              <a:gd name="T8" fmla="*/ 0 60000 65536"/>
              <a:gd name="T9" fmla="*/ 0 60000 65536"/>
              <a:gd name="T10" fmla="*/ 0 60000 65536"/>
              <a:gd name="T11" fmla="*/ 0 60000 65536"/>
              <a:gd name="T12" fmla="*/ 0 w 9"/>
              <a:gd name="T13" fmla="*/ 0 h 14"/>
              <a:gd name="T14" fmla="*/ 9 w 9"/>
              <a:gd name="T15" fmla="*/ 14 h 14"/>
            </a:gdLst>
            <a:ahLst/>
            <a:cxnLst>
              <a:cxn ang="T8">
                <a:pos x="T0" y="T1"/>
              </a:cxn>
              <a:cxn ang="T9">
                <a:pos x="T2" y="T3"/>
              </a:cxn>
              <a:cxn ang="T10">
                <a:pos x="T4" y="T5"/>
              </a:cxn>
              <a:cxn ang="T11">
                <a:pos x="T6" y="T7"/>
              </a:cxn>
            </a:cxnLst>
            <a:rect l="T12" t="T13" r="T14" b="T15"/>
            <a:pathLst>
              <a:path w="9" h="14">
                <a:moveTo>
                  <a:pt x="0" y="14"/>
                </a:moveTo>
                <a:lnTo>
                  <a:pt x="0" y="12"/>
                </a:lnTo>
                <a:lnTo>
                  <a:pt x="0" y="4"/>
                </a:lnTo>
                <a:lnTo>
                  <a:pt x="9" y="0"/>
                </a:lnTo>
              </a:path>
            </a:pathLst>
          </a:custGeom>
          <a:noFill/>
          <a:ln w="0" cap="sq">
            <a:solidFill>
              <a:srgbClr val="000000"/>
            </a:solidFill>
            <a:prstDash val="solid"/>
            <a:miter lim="800000"/>
            <a:headEnd/>
            <a:tailEnd/>
          </a:ln>
        </p:spPr>
        <p:txBody>
          <a:bodyPr/>
          <a:lstStyle/>
          <a:p>
            <a:endParaRPr lang="de-DE"/>
          </a:p>
        </p:txBody>
      </p:sp>
      <p:sp>
        <p:nvSpPr>
          <p:cNvPr id="110835" name="Freeform 497"/>
          <p:cNvSpPr>
            <a:spLocks/>
          </p:cNvSpPr>
          <p:nvPr/>
        </p:nvSpPr>
        <p:spPr bwMode="auto">
          <a:xfrm>
            <a:off x="6213475" y="5797550"/>
            <a:ext cx="28575" cy="22225"/>
          </a:xfrm>
          <a:custGeom>
            <a:avLst/>
            <a:gdLst>
              <a:gd name="T0" fmla="*/ 0 w 21"/>
              <a:gd name="T1" fmla="*/ 2147483647 h 15"/>
              <a:gd name="T2" fmla="*/ 2147483647 w 21"/>
              <a:gd name="T3" fmla="*/ 2147483647 h 15"/>
              <a:gd name="T4" fmla="*/ 2147483647 w 21"/>
              <a:gd name="T5" fmla="*/ 2147483647 h 15"/>
              <a:gd name="T6" fmla="*/ 2147483647 w 21"/>
              <a:gd name="T7" fmla="*/ 0 h 15"/>
              <a:gd name="T8" fmla="*/ 0 60000 65536"/>
              <a:gd name="T9" fmla="*/ 0 60000 65536"/>
              <a:gd name="T10" fmla="*/ 0 60000 65536"/>
              <a:gd name="T11" fmla="*/ 0 60000 65536"/>
              <a:gd name="T12" fmla="*/ 0 w 21"/>
              <a:gd name="T13" fmla="*/ 0 h 15"/>
              <a:gd name="T14" fmla="*/ 21 w 21"/>
              <a:gd name="T15" fmla="*/ 15 h 15"/>
            </a:gdLst>
            <a:ahLst/>
            <a:cxnLst>
              <a:cxn ang="T8">
                <a:pos x="T0" y="T1"/>
              </a:cxn>
              <a:cxn ang="T9">
                <a:pos x="T2" y="T3"/>
              </a:cxn>
              <a:cxn ang="T10">
                <a:pos x="T4" y="T5"/>
              </a:cxn>
              <a:cxn ang="T11">
                <a:pos x="T6" y="T7"/>
              </a:cxn>
            </a:cxnLst>
            <a:rect l="T12" t="T13" r="T14" b="T15"/>
            <a:pathLst>
              <a:path w="21" h="15">
                <a:moveTo>
                  <a:pt x="0" y="4"/>
                </a:moveTo>
                <a:lnTo>
                  <a:pt x="8" y="15"/>
                </a:lnTo>
                <a:lnTo>
                  <a:pt x="21" y="9"/>
                </a:lnTo>
                <a:lnTo>
                  <a:pt x="12" y="0"/>
                </a:lnTo>
              </a:path>
            </a:pathLst>
          </a:custGeom>
          <a:noFill/>
          <a:ln w="0" cap="sq">
            <a:solidFill>
              <a:srgbClr val="000000"/>
            </a:solidFill>
            <a:prstDash val="solid"/>
            <a:miter lim="800000"/>
            <a:headEnd/>
            <a:tailEnd/>
          </a:ln>
        </p:spPr>
        <p:txBody>
          <a:bodyPr/>
          <a:lstStyle/>
          <a:p>
            <a:endParaRPr lang="de-DE"/>
          </a:p>
        </p:txBody>
      </p:sp>
      <p:sp>
        <p:nvSpPr>
          <p:cNvPr id="110836" name="Freeform 498"/>
          <p:cNvSpPr>
            <a:spLocks/>
          </p:cNvSpPr>
          <p:nvPr/>
        </p:nvSpPr>
        <p:spPr bwMode="auto">
          <a:xfrm>
            <a:off x="6219825" y="5808663"/>
            <a:ext cx="14288" cy="6350"/>
          </a:xfrm>
          <a:custGeom>
            <a:avLst/>
            <a:gdLst>
              <a:gd name="T0" fmla="*/ 2147483647 w 10"/>
              <a:gd name="T1" fmla="*/ 2147483647 h 4"/>
              <a:gd name="T2" fmla="*/ 2147483647 w 10"/>
              <a:gd name="T3" fmla="*/ 0 h 4"/>
              <a:gd name="T4" fmla="*/ 0 w 10"/>
              <a:gd name="T5" fmla="*/ 2147483647 h 4"/>
              <a:gd name="T6" fmla="*/ 0 60000 65536"/>
              <a:gd name="T7" fmla="*/ 0 60000 65536"/>
              <a:gd name="T8" fmla="*/ 0 60000 65536"/>
              <a:gd name="T9" fmla="*/ 0 w 10"/>
              <a:gd name="T10" fmla="*/ 0 h 4"/>
              <a:gd name="T11" fmla="*/ 10 w 10"/>
              <a:gd name="T12" fmla="*/ 4 h 4"/>
            </a:gdLst>
            <a:ahLst/>
            <a:cxnLst>
              <a:cxn ang="T6">
                <a:pos x="T0" y="T1"/>
              </a:cxn>
              <a:cxn ang="T7">
                <a:pos x="T2" y="T3"/>
              </a:cxn>
              <a:cxn ang="T8">
                <a:pos x="T4" y="T5"/>
              </a:cxn>
            </a:cxnLst>
            <a:rect l="T9" t="T10" r="T11" b="T12"/>
            <a:pathLst>
              <a:path w="10" h="4">
                <a:moveTo>
                  <a:pt x="10" y="4"/>
                </a:moveTo>
                <a:lnTo>
                  <a:pt x="6" y="0"/>
                </a:lnTo>
                <a:lnTo>
                  <a:pt x="0" y="4"/>
                </a:lnTo>
              </a:path>
            </a:pathLst>
          </a:custGeom>
          <a:noFill/>
          <a:ln w="0" cap="sq">
            <a:solidFill>
              <a:srgbClr val="000000"/>
            </a:solidFill>
            <a:prstDash val="solid"/>
            <a:miter lim="800000"/>
            <a:headEnd/>
            <a:tailEnd/>
          </a:ln>
        </p:spPr>
        <p:txBody>
          <a:bodyPr/>
          <a:lstStyle/>
          <a:p>
            <a:endParaRPr lang="de-DE"/>
          </a:p>
        </p:txBody>
      </p:sp>
      <p:sp>
        <p:nvSpPr>
          <p:cNvPr id="110837" name="Line 499"/>
          <p:cNvSpPr>
            <a:spLocks noChangeShapeType="1"/>
          </p:cNvSpPr>
          <p:nvPr/>
        </p:nvSpPr>
        <p:spPr bwMode="auto">
          <a:xfrm flipV="1">
            <a:off x="6227763" y="5797550"/>
            <a:ext cx="1587" cy="11113"/>
          </a:xfrm>
          <a:prstGeom prst="line">
            <a:avLst/>
          </a:prstGeom>
          <a:noFill/>
          <a:ln w="0" cap="sq">
            <a:solidFill>
              <a:srgbClr val="000000"/>
            </a:solidFill>
            <a:miter lim="800000"/>
            <a:headEnd/>
            <a:tailEnd/>
          </a:ln>
        </p:spPr>
        <p:txBody>
          <a:bodyPr/>
          <a:lstStyle/>
          <a:p>
            <a:endParaRPr lang="de-DE"/>
          </a:p>
        </p:txBody>
      </p:sp>
      <p:sp>
        <p:nvSpPr>
          <p:cNvPr id="110838" name="Line 500"/>
          <p:cNvSpPr>
            <a:spLocks noChangeShapeType="1"/>
          </p:cNvSpPr>
          <p:nvPr/>
        </p:nvSpPr>
        <p:spPr bwMode="auto">
          <a:xfrm>
            <a:off x="6234113" y="5797550"/>
            <a:ext cx="7937" cy="3175"/>
          </a:xfrm>
          <a:prstGeom prst="line">
            <a:avLst/>
          </a:prstGeom>
          <a:noFill/>
          <a:ln w="0" cap="sq">
            <a:solidFill>
              <a:srgbClr val="000000"/>
            </a:solidFill>
            <a:miter lim="800000"/>
            <a:headEnd/>
            <a:tailEnd/>
          </a:ln>
        </p:spPr>
        <p:txBody>
          <a:bodyPr/>
          <a:lstStyle/>
          <a:p>
            <a:endParaRPr lang="de-DE"/>
          </a:p>
        </p:txBody>
      </p:sp>
      <p:sp>
        <p:nvSpPr>
          <p:cNvPr id="110839" name="Freeform 501"/>
          <p:cNvSpPr>
            <a:spLocks/>
          </p:cNvSpPr>
          <p:nvPr/>
        </p:nvSpPr>
        <p:spPr bwMode="auto">
          <a:xfrm>
            <a:off x="6234113" y="5815013"/>
            <a:ext cx="15875" cy="20637"/>
          </a:xfrm>
          <a:custGeom>
            <a:avLst/>
            <a:gdLst>
              <a:gd name="T0" fmla="*/ 0 w 11"/>
              <a:gd name="T1" fmla="*/ 2147483647 h 12"/>
              <a:gd name="T2" fmla="*/ 2147483647 w 11"/>
              <a:gd name="T3" fmla="*/ 0 h 12"/>
              <a:gd name="T4" fmla="*/ 2147483647 w 11"/>
              <a:gd name="T5" fmla="*/ 2147483647 h 12"/>
              <a:gd name="T6" fmla="*/ 0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4"/>
                </a:moveTo>
                <a:lnTo>
                  <a:pt x="11" y="0"/>
                </a:lnTo>
                <a:lnTo>
                  <a:pt x="11" y="8"/>
                </a:lnTo>
                <a:lnTo>
                  <a:pt x="0" y="12"/>
                </a:lnTo>
                <a:lnTo>
                  <a:pt x="0" y="4"/>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40" name="Freeform 502"/>
          <p:cNvSpPr>
            <a:spLocks/>
          </p:cNvSpPr>
          <p:nvPr/>
        </p:nvSpPr>
        <p:spPr bwMode="auto">
          <a:xfrm>
            <a:off x="6234113" y="5815013"/>
            <a:ext cx="15875" cy="20637"/>
          </a:xfrm>
          <a:custGeom>
            <a:avLst/>
            <a:gdLst>
              <a:gd name="T0" fmla="*/ 0 w 11"/>
              <a:gd name="T1" fmla="*/ 2147483647 h 12"/>
              <a:gd name="T2" fmla="*/ 2147483647 w 11"/>
              <a:gd name="T3" fmla="*/ 0 h 12"/>
              <a:gd name="T4" fmla="*/ 2147483647 w 11"/>
              <a:gd name="T5" fmla="*/ 2147483647 h 12"/>
              <a:gd name="T6" fmla="*/ 0 w 11"/>
              <a:gd name="T7" fmla="*/ 2147483647 h 12"/>
              <a:gd name="T8" fmla="*/ 0 w 11"/>
              <a:gd name="T9" fmla="*/ 2147483647 h 12"/>
              <a:gd name="T10" fmla="*/ 0 60000 65536"/>
              <a:gd name="T11" fmla="*/ 0 60000 65536"/>
              <a:gd name="T12" fmla="*/ 0 60000 65536"/>
              <a:gd name="T13" fmla="*/ 0 60000 65536"/>
              <a:gd name="T14" fmla="*/ 0 60000 65536"/>
              <a:gd name="T15" fmla="*/ 0 w 11"/>
              <a:gd name="T16" fmla="*/ 0 h 12"/>
              <a:gd name="T17" fmla="*/ 11 w 11"/>
              <a:gd name="T18" fmla="*/ 12 h 12"/>
            </a:gdLst>
            <a:ahLst/>
            <a:cxnLst>
              <a:cxn ang="T10">
                <a:pos x="T0" y="T1"/>
              </a:cxn>
              <a:cxn ang="T11">
                <a:pos x="T2" y="T3"/>
              </a:cxn>
              <a:cxn ang="T12">
                <a:pos x="T4" y="T5"/>
              </a:cxn>
              <a:cxn ang="T13">
                <a:pos x="T6" y="T7"/>
              </a:cxn>
              <a:cxn ang="T14">
                <a:pos x="T8" y="T9"/>
              </a:cxn>
            </a:cxnLst>
            <a:rect l="T15" t="T16" r="T17" b="T18"/>
            <a:pathLst>
              <a:path w="11" h="12">
                <a:moveTo>
                  <a:pt x="0" y="4"/>
                </a:moveTo>
                <a:lnTo>
                  <a:pt x="11" y="0"/>
                </a:lnTo>
                <a:lnTo>
                  <a:pt x="11" y="8"/>
                </a:lnTo>
                <a:lnTo>
                  <a:pt x="0" y="12"/>
                </a:lnTo>
                <a:lnTo>
                  <a:pt x="0" y="4"/>
                </a:lnTo>
              </a:path>
            </a:pathLst>
          </a:custGeom>
          <a:noFill/>
          <a:ln w="0" cap="sq">
            <a:solidFill>
              <a:srgbClr val="000000"/>
            </a:solidFill>
            <a:prstDash val="solid"/>
            <a:miter lim="800000"/>
            <a:headEnd/>
            <a:tailEnd/>
          </a:ln>
        </p:spPr>
        <p:txBody>
          <a:bodyPr/>
          <a:lstStyle/>
          <a:p>
            <a:endParaRPr lang="de-DE"/>
          </a:p>
        </p:txBody>
      </p:sp>
      <p:sp>
        <p:nvSpPr>
          <p:cNvPr id="110841" name="Freeform 503"/>
          <p:cNvSpPr>
            <a:spLocks/>
          </p:cNvSpPr>
          <p:nvPr/>
        </p:nvSpPr>
        <p:spPr bwMode="auto">
          <a:xfrm>
            <a:off x="6249988" y="5800725"/>
            <a:ext cx="1587" cy="11113"/>
          </a:xfrm>
          <a:custGeom>
            <a:avLst/>
            <a:gdLst>
              <a:gd name="T0" fmla="*/ 0 w 2"/>
              <a:gd name="T1" fmla="*/ 0 h 7"/>
              <a:gd name="T2" fmla="*/ 0 w 2"/>
              <a:gd name="T3" fmla="*/ 2147483647 h 7"/>
              <a:gd name="T4" fmla="*/ 2147483647 w 2"/>
              <a:gd name="T5" fmla="*/ 2147483647 h 7"/>
              <a:gd name="T6" fmla="*/ 2147483647 w 2"/>
              <a:gd name="T7" fmla="*/ 2147483647 h 7"/>
              <a:gd name="T8" fmla="*/ 0 60000 65536"/>
              <a:gd name="T9" fmla="*/ 0 60000 65536"/>
              <a:gd name="T10" fmla="*/ 0 60000 65536"/>
              <a:gd name="T11" fmla="*/ 0 60000 65536"/>
              <a:gd name="T12" fmla="*/ 0 w 2"/>
              <a:gd name="T13" fmla="*/ 0 h 7"/>
              <a:gd name="T14" fmla="*/ 2 w 2"/>
              <a:gd name="T15" fmla="*/ 7 h 7"/>
            </a:gdLst>
            <a:ahLst/>
            <a:cxnLst>
              <a:cxn ang="T8">
                <a:pos x="T0" y="T1"/>
              </a:cxn>
              <a:cxn ang="T9">
                <a:pos x="T2" y="T3"/>
              </a:cxn>
              <a:cxn ang="T10">
                <a:pos x="T4" y="T5"/>
              </a:cxn>
              <a:cxn ang="T11">
                <a:pos x="T6" y="T7"/>
              </a:cxn>
            </a:cxnLst>
            <a:rect l="T12" t="T13" r="T14" b="T15"/>
            <a:pathLst>
              <a:path w="2" h="7">
                <a:moveTo>
                  <a:pt x="0" y="0"/>
                </a:moveTo>
                <a:lnTo>
                  <a:pt x="0" y="7"/>
                </a:lnTo>
                <a:lnTo>
                  <a:pt x="2" y="7"/>
                </a:lnTo>
                <a:lnTo>
                  <a:pt x="2" y="2"/>
                </a:lnTo>
              </a:path>
            </a:pathLst>
          </a:custGeom>
          <a:noFill/>
          <a:ln w="0" cap="sq">
            <a:solidFill>
              <a:srgbClr val="000000"/>
            </a:solidFill>
            <a:prstDash val="solid"/>
            <a:miter lim="800000"/>
            <a:headEnd/>
            <a:tailEnd/>
          </a:ln>
        </p:spPr>
        <p:txBody>
          <a:bodyPr/>
          <a:lstStyle/>
          <a:p>
            <a:endParaRPr lang="de-DE"/>
          </a:p>
        </p:txBody>
      </p:sp>
      <p:sp>
        <p:nvSpPr>
          <p:cNvPr id="110842" name="Line 504"/>
          <p:cNvSpPr>
            <a:spLocks noChangeShapeType="1"/>
          </p:cNvSpPr>
          <p:nvPr/>
        </p:nvSpPr>
        <p:spPr bwMode="auto">
          <a:xfrm>
            <a:off x="6288088" y="5883275"/>
            <a:ext cx="22225" cy="20638"/>
          </a:xfrm>
          <a:prstGeom prst="line">
            <a:avLst/>
          </a:prstGeom>
          <a:noFill/>
          <a:ln w="0" cap="sq">
            <a:solidFill>
              <a:srgbClr val="000000"/>
            </a:solidFill>
            <a:miter lim="800000"/>
            <a:headEnd/>
            <a:tailEnd/>
          </a:ln>
        </p:spPr>
        <p:txBody>
          <a:bodyPr/>
          <a:lstStyle/>
          <a:p>
            <a:endParaRPr lang="de-DE"/>
          </a:p>
        </p:txBody>
      </p:sp>
      <p:sp>
        <p:nvSpPr>
          <p:cNvPr id="110843" name="Freeform 505"/>
          <p:cNvSpPr>
            <a:spLocks/>
          </p:cNvSpPr>
          <p:nvPr/>
        </p:nvSpPr>
        <p:spPr bwMode="auto">
          <a:xfrm>
            <a:off x="6249988" y="5829300"/>
            <a:ext cx="65087" cy="71438"/>
          </a:xfrm>
          <a:custGeom>
            <a:avLst/>
            <a:gdLst>
              <a:gd name="T0" fmla="*/ 0 w 48"/>
              <a:gd name="T1" fmla="*/ 0 h 46"/>
              <a:gd name="T2" fmla="*/ 2147483647 w 48"/>
              <a:gd name="T3" fmla="*/ 2147483647 h 46"/>
              <a:gd name="T4" fmla="*/ 2147483647 w 48"/>
              <a:gd name="T5" fmla="*/ 2147483647 h 46"/>
              <a:gd name="T6" fmla="*/ 0 60000 65536"/>
              <a:gd name="T7" fmla="*/ 0 60000 65536"/>
              <a:gd name="T8" fmla="*/ 0 60000 65536"/>
              <a:gd name="T9" fmla="*/ 0 w 48"/>
              <a:gd name="T10" fmla="*/ 0 h 46"/>
              <a:gd name="T11" fmla="*/ 48 w 48"/>
              <a:gd name="T12" fmla="*/ 46 h 46"/>
            </a:gdLst>
            <a:ahLst/>
            <a:cxnLst>
              <a:cxn ang="T6">
                <a:pos x="T0" y="T1"/>
              </a:cxn>
              <a:cxn ang="T7">
                <a:pos x="T2" y="T3"/>
              </a:cxn>
              <a:cxn ang="T8">
                <a:pos x="T4" y="T5"/>
              </a:cxn>
            </a:cxnLst>
            <a:rect l="T9" t="T10" r="T11" b="T12"/>
            <a:pathLst>
              <a:path w="48" h="46">
                <a:moveTo>
                  <a:pt x="0" y="0"/>
                </a:moveTo>
                <a:lnTo>
                  <a:pt x="48" y="42"/>
                </a:lnTo>
                <a:lnTo>
                  <a:pt x="37" y="46"/>
                </a:lnTo>
              </a:path>
            </a:pathLst>
          </a:custGeom>
          <a:noFill/>
          <a:ln w="0" cap="sq">
            <a:solidFill>
              <a:srgbClr val="000000"/>
            </a:solidFill>
            <a:prstDash val="solid"/>
            <a:miter lim="800000"/>
            <a:headEnd/>
            <a:tailEnd/>
          </a:ln>
        </p:spPr>
        <p:txBody>
          <a:bodyPr/>
          <a:lstStyle/>
          <a:p>
            <a:endParaRPr lang="de-DE"/>
          </a:p>
        </p:txBody>
      </p:sp>
      <p:sp>
        <p:nvSpPr>
          <p:cNvPr id="110844" name="Freeform 506"/>
          <p:cNvSpPr>
            <a:spLocks/>
          </p:cNvSpPr>
          <p:nvPr/>
        </p:nvSpPr>
        <p:spPr bwMode="auto">
          <a:xfrm>
            <a:off x="6105525" y="5849938"/>
            <a:ext cx="1588" cy="9525"/>
          </a:xfrm>
          <a:custGeom>
            <a:avLst/>
            <a:gdLst>
              <a:gd name="T0" fmla="*/ 0 w 2"/>
              <a:gd name="T1" fmla="*/ 0 h 6"/>
              <a:gd name="T2" fmla="*/ 2147483647 w 2"/>
              <a:gd name="T3" fmla="*/ 2147483647 h 6"/>
              <a:gd name="T4" fmla="*/ 2147483647 w 2"/>
              <a:gd name="T5" fmla="*/ 0 h 6"/>
              <a:gd name="T6" fmla="*/ 0 w 2"/>
              <a:gd name="T7" fmla="*/ 0 h 6"/>
              <a:gd name="T8" fmla="*/ 0 60000 65536"/>
              <a:gd name="T9" fmla="*/ 0 60000 65536"/>
              <a:gd name="T10" fmla="*/ 0 60000 65536"/>
              <a:gd name="T11" fmla="*/ 0 60000 65536"/>
              <a:gd name="T12" fmla="*/ 0 w 2"/>
              <a:gd name="T13" fmla="*/ 0 h 6"/>
              <a:gd name="T14" fmla="*/ 2 w 2"/>
              <a:gd name="T15" fmla="*/ 6 h 6"/>
            </a:gdLst>
            <a:ahLst/>
            <a:cxnLst>
              <a:cxn ang="T8">
                <a:pos x="T0" y="T1"/>
              </a:cxn>
              <a:cxn ang="T9">
                <a:pos x="T2" y="T3"/>
              </a:cxn>
              <a:cxn ang="T10">
                <a:pos x="T4" y="T5"/>
              </a:cxn>
              <a:cxn ang="T11">
                <a:pos x="T6" y="T7"/>
              </a:cxn>
            </a:cxnLst>
            <a:rect l="T12" t="T13" r="T14" b="T15"/>
            <a:pathLst>
              <a:path w="2" h="6">
                <a:moveTo>
                  <a:pt x="0" y="0"/>
                </a:moveTo>
                <a:lnTo>
                  <a:pt x="2" y="6"/>
                </a:lnTo>
                <a:lnTo>
                  <a:pt x="2" y="0"/>
                </a:lnTo>
                <a:lnTo>
                  <a:pt x="0"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45" name="Freeform 507"/>
          <p:cNvSpPr>
            <a:spLocks/>
          </p:cNvSpPr>
          <p:nvPr/>
        </p:nvSpPr>
        <p:spPr bwMode="auto">
          <a:xfrm>
            <a:off x="6105525" y="5849938"/>
            <a:ext cx="1588" cy="9525"/>
          </a:xfrm>
          <a:custGeom>
            <a:avLst/>
            <a:gdLst>
              <a:gd name="T0" fmla="*/ 0 w 2"/>
              <a:gd name="T1" fmla="*/ 0 h 6"/>
              <a:gd name="T2" fmla="*/ 2147483647 w 2"/>
              <a:gd name="T3" fmla="*/ 2147483647 h 6"/>
              <a:gd name="T4" fmla="*/ 2147483647 w 2"/>
              <a:gd name="T5" fmla="*/ 0 h 6"/>
              <a:gd name="T6" fmla="*/ 0 w 2"/>
              <a:gd name="T7" fmla="*/ 0 h 6"/>
              <a:gd name="T8" fmla="*/ 0 60000 65536"/>
              <a:gd name="T9" fmla="*/ 0 60000 65536"/>
              <a:gd name="T10" fmla="*/ 0 60000 65536"/>
              <a:gd name="T11" fmla="*/ 0 60000 65536"/>
              <a:gd name="T12" fmla="*/ 0 w 2"/>
              <a:gd name="T13" fmla="*/ 0 h 6"/>
              <a:gd name="T14" fmla="*/ 2 w 2"/>
              <a:gd name="T15" fmla="*/ 6 h 6"/>
            </a:gdLst>
            <a:ahLst/>
            <a:cxnLst>
              <a:cxn ang="T8">
                <a:pos x="T0" y="T1"/>
              </a:cxn>
              <a:cxn ang="T9">
                <a:pos x="T2" y="T3"/>
              </a:cxn>
              <a:cxn ang="T10">
                <a:pos x="T4" y="T5"/>
              </a:cxn>
              <a:cxn ang="T11">
                <a:pos x="T6" y="T7"/>
              </a:cxn>
            </a:cxnLst>
            <a:rect l="T12" t="T13" r="T14" b="T15"/>
            <a:pathLst>
              <a:path w="2" h="6">
                <a:moveTo>
                  <a:pt x="0" y="0"/>
                </a:moveTo>
                <a:lnTo>
                  <a:pt x="2" y="6"/>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0846" name="Freeform 508"/>
          <p:cNvSpPr>
            <a:spLocks/>
          </p:cNvSpPr>
          <p:nvPr/>
        </p:nvSpPr>
        <p:spPr bwMode="auto">
          <a:xfrm>
            <a:off x="6110288" y="5843588"/>
            <a:ext cx="4762" cy="15875"/>
          </a:xfrm>
          <a:custGeom>
            <a:avLst/>
            <a:gdLst>
              <a:gd name="T0" fmla="*/ 0 w 2"/>
              <a:gd name="T1" fmla="*/ 0 h 9"/>
              <a:gd name="T2" fmla="*/ 0 w 2"/>
              <a:gd name="T3" fmla="*/ 2147483647 h 9"/>
              <a:gd name="T4" fmla="*/ 2147483647 w 2"/>
              <a:gd name="T5" fmla="*/ 2147483647 h 9"/>
              <a:gd name="T6" fmla="*/ 2147483647 w 2"/>
              <a:gd name="T7" fmla="*/ 0 h 9"/>
              <a:gd name="T8" fmla="*/ 0 w 2"/>
              <a:gd name="T9" fmla="*/ 0 h 9"/>
              <a:gd name="T10" fmla="*/ 0 60000 65536"/>
              <a:gd name="T11" fmla="*/ 0 60000 65536"/>
              <a:gd name="T12" fmla="*/ 0 60000 65536"/>
              <a:gd name="T13" fmla="*/ 0 60000 65536"/>
              <a:gd name="T14" fmla="*/ 0 60000 65536"/>
              <a:gd name="T15" fmla="*/ 0 w 2"/>
              <a:gd name="T16" fmla="*/ 0 h 9"/>
              <a:gd name="T17" fmla="*/ 2 w 2"/>
              <a:gd name="T18" fmla="*/ 9 h 9"/>
            </a:gdLst>
            <a:ahLst/>
            <a:cxnLst>
              <a:cxn ang="T10">
                <a:pos x="T0" y="T1"/>
              </a:cxn>
              <a:cxn ang="T11">
                <a:pos x="T2" y="T3"/>
              </a:cxn>
              <a:cxn ang="T12">
                <a:pos x="T4" y="T5"/>
              </a:cxn>
              <a:cxn ang="T13">
                <a:pos x="T6" y="T7"/>
              </a:cxn>
              <a:cxn ang="T14">
                <a:pos x="T8" y="T9"/>
              </a:cxn>
            </a:cxnLst>
            <a:rect l="T15" t="T16" r="T17" b="T18"/>
            <a:pathLst>
              <a:path w="2" h="9">
                <a:moveTo>
                  <a:pt x="0" y="0"/>
                </a:moveTo>
                <a:lnTo>
                  <a:pt x="0" y="9"/>
                </a:lnTo>
                <a:lnTo>
                  <a:pt x="2" y="7"/>
                </a:lnTo>
                <a:lnTo>
                  <a:pt x="2" y="0"/>
                </a:lnTo>
                <a:lnTo>
                  <a:pt x="0"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47" name="Freeform 509"/>
          <p:cNvSpPr>
            <a:spLocks/>
          </p:cNvSpPr>
          <p:nvPr/>
        </p:nvSpPr>
        <p:spPr bwMode="auto">
          <a:xfrm>
            <a:off x="6110288" y="5843588"/>
            <a:ext cx="4762" cy="15875"/>
          </a:xfrm>
          <a:custGeom>
            <a:avLst/>
            <a:gdLst>
              <a:gd name="T0" fmla="*/ 0 w 2"/>
              <a:gd name="T1" fmla="*/ 0 h 9"/>
              <a:gd name="T2" fmla="*/ 0 w 2"/>
              <a:gd name="T3" fmla="*/ 2147483647 h 9"/>
              <a:gd name="T4" fmla="*/ 2147483647 w 2"/>
              <a:gd name="T5" fmla="*/ 2147483647 h 9"/>
              <a:gd name="T6" fmla="*/ 2147483647 w 2"/>
              <a:gd name="T7" fmla="*/ 0 h 9"/>
              <a:gd name="T8" fmla="*/ 0 w 2"/>
              <a:gd name="T9" fmla="*/ 0 h 9"/>
              <a:gd name="T10" fmla="*/ 0 60000 65536"/>
              <a:gd name="T11" fmla="*/ 0 60000 65536"/>
              <a:gd name="T12" fmla="*/ 0 60000 65536"/>
              <a:gd name="T13" fmla="*/ 0 60000 65536"/>
              <a:gd name="T14" fmla="*/ 0 60000 65536"/>
              <a:gd name="T15" fmla="*/ 0 w 2"/>
              <a:gd name="T16" fmla="*/ 0 h 9"/>
              <a:gd name="T17" fmla="*/ 2 w 2"/>
              <a:gd name="T18" fmla="*/ 9 h 9"/>
            </a:gdLst>
            <a:ahLst/>
            <a:cxnLst>
              <a:cxn ang="T10">
                <a:pos x="T0" y="T1"/>
              </a:cxn>
              <a:cxn ang="T11">
                <a:pos x="T2" y="T3"/>
              </a:cxn>
              <a:cxn ang="T12">
                <a:pos x="T4" y="T5"/>
              </a:cxn>
              <a:cxn ang="T13">
                <a:pos x="T6" y="T7"/>
              </a:cxn>
              <a:cxn ang="T14">
                <a:pos x="T8" y="T9"/>
              </a:cxn>
            </a:cxnLst>
            <a:rect l="T15" t="T16" r="T17" b="T18"/>
            <a:pathLst>
              <a:path w="2" h="9">
                <a:moveTo>
                  <a:pt x="0" y="0"/>
                </a:moveTo>
                <a:lnTo>
                  <a:pt x="0" y="9"/>
                </a:lnTo>
                <a:lnTo>
                  <a:pt x="2" y="7"/>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0848" name="Rectangle 510"/>
          <p:cNvSpPr>
            <a:spLocks noChangeArrowheads="1"/>
          </p:cNvSpPr>
          <p:nvPr/>
        </p:nvSpPr>
        <p:spPr bwMode="auto">
          <a:xfrm>
            <a:off x="6173788" y="5819775"/>
            <a:ext cx="3175" cy="12700"/>
          </a:xfrm>
          <a:prstGeom prst="rect">
            <a:avLst/>
          </a:prstGeom>
          <a:solidFill>
            <a:srgbClr val="FFFBF0"/>
          </a:solidFill>
          <a:ln w="0" cap="sq">
            <a:solidFill>
              <a:srgbClr val="000000"/>
            </a:solidFill>
            <a:miter lim="800000"/>
            <a:headEnd/>
            <a:tailEnd/>
          </a:ln>
        </p:spPr>
        <p:txBody>
          <a:bodyPr/>
          <a:lstStyle/>
          <a:p>
            <a:endParaRPr lang="en-US"/>
          </a:p>
        </p:txBody>
      </p:sp>
      <p:sp>
        <p:nvSpPr>
          <p:cNvPr id="110849" name="Rectangle 511"/>
          <p:cNvSpPr>
            <a:spLocks noChangeArrowheads="1"/>
          </p:cNvSpPr>
          <p:nvPr/>
        </p:nvSpPr>
        <p:spPr bwMode="auto">
          <a:xfrm>
            <a:off x="6173788" y="5819775"/>
            <a:ext cx="3175" cy="12700"/>
          </a:xfrm>
          <a:prstGeom prst="rect">
            <a:avLst/>
          </a:prstGeom>
          <a:noFill/>
          <a:ln w="0" cap="sq">
            <a:solidFill>
              <a:srgbClr val="000000"/>
            </a:solidFill>
            <a:miter lim="800000"/>
            <a:headEnd/>
            <a:tailEnd/>
          </a:ln>
        </p:spPr>
        <p:txBody>
          <a:bodyPr/>
          <a:lstStyle/>
          <a:p>
            <a:endParaRPr lang="en-US"/>
          </a:p>
        </p:txBody>
      </p:sp>
      <p:sp>
        <p:nvSpPr>
          <p:cNvPr id="110850" name="Freeform 512"/>
          <p:cNvSpPr>
            <a:spLocks/>
          </p:cNvSpPr>
          <p:nvPr/>
        </p:nvSpPr>
        <p:spPr bwMode="auto">
          <a:xfrm>
            <a:off x="6169025" y="5822950"/>
            <a:ext cx="3175" cy="12700"/>
          </a:xfrm>
          <a:custGeom>
            <a:avLst/>
            <a:gdLst>
              <a:gd name="T0" fmla="*/ 0 w 2"/>
              <a:gd name="T1" fmla="*/ 0 h 8"/>
              <a:gd name="T2" fmla="*/ 0 w 2"/>
              <a:gd name="T3" fmla="*/ 2147483647 h 8"/>
              <a:gd name="T4" fmla="*/ 2147483647 w 2"/>
              <a:gd name="T5" fmla="*/ 2147483647 h 8"/>
              <a:gd name="T6" fmla="*/ 2147483647 w 2"/>
              <a:gd name="T7" fmla="*/ 0 h 8"/>
              <a:gd name="T8" fmla="*/ 0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0"/>
                </a:moveTo>
                <a:lnTo>
                  <a:pt x="0" y="8"/>
                </a:lnTo>
                <a:lnTo>
                  <a:pt x="2" y="6"/>
                </a:lnTo>
                <a:lnTo>
                  <a:pt x="2" y="0"/>
                </a:lnTo>
                <a:lnTo>
                  <a:pt x="0"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51" name="Freeform 513"/>
          <p:cNvSpPr>
            <a:spLocks/>
          </p:cNvSpPr>
          <p:nvPr/>
        </p:nvSpPr>
        <p:spPr bwMode="auto">
          <a:xfrm>
            <a:off x="6169025" y="5822950"/>
            <a:ext cx="3175" cy="12700"/>
          </a:xfrm>
          <a:custGeom>
            <a:avLst/>
            <a:gdLst>
              <a:gd name="T0" fmla="*/ 0 w 2"/>
              <a:gd name="T1" fmla="*/ 0 h 8"/>
              <a:gd name="T2" fmla="*/ 0 w 2"/>
              <a:gd name="T3" fmla="*/ 2147483647 h 8"/>
              <a:gd name="T4" fmla="*/ 2147483647 w 2"/>
              <a:gd name="T5" fmla="*/ 2147483647 h 8"/>
              <a:gd name="T6" fmla="*/ 2147483647 w 2"/>
              <a:gd name="T7" fmla="*/ 0 h 8"/>
              <a:gd name="T8" fmla="*/ 0 w 2"/>
              <a:gd name="T9" fmla="*/ 0 h 8"/>
              <a:gd name="T10" fmla="*/ 0 60000 65536"/>
              <a:gd name="T11" fmla="*/ 0 60000 65536"/>
              <a:gd name="T12" fmla="*/ 0 60000 65536"/>
              <a:gd name="T13" fmla="*/ 0 60000 65536"/>
              <a:gd name="T14" fmla="*/ 0 60000 65536"/>
              <a:gd name="T15" fmla="*/ 0 w 2"/>
              <a:gd name="T16" fmla="*/ 0 h 8"/>
              <a:gd name="T17" fmla="*/ 2 w 2"/>
              <a:gd name="T18" fmla="*/ 8 h 8"/>
            </a:gdLst>
            <a:ahLst/>
            <a:cxnLst>
              <a:cxn ang="T10">
                <a:pos x="T0" y="T1"/>
              </a:cxn>
              <a:cxn ang="T11">
                <a:pos x="T2" y="T3"/>
              </a:cxn>
              <a:cxn ang="T12">
                <a:pos x="T4" y="T5"/>
              </a:cxn>
              <a:cxn ang="T13">
                <a:pos x="T6" y="T7"/>
              </a:cxn>
              <a:cxn ang="T14">
                <a:pos x="T8" y="T9"/>
              </a:cxn>
            </a:cxnLst>
            <a:rect l="T15" t="T16" r="T17" b="T18"/>
            <a:pathLst>
              <a:path w="2" h="8">
                <a:moveTo>
                  <a:pt x="0" y="0"/>
                </a:moveTo>
                <a:lnTo>
                  <a:pt x="0" y="8"/>
                </a:lnTo>
                <a:lnTo>
                  <a:pt x="2" y="6"/>
                </a:lnTo>
                <a:lnTo>
                  <a:pt x="2" y="0"/>
                </a:lnTo>
                <a:lnTo>
                  <a:pt x="0" y="0"/>
                </a:lnTo>
              </a:path>
            </a:pathLst>
          </a:custGeom>
          <a:noFill/>
          <a:ln w="0" cap="sq">
            <a:solidFill>
              <a:srgbClr val="000000"/>
            </a:solidFill>
            <a:prstDash val="solid"/>
            <a:miter lim="800000"/>
            <a:headEnd/>
            <a:tailEnd/>
          </a:ln>
        </p:spPr>
        <p:txBody>
          <a:bodyPr/>
          <a:lstStyle/>
          <a:p>
            <a:endParaRPr lang="de-DE"/>
          </a:p>
        </p:txBody>
      </p:sp>
      <p:sp>
        <p:nvSpPr>
          <p:cNvPr id="110852" name="Freeform 514"/>
          <p:cNvSpPr>
            <a:spLocks/>
          </p:cNvSpPr>
          <p:nvPr/>
        </p:nvSpPr>
        <p:spPr bwMode="auto">
          <a:xfrm>
            <a:off x="6208713" y="5808663"/>
            <a:ext cx="15875" cy="14287"/>
          </a:xfrm>
          <a:custGeom>
            <a:avLst/>
            <a:gdLst>
              <a:gd name="T0" fmla="*/ 0 w 12"/>
              <a:gd name="T1" fmla="*/ 0 h 10"/>
              <a:gd name="T2" fmla="*/ 2147483647 w 12"/>
              <a:gd name="T3" fmla="*/ 2147483647 h 10"/>
              <a:gd name="T4" fmla="*/ 0 w 12"/>
              <a:gd name="T5" fmla="*/ 2147483647 h 10"/>
              <a:gd name="T6" fmla="*/ 0 w 12"/>
              <a:gd name="T7" fmla="*/ 0 h 10"/>
              <a:gd name="T8" fmla="*/ 0 60000 65536"/>
              <a:gd name="T9" fmla="*/ 0 60000 65536"/>
              <a:gd name="T10" fmla="*/ 0 60000 65536"/>
              <a:gd name="T11" fmla="*/ 0 60000 65536"/>
              <a:gd name="T12" fmla="*/ 0 w 12"/>
              <a:gd name="T13" fmla="*/ 0 h 10"/>
              <a:gd name="T14" fmla="*/ 12 w 12"/>
              <a:gd name="T15" fmla="*/ 10 h 10"/>
            </a:gdLst>
            <a:ahLst/>
            <a:cxnLst>
              <a:cxn ang="T8">
                <a:pos x="T0" y="T1"/>
              </a:cxn>
              <a:cxn ang="T9">
                <a:pos x="T2" y="T3"/>
              </a:cxn>
              <a:cxn ang="T10">
                <a:pos x="T4" y="T5"/>
              </a:cxn>
              <a:cxn ang="T11">
                <a:pos x="T6" y="T7"/>
              </a:cxn>
            </a:cxnLst>
            <a:rect l="T12" t="T13" r="T14" b="T15"/>
            <a:pathLst>
              <a:path w="12" h="10">
                <a:moveTo>
                  <a:pt x="0" y="0"/>
                </a:moveTo>
                <a:lnTo>
                  <a:pt x="12" y="10"/>
                </a:lnTo>
                <a:lnTo>
                  <a:pt x="0" y="8"/>
                </a:lnTo>
                <a:lnTo>
                  <a:pt x="0"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53" name="Freeform 515"/>
          <p:cNvSpPr>
            <a:spLocks/>
          </p:cNvSpPr>
          <p:nvPr/>
        </p:nvSpPr>
        <p:spPr bwMode="auto">
          <a:xfrm>
            <a:off x="6208713" y="5808663"/>
            <a:ext cx="15875" cy="14287"/>
          </a:xfrm>
          <a:custGeom>
            <a:avLst/>
            <a:gdLst>
              <a:gd name="T0" fmla="*/ 0 w 12"/>
              <a:gd name="T1" fmla="*/ 0 h 10"/>
              <a:gd name="T2" fmla="*/ 2147483647 w 12"/>
              <a:gd name="T3" fmla="*/ 2147483647 h 10"/>
              <a:gd name="T4" fmla="*/ 0 w 12"/>
              <a:gd name="T5" fmla="*/ 2147483647 h 10"/>
              <a:gd name="T6" fmla="*/ 0 w 12"/>
              <a:gd name="T7" fmla="*/ 0 h 10"/>
              <a:gd name="T8" fmla="*/ 0 60000 65536"/>
              <a:gd name="T9" fmla="*/ 0 60000 65536"/>
              <a:gd name="T10" fmla="*/ 0 60000 65536"/>
              <a:gd name="T11" fmla="*/ 0 60000 65536"/>
              <a:gd name="T12" fmla="*/ 0 w 12"/>
              <a:gd name="T13" fmla="*/ 0 h 10"/>
              <a:gd name="T14" fmla="*/ 12 w 12"/>
              <a:gd name="T15" fmla="*/ 10 h 10"/>
            </a:gdLst>
            <a:ahLst/>
            <a:cxnLst>
              <a:cxn ang="T8">
                <a:pos x="T0" y="T1"/>
              </a:cxn>
              <a:cxn ang="T9">
                <a:pos x="T2" y="T3"/>
              </a:cxn>
              <a:cxn ang="T10">
                <a:pos x="T4" y="T5"/>
              </a:cxn>
              <a:cxn ang="T11">
                <a:pos x="T6" y="T7"/>
              </a:cxn>
            </a:cxnLst>
            <a:rect l="T12" t="T13" r="T14" b="T15"/>
            <a:pathLst>
              <a:path w="12" h="10">
                <a:moveTo>
                  <a:pt x="0" y="0"/>
                </a:moveTo>
                <a:lnTo>
                  <a:pt x="12" y="10"/>
                </a:lnTo>
                <a:lnTo>
                  <a:pt x="0" y="8"/>
                </a:lnTo>
                <a:lnTo>
                  <a:pt x="0" y="0"/>
                </a:lnTo>
              </a:path>
            </a:pathLst>
          </a:custGeom>
          <a:noFill/>
          <a:ln w="0" cap="sq">
            <a:solidFill>
              <a:srgbClr val="000000"/>
            </a:solidFill>
            <a:prstDash val="solid"/>
            <a:miter lim="800000"/>
            <a:headEnd/>
            <a:tailEnd/>
          </a:ln>
        </p:spPr>
        <p:txBody>
          <a:bodyPr/>
          <a:lstStyle/>
          <a:p>
            <a:endParaRPr lang="de-DE"/>
          </a:p>
        </p:txBody>
      </p:sp>
      <p:sp>
        <p:nvSpPr>
          <p:cNvPr id="110854" name="Freeform 516"/>
          <p:cNvSpPr>
            <a:spLocks/>
          </p:cNvSpPr>
          <p:nvPr/>
        </p:nvSpPr>
        <p:spPr bwMode="auto">
          <a:xfrm>
            <a:off x="6254750" y="5935663"/>
            <a:ext cx="87313" cy="65087"/>
          </a:xfrm>
          <a:custGeom>
            <a:avLst/>
            <a:gdLst>
              <a:gd name="T0" fmla="*/ 2147483647 w 64"/>
              <a:gd name="T1" fmla="*/ 2147483647 h 41"/>
              <a:gd name="T2" fmla="*/ 2147483647 w 64"/>
              <a:gd name="T3" fmla="*/ 0 h 41"/>
              <a:gd name="T4" fmla="*/ 0 w 64"/>
              <a:gd name="T5" fmla="*/ 2147483647 h 41"/>
              <a:gd name="T6" fmla="*/ 2147483647 w 64"/>
              <a:gd name="T7" fmla="*/ 2147483647 h 41"/>
              <a:gd name="T8" fmla="*/ 2147483647 w 64"/>
              <a:gd name="T9" fmla="*/ 2147483647 h 41"/>
              <a:gd name="T10" fmla="*/ 2147483647 w 64"/>
              <a:gd name="T11" fmla="*/ 2147483647 h 41"/>
              <a:gd name="T12" fmla="*/ 2147483647 w 64"/>
              <a:gd name="T13" fmla="*/ 2147483647 h 41"/>
              <a:gd name="T14" fmla="*/ 2147483647 w 64"/>
              <a:gd name="T15" fmla="*/ 2147483647 h 41"/>
              <a:gd name="T16" fmla="*/ 2147483647 w 64"/>
              <a:gd name="T17" fmla="*/ 2147483647 h 41"/>
              <a:gd name="T18" fmla="*/ 2147483647 w 64"/>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41"/>
              <a:gd name="T32" fmla="*/ 64 w 6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41">
                <a:moveTo>
                  <a:pt x="64" y="25"/>
                </a:moveTo>
                <a:lnTo>
                  <a:pt x="37" y="0"/>
                </a:lnTo>
                <a:lnTo>
                  <a:pt x="0" y="10"/>
                </a:lnTo>
                <a:lnTo>
                  <a:pt x="29" y="39"/>
                </a:lnTo>
                <a:lnTo>
                  <a:pt x="29" y="41"/>
                </a:lnTo>
                <a:lnTo>
                  <a:pt x="31" y="41"/>
                </a:lnTo>
                <a:lnTo>
                  <a:pt x="33" y="41"/>
                </a:lnTo>
                <a:lnTo>
                  <a:pt x="35" y="41"/>
                </a:lnTo>
                <a:lnTo>
                  <a:pt x="62" y="29"/>
                </a:lnTo>
                <a:lnTo>
                  <a:pt x="64" y="25"/>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55" name="Freeform 517"/>
          <p:cNvSpPr>
            <a:spLocks/>
          </p:cNvSpPr>
          <p:nvPr/>
        </p:nvSpPr>
        <p:spPr bwMode="auto">
          <a:xfrm>
            <a:off x="6254750" y="5935663"/>
            <a:ext cx="87313" cy="65087"/>
          </a:xfrm>
          <a:custGeom>
            <a:avLst/>
            <a:gdLst>
              <a:gd name="T0" fmla="*/ 2147483647 w 64"/>
              <a:gd name="T1" fmla="*/ 2147483647 h 41"/>
              <a:gd name="T2" fmla="*/ 2147483647 w 64"/>
              <a:gd name="T3" fmla="*/ 0 h 41"/>
              <a:gd name="T4" fmla="*/ 0 w 64"/>
              <a:gd name="T5" fmla="*/ 2147483647 h 41"/>
              <a:gd name="T6" fmla="*/ 2147483647 w 64"/>
              <a:gd name="T7" fmla="*/ 2147483647 h 41"/>
              <a:gd name="T8" fmla="*/ 2147483647 w 64"/>
              <a:gd name="T9" fmla="*/ 2147483647 h 41"/>
              <a:gd name="T10" fmla="*/ 2147483647 w 64"/>
              <a:gd name="T11" fmla="*/ 2147483647 h 41"/>
              <a:gd name="T12" fmla="*/ 2147483647 w 64"/>
              <a:gd name="T13" fmla="*/ 2147483647 h 41"/>
              <a:gd name="T14" fmla="*/ 2147483647 w 64"/>
              <a:gd name="T15" fmla="*/ 2147483647 h 41"/>
              <a:gd name="T16" fmla="*/ 2147483647 w 64"/>
              <a:gd name="T17" fmla="*/ 2147483647 h 41"/>
              <a:gd name="T18" fmla="*/ 2147483647 w 64"/>
              <a:gd name="T19" fmla="*/ 2147483647 h 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
              <a:gd name="T31" fmla="*/ 0 h 41"/>
              <a:gd name="T32" fmla="*/ 64 w 64"/>
              <a:gd name="T33" fmla="*/ 41 h 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 h="41">
                <a:moveTo>
                  <a:pt x="64" y="25"/>
                </a:moveTo>
                <a:lnTo>
                  <a:pt x="37" y="0"/>
                </a:lnTo>
                <a:lnTo>
                  <a:pt x="0" y="10"/>
                </a:lnTo>
                <a:lnTo>
                  <a:pt x="29" y="39"/>
                </a:lnTo>
                <a:lnTo>
                  <a:pt x="29" y="41"/>
                </a:lnTo>
                <a:lnTo>
                  <a:pt x="31" y="41"/>
                </a:lnTo>
                <a:lnTo>
                  <a:pt x="33" y="41"/>
                </a:lnTo>
                <a:lnTo>
                  <a:pt x="35" y="41"/>
                </a:lnTo>
                <a:lnTo>
                  <a:pt x="62" y="29"/>
                </a:lnTo>
                <a:lnTo>
                  <a:pt x="64" y="25"/>
                </a:lnTo>
              </a:path>
            </a:pathLst>
          </a:custGeom>
          <a:noFill/>
          <a:ln w="0" cap="sq">
            <a:solidFill>
              <a:srgbClr val="000000"/>
            </a:solidFill>
            <a:prstDash val="solid"/>
            <a:miter lim="800000"/>
            <a:headEnd/>
            <a:tailEnd/>
          </a:ln>
        </p:spPr>
        <p:txBody>
          <a:bodyPr/>
          <a:lstStyle/>
          <a:p>
            <a:endParaRPr lang="de-DE"/>
          </a:p>
        </p:txBody>
      </p:sp>
      <p:sp>
        <p:nvSpPr>
          <p:cNvPr id="110856" name="Freeform 518"/>
          <p:cNvSpPr>
            <a:spLocks/>
          </p:cNvSpPr>
          <p:nvPr/>
        </p:nvSpPr>
        <p:spPr bwMode="auto">
          <a:xfrm>
            <a:off x="6259513" y="5951538"/>
            <a:ext cx="80962" cy="41275"/>
          </a:xfrm>
          <a:custGeom>
            <a:avLst/>
            <a:gdLst>
              <a:gd name="T0" fmla="*/ 2147483647 w 58"/>
              <a:gd name="T1" fmla="*/ 2147483647 h 27"/>
              <a:gd name="T2" fmla="*/ 2147483647 w 58"/>
              <a:gd name="T3" fmla="*/ 2147483647 h 27"/>
              <a:gd name="T4" fmla="*/ 2147483647 w 58"/>
              <a:gd name="T5" fmla="*/ 2147483647 h 27"/>
              <a:gd name="T6" fmla="*/ 2147483647 w 58"/>
              <a:gd name="T7" fmla="*/ 2147483647 h 27"/>
              <a:gd name="T8" fmla="*/ 2147483647 w 58"/>
              <a:gd name="T9" fmla="*/ 2147483647 h 27"/>
              <a:gd name="T10" fmla="*/ 0 w 58"/>
              <a:gd name="T11" fmla="*/ 0 h 27"/>
              <a:gd name="T12" fmla="*/ 0 60000 65536"/>
              <a:gd name="T13" fmla="*/ 0 60000 65536"/>
              <a:gd name="T14" fmla="*/ 0 60000 65536"/>
              <a:gd name="T15" fmla="*/ 0 60000 65536"/>
              <a:gd name="T16" fmla="*/ 0 60000 65536"/>
              <a:gd name="T17" fmla="*/ 0 60000 65536"/>
              <a:gd name="T18" fmla="*/ 0 w 58"/>
              <a:gd name="T19" fmla="*/ 0 h 27"/>
              <a:gd name="T20" fmla="*/ 58 w 58"/>
              <a:gd name="T21" fmla="*/ 27 h 27"/>
            </a:gdLst>
            <a:ahLst/>
            <a:cxnLst>
              <a:cxn ang="T12">
                <a:pos x="T0" y="T1"/>
              </a:cxn>
              <a:cxn ang="T13">
                <a:pos x="T2" y="T3"/>
              </a:cxn>
              <a:cxn ang="T14">
                <a:pos x="T4" y="T5"/>
              </a:cxn>
              <a:cxn ang="T15">
                <a:pos x="T6" y="T7"/>
              </a:cxn>
              <a:cxn ang="T16">
                <a:pos x="T8" y="T9"/>
              </a:cxn>
              <a:cxn ang="T17">
                <a:pos x="T10" y="T11"/>
              </a:cxn>
            </a:cxnLst>
            <a:rect l="T18" t="T19" r="T20" b="T21"/>
            <a:pathLst>
              <a:path w="58" h="27">
                <a:moveTo>
                  <a:pt x="58" y="15"/>
                </a:moveTo>
                <a:lnTo>
                  <a:pt x="31" y="27"/>
                </a:lnTo>
                <a:lnTo>
                  <a:pt x="29" y="27"/>
                </a:lnTo>
                <a:lnTo>
                  <a:pt x="27" y="27"/>
                </a:lnTo>
                <a:lnTo>
                  <a:pt x="25" y="27"/>
                </a:lnTo>
                <a:lnTo>
                  <a:pt x="0" y="0"/>
                </a:lnTo>
              </a:path>
            </a:pathLst>
          </a:custGeom>
          <a:noFill/>
          <a:ln w="0" cap="sq">
            <a:solidFill>
              <a:srgbClr val="000000"/>
            </a:solidFill>
            <a:prstDash val="solid"/>
            <a:miter lim="800000"/>
            <a:headEnd/>
            <a:tailEnd/>
          </a:ln>
        </p:spPr>
        <p:txBody>
          <a:bodyPr/>
          <a:lstStyle/>
          <a:p>
            <a:endParaRPr lang="de-DE"/>
          </a:p>
        </p:txBody>
      </p:sp>
      <p:sp>
        <p:nvSpPr>
          <p:cNvPr id="110857" name="Freeform 519"/>
          <p:cNvSpPr>
            <a:spLocks/>
          </p:cNvSpPr>
          <p:nvPr/>
        </p:nvSpPr>
        <p:spPr bwMode="auto">
          <a:xfrm>
            <a:off x="6148388" y="5913438"/>
            <a:ext cx="169862" cy="76200"/>
          </a:xfrm>
          <a:custGeom>
            <a:avLst/>
            <a:gdLst>
              <a:gd name="T0" fmla="*/ 2147483647 w 125"/>
              <a:gd name="T1" fmla="*/ 0 h 50"/>
              <a:gd name="T2" fmla="*/ 2147483647 w 125"/>
              <a:gd name="T3" fmla="*/ 2147483647 h 50"/>
              <a:gd name="T4" fmla="*/ 2147483647 w 125"/>
              <a:gd name="T5" fmla="*/ 2147483647 h 50"/>
              <a:gd name="T6" fmla="*/ 2147483647 w 125"/>
              <a:gd name="T7" fmla="*/ 2147483647 h 50"/>
              <a:gd name="T8" fmla="*/ 2147483647 w 125"/>
              <a:gd name="T9" fmla="*/ 2147483647 h 50"/>
              <a:gd name="T10" fmla="*/ 2147483647 w 125"/>
              <a:gd name="T11" fmla="*/ 2147483647 h 50"/>
              <a:gd name="T12" fmla="*/ 2147483647 w 125"/>
              <a:gd name="T13" fmla="*/ 2147483647 h 50"/>
              <a:gd name="T14" fmla="*/ 2147483647 w 125"/>
              <a:gd name="T15" fmla="*/ 2147483647 h 50"/>
              <a:gd name="T16" fmla="*/ 2147483647 w 125"/>
              <a:gd name="T17" fmla="*/ 2147483647 h 50"/>
              <a:gd name="T18" fmla="*/ 2147483647 w 125"/>
              <a:gd name="T19" fmla="*/ 2147483647 h 50"/>
              <a:gd name="T20" fmla="*/ 2147483647 w 125"/>
              <a:gd name="T21" fmla="*/ 2147483647 h 50"/>
              <a:gd name="T22" fmla="*/ 0 w 125"/>
              <a:gd name="T23" fmla="*/ 2147483647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5"/>
              <a:gd name="T37" fmla="*/ 0 h 50"/>
              <a:gd name="T38" fmla="*/ 125 w 125"/>
              <a:gd name="T39" fmla="*/ 50 h 5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5" h="50">
                <a:moveTo>
                  <a:pt x="125" y="0"/>
                </a:moveTo>
                <a:lnTo>
                  <a:pt x="94" y="13"/>
                </a:lnTo>
                <a:lnTo>
                  <a:pt x="89" y="13"/>
                </a:lnTo>
                <a:lnTo>
                  <a:pt x="85" y="13"/>
                </a:lnTo>
                <a:lnTo>
                  <a:pt x="81" y="13"/>
                </a:lnTo>
                <a:lnTo>
                  <a:pt x="77" y="15"/>
                </a:lnTo>
                <a:lnTo>
                  <a:pt x="75" y="17"/>
                </a:lnTo>
                <a:lnTo>
                  <a:pt x="71" y="19"/>
                </a:lnTo>
                <a:lnTo>
                  <a:pt x="69" y="21"/>
                </a:lnTo>
                <a:lnTo>
                  <a:pt x="69" y="25"/>
                </a:lnTo>
                <a:lnTo>
                  <a:pt x="48" y="33"/>
                </a:lnTo>
                <a:lnTo>
                  <a:pt x="0" y="50"/>
                </a:lnTo>
              </a:path>
            </a:pathLst>
          </a:custGeom>
          <a:noFill/>
          <a:ln w="0" cap="sq">
            <a:solidFill>
              <a:srgbClr val="000000"/>
            </a:solidFill>
            <a:prstDash val="solid"/>
            <a:miter lim="800000"/>
            <a:headEnd/>
            <a:tailEnd/>
          </a:ln>
        </p:spPr>
        <p:txBody>
          <a:bodyPr/>
          <a:lstStyle/>
          <a:p>
            <a:endParaRPr lang="de-DE"/>
          </a:p>
        </p:txBody>
      </p:sp>
      <p:sp>
        <p:nvSpPr>
          <p:cNvPr id="110858" name="Freeform 520"/>
          <p:cNvSpPr>
            <a:spLocks/>
          </p:cNvSpPr>
          <p:nvPr/>
        </p:nvSpPr>
        <p:spPr bwMode="auto">
          <a:xfrm>
            <a:off x="6227763" y="5919788"/>
            <a:ext cx="93662" cy="46037"/>
          </a:xfrm>
          <a:custGeom>
            <a:avLst/>
            <a:gdLst>
              <a:gd name="T0" fmla="*/ 2147483647 w 69"/>
              <a:gd name="T1" fmla="*/ 2147483647 h 31"/>
              <a:gd name="T2" fmla="*/ 2147483647 w 69"/>
              <a:gd name="T3" fmla="*/ 2147483647 h 31"/>
              <a:gd name="T4" fmla="*/ 2147483647 w 69"/>
              <a:gd name="T5" fmla="*/ 2147483647 h 31"/>
              <a:gd name="T6" fmla="*/ 2147483647 w 69"/>
              <a:gd name="T7" fmla="*/ 2147483647 h 31"/>
              <a:gd name="T8" fmla="*/ 2147483647 w 69"/>
              <a:gd name="T9" fmla="*/ 2147483647 h 31"/>
              <a:gd name="T10" fmla="*/ 2147483647 w 69"/>
              <a:gd name="T11" fmla="*/ 2147483647 h 31"/>
              <a:gd name="T12" fmla="*/ 2147483647 w 69"/>
              <a:gd name="T13" fmla="*/ 2147483647 h 31"/>
              <a:gd name="T14" fmla="*/ 2147483647 w 69"/>
              <a:gd name="T15" fmla="*/ 2147483647 h 31"/>
              <a:gd name="T16" fmla="*/ 2147483647 w 69"/>
              <a:gd name="T17" fmla="*/ 2147483647 h 31"/>
              <a:gd name="T18" fmla="*/ 2147483647 w 69"/>
              <a:gd name="T19" fmla="*/ 2147483647 h 31"/>
              <a:gd name="T20" fmla="*/ 0 w 69"/>
              <a:gd name="T21" fmla="*/ 2147483647 h 31"/>
              <a:gd name="T22" fmla="*/ 0 w 69"/>
              <a:gd name="T23" fmla="*/ 2147483647 h 31"/>
              <a:gd name="T24" fmla="*/ 2147483647 w 69"/>
              <a:gd name="T25" fmla="*/ 2147483647 h 31"/>
              <a:gd name="T26" fmla="*/ 2147483647 w 69"/>
              <a:gd name="T27" fmla="*/ 2147483647 h 31"/>
              <a:gd name="T28" fmla="*/ 2147483647 w 69"/>
              <a:gd name="T29" fmla="*/ 2147483647 h 31"/>
              <a:gd name="T30" fmla="*/ 2147483647 w 69"/>
              <a:gd name="T31" fmla="*/ 2147483647 h 31"/>
              <a:gd name="T32" fmla="*/ 2147483647 w 69"/>
              <a:gd name="T33" fmla="*/ 2147483647 h 31"/>
              <a:gd name="T34" fmla="*/ 2147483647 w 69"/>
              <a:gd name="T35" fmla="*/ 2147483647 h 31"/>
              <a:gd name="T36" fmla="*/ 2147483647 w 69"/>
              <a:gd name="T37" fmla="*/ 2147483647 h 31"/>
              <a:gd name="T38" fmla="*/ 2147483647 w 69"/>
              <a:gd name="T39" fmla="*/ 2147483647 h 31"/>
              <a:gd name="T40" fmla="*/ 2147483647 w 69"/>
              <a:gd name="T41" fmla="*/ 2147483647 h 31"/>
              <a:gd name="T42" fmla="*/ 2147483647 w 69"/>
              <a:gd name="T43" fmla="*/ 0 h 31"/>
              <a:gd name="T44" fmla="*/ 2147483647 w 69"/>
              <a:gd name="T45" fmla="*/ 0 h 3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9"/>
              <a:gd name="T70" fmla="*/ 0 h 31"/>
              <a:gd name="T71" fmla="*/ 69 w 69"/>
              <a:gd name="T72" fmla="*/ 31 h 3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9" h="31">
                <a:moveTo>
                  <a:pt x="69" y="6"/>
                </a:moveTo>
                <a:lnTo>
                  <a:pt x="38" y="19"/>
                </a:lnTo>
                <a:lnTo>
                  <a:pt x="33" y="17"/>
                </a:lnTo>
                <a:lnTo>
                  <a:pt x="31" y="17"/>
                </a:lnTo>
                <a:lnTo>
                  <a:pt x="27" y="17"/>
                </a:lnTo>
                <a:lnTo>
                  <a:pt x="25" y="17"/>
                </a:lnTo>
                <a:lnTo>
                  <a:pt x="21" y="19"/>
                </a:lnTo>
                <a:lnTo>
                  <a:pt x="19" y="21"/>
                </a:lnTo>
                <a:lnTo>
                  <a:pt x="17" y="23"/>
                </a:lnTo>
                <a:lnTo>
                  <a:pt x="15" y="25"/>
                </a:lnTo>
                <a:lnTo>
                  <a:pt x="0" y="31"/>
                </a:lnTo>
                <a:lnTo>
                  <a:pt x="0" y="29"/>
                </a:lnTo>
                <a:lnTo>
                  <a:pt x="11" y="23"/>
                </a:lnTo>
                <a:lnTo>
                  <a:pt x="13" y="21"/>
                </a:lnTo>
                <a:lnTo>
                  <a:pt x="15" y="19"/>
                </a:lnTo>
                <a:lnTo>
                  <a:pt x="17" y="17"/>
                </a:lnTo>
                <a:lnTo>
                  <a:pt x="21" y="15"/>
                </a:lnTo>
                <a:lnTo>
                  <a:pt x="25" y="13"/>
                </a:lnTo>
                <a:lnTo>
                  <a:pt x="29" y="13"/>
                </a:lnTo>
                <a:lnTo>
                  <a:pt x="31" y="13"/>
                </a:lnTo>
                <a:lnTo>
                  <a:pt x="36" y="15"/>
                </a:lnTo>
                <a:lnTo>
                  <a:pt x="67" y="0"/>
                </a:lnTo>
                <a:lnTo>
                  <a:pt x="65" y="0"/>
                </a:lnTo>
              </a:path>
            </a:pathLst>
          </a:custGeom>
          <a:noFill/>
          <a:ln w="0" cap="sq">
            <a:solidFill>
              <a:srgbClr val="000000"/>
            </a:solidFill>
            <a:prstDash val="solid"/>
            <a:miter lim="800000"/>
            <a:headEnd/>
            <a:tailEnd/>
          </a:ln>
        </p:spPr>
        <p:txBody>
          <a:bodyPr/>
          <a:lstStyle/>
          <a:p>
            <a:endParaRPr lang="de-DE"/>
          </a:p>
        </p:txBody>
      </p:sp>
      <p:sp>
        <p:nvSpPr>
          <p:cNvPr id="110859" name="Line 521"/>
          <p:cNvSpPr>
            <a:spLocks noChangeShapeType="1"/>
          </p:cNvSpPr>
          <p:nvPr/>
        </p:nvSpPr>
        <p:spPr bwMode="auto">
          <a:xfrm flipH="1" flipV="1">
            <a:off x="6321425" y="5934075"/>
            <a:ext cx="6350" cy="1588"/>
          </a:xfrm>
          <a:prstGeom prst="line">
            <a:avLst/>
          </a:prstGeom>
          <a:noFill/>
          <a:ln w="0" cap="sq">
            <a:solidFill>
              <a:srgbClr val="000000"/>
            </a:solidFill>
            <a:miter lim="800000"/>
            <a:headEnd/>
            <a:tailEnd/>
          </a:ln>
        </p:spPr>
        <p:txBody>
          <a:bodyPr/>
          <a:lstStyle/>
          <a:p>
            <a:endParaRPr lang="de-DE"/>
          </a:p>
        </p:txBody>
      </p:sp>
      <p:sp>
        <p:nvSpPr>
          <p:cNvPr id="110860" name="Line 522"/>
          <p:cNvSpPr>
            <a:spLocks noChangeShapeType="1"/>
          </p:cNvSpPr>
          <p:nvPr/>
        </p:nvSpPr>
        <p:spPr bwMode="auto">
          <a:xfrm flipH="1" flipV="1">
            <a:off x="6145213" y="5962650"/>
            <a:ext cx="17462" cy="22225"/>
          </a:xfrm>
          <a:prstGeom prst="line">
            <a:avLst/>
          </a:prstGeom>
          <a:noFill/>
          <a:ln w="0" cap="sq">
            <a:solidFill>
              <a:srgbClr val="000000"/>
            </a:solidFill>
            <a:miter lim="800000"/>
            <a:headEnd/>
            <a:tailEnd/>
          </a:ln>
        </p:spPr>
        <p:txBody>
          <a:bodyPr/>
          <a:lstStyle/>
          <a:p>
            <a:endParaRPr lang="de-DE"/>
          </a:p>
        </p:txBody>
      </p:sp>
      <p:sp>
        <p:nvSpPr>
          <p:cNvPr id="110861" name="Freeform 523"/>
          <p:cNvSpPr>
            <a:spLocks/>
          </p:cNvSpPr>
          <p:nvPr/>
        </p:nvSpPr>
        <p:spPr bwMode="auto">
          <a:xfrm>
            <a:off x="6281738" y="5883275"/>
            <a:ext cx="34925" cy="25400"/>
          </a:xfrm>
          <a:custGeom>
            <a:avLst/>
            <a:gdLst>
              <a:gd name="T0" fmla="*/ 2147483647 w 25"/>
              <a:gd name="T1" fmla="*/ 2147483647 h 15"/>
              <a:gd name="T2" fmla="*/ 2147483647 w 25"/>
              <a:gd name="T3" fmla="*/ 2147483647 h 15"/>
              <a:gd name="T4" fmla="*/ 0 w 25"/>
              <a:gd name="T5" fmla="*/ 0 h 15"/>
              <a:gd name="T6" fmla="*/ 0 60000 65536"/>
              <a:gd name="T7" fmla="*/ 0 60000 65536"/>
              <a:gd name="T8" fmla="*/ 0 60000 65536"/>
              <a:gd name="T9" fmla="*/ 0 w 25"/>
              <a:gd name="T10" fmla="*/ 0 h 15"/>
              <a:gd name="T11" fmla="*/ 25 w 25"/>
              <a:gd name="T12" fmla="*/ 15 h 15"/>
            </a:gdLst>
            <a:ahLst/>
            <a:cxnLst>
              <a:cxn ang="T6">
                <a:pos x="T0" y="T1"/>
              </a:cxn>
              <a:cxn ang="T7">
                <a:pos x="T2" y="T3"/>
              </a:cxn>
              <a:cxn ang="T8">
                <a:pos x="T4" y="T5"/>
              </a:cxn>
            </a:cxnLst>
            <a:rect l="T9" t="T10" r="T11" b="T12"/>
            <a:pathLst>
              <a:path w="25" h="15">
                <a:moveTo>
                  <a:pt x="25" y="13"/>
                </a:moveTo>
                <a:lnTo>
                  <a:pt x="16" y="15"/>
                </a:lnTo>
                <a:lnTo>
                  <a:pt x="0" y="0"/>
                </a:lnTo>
              </a:path>
            </a:pathLst>
          </a:custGeom>
          <a:noFill/>
          <a:ln w="0" cap="sq">
            <a:solidFill>
              <a:srgbClr val="000000"/>
            </a:solidFill>
            <a:prstDash val="solid"/>
            <a:miter lim="800000"/>
            <a:headEnd/>
            <a:tailEnd/>
          </a:ln>
        </p:spPr>
        <p:txBody>
          <a:bodyPr/>
          <a:lstStyle/>
          <a:p>
            <a:endParaRPr lang="de-DE"/>
          </a:p>
        </p:txBody>
      </p:sp>
      <p:sp>
        <p:nvSpPr>
          <p:cNvPr id="110862" name="Freeform 524"/>
          <p:cNvSpPr>
            <a:spLocks/>
          </p:cNvSpPr>
          <p:nvPr/>
        </p:nvSpPr>
        <p:spPr bwMode="auto">
          <a:xfrm>
            <a:off x="6256338" y="5962650"/>
            <a:ext cx="38100" cy="63500"/>
          </a:xfrm>
          <a:custGeom>
            <a:avLst/>
            <a:gdLst>
              <a:gd name="T0" fmla="*/ 0 w 27"/>
              <a:gd name="T1" fmla="*/ 2147483647 h 40"/>
              <a:gd name="T2" fmla="*/ 0 w 27"/>
              <a:gd name="T3" fmla="*/ 2147483647 h 40"/>
              <a:gd name="T4" fmla="*/ 0 w 27"/>
              <a:gd name="T5" fmla="*/ 2147483647 h 40"/>
              <a:gd name="T6" fmla="*/ 0 w 27"/>
              <a:gd name="T7" fmla="*/ 2147483647 h 40"/>
              <a:gd name="T8" fmla="*/ 0 w 27"/>
              <a:gd name="T9" fmla="*/ 2147483647 h 40"/>
              <a:gd name="T10" fmla="*/ 0 w 27"/>
              <a:gd name="T11" fmla="*/ 2147483647 h 40"/>
              <a:gd name="T12" fmla="*/ 2147483647 w 27"/>
              <a:gd name="T13" fmla="*/ 2147483647 h 40"/>
              <a:gd name="T14" fmla="*/ 2147483647 w 27"/>
              <a:gd name="T15" fmla="*/ 2147483647 h 40"/>
              <a:gd name="T16" fmla="*/ 2147483647 w 27"/>
              <a:gd name="T17" fmla="*/ 2147483647 h 40"/>
              <a:gd name="T18" fmla="*/ 2147483647 w 27"/>
              <a:gd name="T19" fmla="*/ 0 h 40"/>
              <a:gd name="T20" fmla="*/ 2147483647 w 27"/>
              <a:gd name="T21" fmla="*/ 2147483647 h 40"/>
              <a:gd name="T22" fmla="*/ 2147483647 w 27"/>
              <a:gd name="T23" fmla="*/ 2147483647 h 40"/>
              <a:gd name="T24" fmla="*/ 2147483647 w 27"/>
              <a:gd name="T25" fmla="*/ 2147483647 h 40"/>
              <a:gd name="T26" fmla="*/ 2147483647 w 27"/>
              <a:gd name="T27" fmla="*/ 2147483647 h 40"/>
              <a:gd name="T28" fmla="*/ 2147483647 w 27"/>
              <a:gd name="T29" fmla="*/ 2147483647 h 40"/>
              <a:gd name="T30" fmla="*/ 2147483647 w 27"/>
              <a:gd name="T31" fmla="*/ 2147483647 h 40"/>
              <a:gd name="T32" fmla="*/ 2147483647 w 27"/>
              <a:gd name="T33" fmla="*/ 2147483647 h 40"/>
              <a:gd name="T34" fmla="*/ 2147483647 w 27"/>
              <a:gd name="T35" fmla="*/ 2147483647 h 40"/>
              <a:gd name="T36" fmla="*/ 2147483647 w 27"/>
              <a:gd name="T37" fmla="*/ 2147483647 h 40"/>
              <a:gd name="T38" fmla="*/ 2147483647 w 27"/>
              <a:gd name="T39" fmla="*/ 2147483647 h 40"/>
              <a:gd name="T40" fmla="*/ 2147483647 w 27"/>
              <a:gd name="T41" fmla="*/ 2147483647 h 40"/>
              <a:gd name="T42" fmla="*/ 2147483647 w 27"/>
              <a:gd name="T43" fmla="*/ 2147483647 h 40"/>
              <a:gd name="T44" fmla="*/ 0 w 27"/>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40"/>
              <a:gd name="T71" fmla="*/ 27 w 27"/>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40">
                <a:moveTo>
                  <a:pt x="0" y="31"/>
                </a:moveTo>
                <a:lnTo>
                  <a:pt x="0" y="29"/>
                </a:lnTo>
                <a:lnTo>
                  <a:pt x="0" y="25"/>
                </a:lnTo>
                <a:lnTo>
                  <a:pt x="0" y="23"/>
                </a:lnTo>
                <a:lnTo>
                  <a:pt x="0" y="19"/>
                </a:lnTo>
                <a:lnTo>
                  <a:pt x="0" y="17"/>
                </a:lnTo>
                <a:lnTo>
                  <a:pt x="2" y="13"/>
                </a:lnTo>
                <a:lnTo>
                  <a:pt x="2" y="11"/>
                </a:lnTo>
                <a:lnTo>
                  <a:pt x="2" y="9"/>
                </a:lnTo>
                <a:lnTo>
                  <a:pt x="23" y="0"/>
                </a:lnTo>
                <a:lnTo>
                  <a:pt x="25" y="2"/>
                </a:lnTo>
                <a:lnTo>
                  <a:pt x="25" y="4"/>
                </a:lnTo>
                <a:lnTo>
                  <a:pt x="27" y="4"/>
                </a:lnTo>
                <a:lnTo>
                  <a:pt x="27" y="7"/>
                </a:lnTo>
                <a:lnTo>
                  <a:pt x="27" y="11"/>
                </a:lnTo>
                <a:lnTo>
                  <a:pt x="27" y="13"/>
                </a:lnTo>
                <a:lnTo>
                  <a:pt x="27" y="17"/>
                </a:lnTo>
                <a:lnTo>
                  <a:pt x="27" y="19"/>
                </a:lnTo>
                <a:lnTo>
                  <a:pt x="27" y="23"/>
                </a:lnTo>
                <a:lnTo>
                  <a:pt x="27" y="25"/>
                </a:lnTo>
                <a:lnTo>
                  <a:pt x="27" y="29"/>
                </a:lnTo>
                <a:lnTo>
                  <a:pt x="8" y="40"/>
                </a:lnTo>
                <a:lnTo>
                  <a:pt x="0" y="31"/>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63" name="Freeform 525"/>
          <p:cNvSpPr>
            <a:spLocks/>
          </p:cNvSpPr>
          <p:nvPr/>
        </p:nvSpPr>
        <p:spPr bwMode="auto">
          <a:xfrm>
            <a:off x="6256338" y="5962650"/>
            <a:ext cx="38100" cy="63500"/>
          </a:xfrm>
          <a:custGeom>
            <a:avLst/>
            <a:gdLst>
              <a:gd name="T0" fmla="*/ 0 w 27"/>
              <a:gd name="T1" fmla="*/ 2147483647 h 40"/>
              <a:gd name="T2" fmla="*/ 0 w 27"/>
              <a:gd name="T3" fmla="*/ 2147483647 h 40"/>
              <a:gd name="T4" fmla="*/ 0 w 27"/>
              <a:gd name="T5" fmla="*/ 2147483647 h 40"/>
              <a:gd name="T6" fmla="*/ 0 w 27"/>
              <a:gd name="T7" fmla="*/ 2147483647 h 40"/>
              <a:gd name="T8" fmla="*/ 0 w 27"/>
              <a:gd name="T9" fmla="*/ 2147483647 h 40"/>
              <a:gd name="T10" fmla="*/ 0 w 27"/>
              <a:gd name="T11" fmla="*/ 2147483647 h 40"/>
              <a:gd name="T12" fmla="*/ 2147483647 w 27"/>
              <a:gd name="T13" fmla="*/ 2147483647 h 40"/>
              <a:gd name="T14" fmla="*/ 2147483647 w 27"/>
              <a:gd name="T15" fmla="*/ 2147483647 h 40"/>
              <a:gd name="T16" fmla="*/ 2147483647 w 27"/>
              <a:gd name="T17" fmla="*/ 2147483647 h 40"/>
              <a:gd name="T18" fmla="*/ 2147483647 w 27"/>
              <a:gd name="T19" fmla="*/ 0 h 40"/>
              <a:gd name="T20" fmla="*/ 2147483647 w 27"/>
              <a:gd name="T21" fmla="*/ 2147483647 h 40"/>
              <a:gd name="T22" fmla="*/ 2147483647 w 27"/>
              <a:gd name="T23" fmla="*/ 2147483647 h 40"/>
              <a:gd name="T24" fmla="*/ 2147483647 w 27"/>
              <a:gd name="T25" fmla="*/ 2147483647 h 40"/>
              <a:gd name="T26" fmla="*/ 2147483647 w 27"/>
              <a:gd name="T27" fmla="*/ 2147483647 h 40"/>
              <a:gd name="T28" fmla="*/ 2147483647 w 27"/>
              <a:gd name="T29" fmla="*/ 2147483647 h 40"/>
              <a:gd name="T30" fmla="*/ 2147483647 w 27"/>
              <a:gd name="T31" fmla="*/ 2147483647 h 40"/>
              <a:gd name="T32" fmla="*/ 2147483647 w 27"/>
              <a:gd name="T33" fmla="*/ 2147483647 h 40"/>
              <a:gd name="T34" fmla="*/ 2147483647 w 27"/>
              <a:gd name="T35" fmla="*/ 2147483647 h 40"/>
              <a:gd name="T36" fmla="*/ 2147483647 w 27"/>
              <a:gd name="T37" fmla="*/ 2147483647 h 40"/>
              <a:gd name="T38" fmla="*/ 2147483647 w 27"/>
              <a:gd name="T39" fmla="*/ 2147483647 h 40"/>
              <a:gd name="T40" fmla="*/ 2147483647 w 27"/>
              <a:gd name="T41" fmla="*/ 2147483647 h 40"/>
              <a:gd name="T42" fmla="*/ 2147483647 w 27"/>
              <a:gd name="T43" fmla="*/ 2147483647 h 40"/>
              <a:gd name="T44" fmla="*/ 0 w 27"/>
              <a:gd name="T45" fmla="*/ 2147483647 h 4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7"/>
              <a:gd name="T70" fmla="*/ 0 h 40"/>
              <a:gd name="T71" fmla="*/ 27 w 27"/>
              <a:gd name="T72" fmla="*/ 40 h 4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7" h="40">
                <a:moveTo>
                  <a:pt x="0" y="31"/>
                </a:moveTo>
                <a:lnTo>
                  <a:pt x="0" y="29"/>
                </a:lnTo>
                <a:lnTo>
                  <a:pt x="0" y="25"/>
                </a:lnTo>
                <a:lnTo>
                  <a:pt x="0" y="23"/>
                </a:lnTo>
                <a:lnTo>
                  <a:pt x="0" y="19"/>
                </a:lnTo>
                <a:lnTo>
                  <a:pt x="0" y="17"/>
                </a:lnTo>
                <a:lnTo>
                  <a:pt x="2" y="13"/>
                </a:lnTo>
                <a:lnTo>
                  <a:pt x="2" y="11"/>
                </a:lnTo>
                <a:lnTo>
                  <a:pt x="2" y="9"/>
                </a:lnTo>
                <a:lnTo>
                  <a:pt x="23" y="0"/>
                </a:lnTo>
                <a:lnTo>
                  <a:pt x="25" y="2"/>
                </a:lnTo>
                <a:lnTo>
                  <a:pt x="25" y="4"/>
                </a:lnTo>
                <a:lnTo>
                  <a:pt x="27" y="4"/>
                </a:lnTo>
                <a:lnTo>
                  <a:pt x="27" y="7"/>
                </a:lnTo>
                <a:lnTo>
                  <a:pt x="27" y="11"/>
                </a:lnTo>
                <a:lnTo>
                  <a:pt x="27" y="13"/>
                </a:lnTo>
                <a:lnTo>
                  <a:pt x="27" y="17"/>
                </a:lnTo>
                <a:lnTo>
                  <a:pt x="27" y="19"/>
                </a:lnTo>
                <a:lnTo>
                  <a:pt x="27" y="23"/>
                </a:lnTo>
                <a:lnTo>
                  <a:pt x="27" y="25"/>
                </a:lnTo>
                <a:lnTo>
                  <a:pt x="27" y="29"/>
                </a:lnTo>
                <a:lnTo>
                  <a:pt x="8" y="40"/>
                </a:lnTo>
                <a:lnTo>
                  <a:pt x="0" y="31"/>
                </a:lnTo>
              </a:path>
            </a:pathLst>
          </a:custGeom>
          <a:noFill/>
          <a:ln w="0" cap="sq">
            <a:solidFill>
              <a:srgbClr val="000000"/>
            </a:solidFill>
            <a:prstDash val="solid"/>
            <a:miter lim="800000"/>
            <a:headEnd/>
            <a:tailEnd/>
          </a:ln>
        </p:spPr>
        <p:txBody>
          <a:bodyPr/>
          <a:lstStyle/>
          <a:p>
            <a:endParaRPr lang="de-DE"/>
          </a:p>
        </p:txBody>
      </p:sp>
      <p:sp>
        <p:nvSpPr>
          <p:cNvPr id="110864" name="Freeform 526"/>
          <p:cNvSpPr>
            <a:spLocks noEditPoints="1"/>
          </p:cNvSpPr>
          <p:nvPr/>
        </p:nvSpPr>
        <p:spPr bwMode="auto">
          <a:xfrm>
            <a:off x="6262688" y="5973763"/>
            <a:ext cx="26987" cy="52387"/>
          </a:xfrm>
          <a:custGeom>
            <a:avLst/>
            <a:gdLst>
              <a:gd name="T0" fmla="*/ 0 w 21"/>
              <a:gd name="T1" fmla="*/ 2147483647 h 33"/>
              <a:gd name="T2" fmla="*/ 0 w 21"/>
              <a:gd name="T3" fmla="*/ 2147483647 h 33"/>
              <a:gd name="T4" fmla="*/ 2147483647 w 21"/>
              <a:gd name="T5" fmla="*/ 2147483647 h 33"/>
              <a:gd name="T6" fmla="*/ 2147483647 w 21"/>
              <a:gd name="T7" fmla="*/ 2147483647 h 33"/>
              <a:gd name="T8" fmla="*/ 2147483647 w 21"/>
              <a:gd name="T9" fmla="*/ 2147483647 h 33"/>
              <a:gd name="T10" fmla="*/ 2147483647 w 21"/>
              <a:gd name="T11" fmla="*/ 2147483647 h 33"/>
              <a:gd name="T12" fmla="*/ 2147483647 w 21"/>
              <a:gd name="T13" fmla="*/ 2147483647 h 33"/>
              <a:gd name="T14" fmla="*/ 0 w 21"/>
              <a:gd name="T15" fmla="*/ 2147483647 h 33"/>
              <a:gd name="T16" fmla="*/ 2147483647 w 21"/>
              <a:gd name="T17" fmla="*/ 0 h 33"/>
              <a:gd name="T18" fmla="*/ 2147483647 w 21"/>
              <a:gd name="T19" fmla="*/ 0 h 33"/>
              <a:gd name="T20" fmla="*/ 2147483647 w 21"/>
              <a:gd name="T21" fmla="*/ 0 h 33"/>
              <a:gd name="T22" fmla="*/ 2147483647 w 21"/>
              <a:gd name="T23" fmla="*/ 0 h 33"/>
              <a:gd name="T24" fmla="*/ 2147483647 w 21"/>
              <a:gd name="T25" fmla="*/ 2147483647 h 33"/>
              <a:gd name="T26" fmla="*/ 2147483647 w 21"/>
              <a:gd name="T27" fmla="*/ 2147483647 h 33"/>
              <a:gd name="T28" fmla="*/ 2147483647 w 21"/>
              <a:gd name="T29" fmla="*/ 2147483647 h 33"/>
              <a:gd name="T30" fmla="*/ 2147483647 w 21"/>
              <a:gd name="T31" fmla="*/ 2147483647 h 33"/>
              <a:gd name="T32" fmla="*/ 2147483647 w 21"/>
              <a:gd name="T33" fmla="*/ 2147483647 h 33"/>
              <a:gd name="T34" fmla="*/ 2147483647 w 21"/>
              <a:gd name="T35" fmla="*/ 2147483647 h 33"/>
              <a:gd name="T36" fmla="*/ 2147483647 w 21"/>
              <a:gd name="T37" fmla="*/ 2147483647 h 33"/>
              <a:gd name="T38" fmla="*/ 2147483647 w 21"/>
              <a:gd name="T39" fmla="*/ 2147483647 h 33"/>
              <a:gd name="T40" fmla="*/ 2147483647 w 21"/>
              <a:gd name="T41" fmla="*/ 2147483647 h 33"/>
              <a:gd name="T42" fmla="*/ 2147483647 w 21"/>
              <a:gd name="T43" fmla="*/ 2147483647 h 33"/>
              <a:gd name="T44" fmla="*/ 2147483647 w 21"/>
              <a:gd name="T45" fmla="*/ 2147483647 h 33"/>
              <a:gd name="T46" fmla="*/ 2147483647 w 21"/>
              <a:gd name="T47" fmla="*/ 2147483647 h 33"/>
              <a:gd name="T48" fmla="*/ 2147483647 w 21"/>
              <a:gd name="T49" fmla="*/ 2147483647 h 33"/>
              <a:gd name="T50" fmla="*/ 2147483647 w 21"/>
              <a:gd name="T51" fmla="*/ 2147483647 h 33"/>
              <a:gd name="T52" fmla="*/ 2147483647 w 21"/>
              <a:gd name="T53" fmla="*/ 2147483647 h 33"/>
              <a:gd name="T54" fmla="*/ 2147483647 w 21"/>
              <a:gd name="T55" fmla="*/ 2147483647 h 33"/>
              <a:gd name="T56" fmla="*/ 2147483647 w 21"/>
              <a:gd name="T57" fmla="*/ 2147483647 h 33"/>
              <a:gd name="T58" fmla="*/ 2147483647 w 21"/>
              <a:gd name="T59" fmla="*/ 2147483647 h 33"/>
              <a:gd name="T60" fmla="*/ 2147483647 w 21"/>
              <a:gd name="T61" fmla="*/ 0 h 33"/>
              <a:gd name="T62" fmla="*/ 2147483647 w 21"/>
              <a:gd name="T63" fmla="*/ 2147483647 h 33"/>
              <a:gd name="T64" fmla="*/ 2147483647 w 21"/>
              <a:gd name="T65" fmla="*/ 2147483647 h 33"/>
              <a:gd name="T66" fmla="*/ 2147483647 w 21"/>
              <a:gd name="T67" fmla="*/ 2147483647 h 33"/>
              <a:gd name="T68" fmla="*/ 2147483647 w 21"/>
              <a:gd name="T69" fmla="*/ 2147483647 h 33"/>
              <a:gd name="T70" fmla="*/ 2147483647 w 21"/>
              <a:gd name="T71" fmla="*/ 2147483647 h 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
              <a:gd name="T109" fmla="*/ 0 h 33"/>
              <a:gd name="T110" fmla="*/ 21 w 21"/>
              <a:gd name="T111" fmla="*/ 33 h 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 h="33">
                <a:moveTo>
                  <a:pt x="0" y="2"/>
                </a:moveTo>
                <a:lnTo>
                  <a:pt x="0" y="4"/>
                </a:lnTo>
                <a:lnTo>
                  <a:pt x="2" y="6"/>
                </a:lnTo>
                <a:lnTo>
                  <a:pt x="2" y="8"/>
                </a:lnTo>
                <a:lnTo>
                  <a:pt x="4" y="10"/>
                </a:lnTo>
                <a:lnTo>
                  <a:pt x="4" y="12"/>
                </a:lnTo>
                <a:lnTo>
                  <a:pt x="4" y="33"/>
                </a:lnTo>
                <a:lnTo>
                  <a:pt x="0" y="2"/>
                </a:lnTo>
                <a:close/>
                <a:moveTo>
                  <a:pt x="19" y="0"/>
                </a:moveTo>
                <a:lnTo>
                  <a:pt x="17" y="0"/>
                </a:lnTo>
                <a:lnTo>
                  <a:pt x="15" y="0"/>
                </a:lnTo>
                <a:lnTo>
                  <a:pt x="13" y="0"/>
                </a:lnTo>
                <a:lnTo>
                  <a:pt x="11" y="2"/>
                </a:lnTo>
                <a:lnTo>
                  <a:pt x="8" y="2"/>
                </a:lnTo>
                <a:lnTo>
                  <a:pt x="8" y="4"/>
                </a:lnTo>
                <a:lnTo>
                  <a:pt x="6" y="6"/>
                </a:lnTo>
                <a:lnTo>
                  <a:pt x="6" y="8"/>
                </a:lnTo>
                <a:lnTo>
                  <a:pt x="6" y="10"/>
                </a:lnTo>
                <a:lnTo>
                  <a:pt x="6" y="14"/>
                </a:lnTo>
                <a:lnTo>
                  <a:pt x="8" y="14"/>
                </a:lnTo>
                <a:lnTo>
                  <a:pt x="8" y="16"/>
                </a:lnTo>
                <a:lnTo>
                  <a:pt x="11" y="16"/>
                </a:lnTo>
                <a:lnTo>
                  <a:pt x="13" y="16"/>
                </a:lnTo>
                <a:lnTo>
                  <a:pt x="15" y="14"/>
                </a:lnTo>
                <a:lnTo>
                  <a:pt x="17" y="12"/>
                </a:lnTo>
                <a:lnTo>
                  <a:pt x="19" y="10"/>
                </a:lnTo>
                <a:lnTo>
                  <a:pt x="19" y="8"/>
                </a:lnTo>
                <a:lnTo>
                  <a:pt x="21" y="6"/>
                </a:lnTo>
                <a:lnTo>
                  <a:pt x="21" y="4"/>
                </a:lnTo>
                <a:lnTo>
                  <a:pt x="21" y="2"/>
                </a:lnTo>
                <a:lnTo>
                  <a:pt x="19" y="0"/>
                </a:lnTo>
                <a:close/>
                <a:moveTo>
                  <a:pt x="21" y="24"/>
                </a:moveTo>
                <a:lnTo>
                  <a:pt x="21" y="16"/>
                </a:lnTo>
                <a:lnTo>
                  <a:pt x="6" y="24"/>
                </a:lnTo>
                <a:lnTo>
                  <a:pt x="6" y="31"/>
                </a:lnTo>
                <a:lnTo>
                  <a:pt x="21" y="24"/>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65" name="Freeform 527"/>
          <p:cNvSpPr>
            <a:spLocks/>
          </p:cNvSpPr>
          <p:nvPr/>
        </p:nvSpPr>
        <p:spPr bwMode="auto">
          <a:xfrm>
            <a:off x="6262688" y="5978525"/>
            <a:ext cx="4762" cy="47625"/>
          </a:xfrm>
          <a:custGeom>
            <a:avLst/>
            <a:gdLst>
              <a:gd name="T0" fmla="*/ 0 w 4"/>
              <a:gd name="T1" fmla="*/ 0 h 31"/>
              <a:gd name="T2" fmla="*/ 0 w 4"/>
              <a:gd name="T3" fmla="*/ 2147483647 h 31"/>
              <a:gd name="T4" fmla="*/ 2147483647 w 4"/>
              <a:gd name="T5" fmla="*/ 2147483647 h 31"/>
              <a:gd name="T6" fmla="*/ 2147483647 w 4"/>
              <a:gd name="T7" fmla="*/ 2147483647 h 31"/>
              <a:gd name="T8" fmla="*/ 2147483647 w 4"/>
              <a:gd name="T9" fmla="*/ 2147483647 h 31"/>
              <a:gd name="T10" fmla="*/ 2147483647 w 4"/>
              <a:gd name="T11" fmla="*/ 2147483647 h 31"/>
              <a:gd name="T12" fmla="*/ 2147483647 w 4"/>
              <a:gd name="T13" fmla="*/ 2147483647 h 31"/>
              <a:gd name="T14" fmla="*/ 0 60000 65536"/>
              <a:gd name="T15" fmla="*/ 0 60000 65536"/>
              <a:gd name="T16" fmla="*/ 0 60000 65536"/>
              <a:gd name="T17" fmla="*/ 0 60000 65536"/>
              <a:gd name="T18" fmla="*/ 0 60000 65536"/>
              <a:gd name="T19" fmla="*/ 0 60000 65536"/>
              <a:gd name="T20" fmla="*/ 0 60000 65536"/>
              <a:gd name="T21" fmla="*/ 0 w 4"/>
              <a:gd name="T22" fmla="*/ 0 h 31"/>
              <a:gd name="T23" fmla="*/ 4 w 4"/>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31">
                <a:moveTo>
                  <a:pt x="0" y="0"/>
                </a:moveTo>
                <a:lnTo>
                  <a:pt x="0" y="2"/>
                </a:lnTo>
                <a:lnTo>
                  <a:pt x="2" y="4"/>
                </a:lnTo>
                <a:lnTo>
                  <a:pt x="2" y="6"/>
                </a:lnTo>
                <a:lnTo>
                  <a:pt x="4" y="8"/>
                </a:lnTo>
                <a:lnTo>
                  <a:pt x="4" y="10"/>
                </a:lnTo>
                <a:lnTo>
                  <a:pt x="4" y="31"/>
                </a:lnTo>
              </a:path>
            </a:pathLst>
          </a:custGeom>
          <a:noFill/>
          <a:ln w="0" cap="sq">
            <a:solidFill>
              <a:srgbClr val="000000"/>
            </a:solidFill>
            <a:prstDash val="solid"/>
            <a:miter lim="800000"/>
            <a:headEnd/>
            <a:tailEnd/>
          </a:ln>
        </p:spPr>
        <p:txBody>
          <a:bodyPr/>
          <a:lstStyle/>
          <a:p>
            <a:endParaRPr lang="de-DE"/>
          </a:p>
        </p:txBody>
      </p:sp>
      <p:sp>
        <p:nvSpPr>
          <p:cNvPr id="110866" name="Freeform 528"/>
          <p:cNvSpPr>
            <a:spLocks/>
          </p:cNvSpPr>
          <p:nvPr/>
        </p:nvSpPr>
        <p:spPr bwMode="auto">
          <a:xfrm>
            <a:off x="6270625" y="5973763"/>
            <a:ext cx="19050" cy="26987"/>
          </a:xfrm>
          <a:custGeom>
            <a:avLst/>
            <a:gdLst>
              <a:gd name="T0" fmla="*/ 2147483647 w 15"/>
              <a:gd name="T1" fmla="*/ 0 h 16"/>
              <a:gd name="T2" fmla="*/ 2147483647 w 15"/>
              <a:gd name="T3" fmla="*/ 0 h 16"/>
              <a:gd name="T4" fmla="*/ 2147483647 w 15"/>
              <a:gd name="T5" fmla="*/ 0 h 16"/>
              <a:gd name="T6" fmla="*/ 2147483647 w 15"/>
              <a:gd name="T7" fmla="*/ 0 h 16"/>
              <a:gd name="T8" fmla="*/ 2147483647 w 15"/>
              <a:gd name="T9" fmla="*/ 2147483647 h 16"/>
              <a:gd name="T10" fmla="*/ 2147483647 w 15"/>
              <a:gd name="T11" fmla="*/ 2147483647 h 16"/>
              <a:gd name="T12" fmla="*/ 2147483647 w 15"/>
              <a:gd name="T13" fmla="*/ 2147483647 h 16"/>
              <a:gd name="T14" fmla="*/ 0 w 15"/>
              <a:gd name="T15" fmla="*/ 2147483647 h 16"/>
              <a:gd name="T16" fmla="*/ 0 w 15"/>
              <a:gd name="T17" fmla="*/ 2147483647 h 16"/>
              <a:gd name="T18" fmla="*/ 0 w 15"/>
              <a:gd name="T19" fmla="*/ 2147483647 h 16"/>
              <a:gd name="T20" fmla="*/ 0 w 15"/>
              <a:gd name="T21" fmla="*/ 2147483647 h 16"/>
              <a:gd name="T22" fmla="*/ 2147483647 w 15"/>
              <a:gd name="T23" fmla="*/ 2147483647 h 16"/>
              <a:gd name="T24" fmla="*/ 2147483647 w 15"/>
              <a:gd name="T25" fmla="*/ 2147483647 h 16"/>
              <a:gd name="T26" fmla="*/ 2147483647 w 15"/>
              <a:gd name="T27" fmla="*/ 2147483647 h 16"/>
              <a:gd name="T28" fmla="*/ 2147483647 w 15"/>
              <a:gd name="T29" fmla="*/ 2147483647 h 16"/>
              <a:gd name="T30" fmla="*/ 2147483647 w 15"/>
              <a:gd name="T31" fmla="*/ 2147483647 h 16"/>
              <a:gd name="T32" fmla="*/ 2147483647 w 15"/>
              <a:gd name="T33" fmla="*/ 2147483647 h 16"/>
              <a:gd name="T34" fmla="*/ 2147483647 w 15"/>
              <a:gd name="T35" fmla="*/ 2147483647 h 16"/>
              <a:gd name="T36" fmla="*/ 2147483647 w 15"/>
              <a:gd name="T37" fmla="*/ 2147483647 h 16"/>
              <a:gd name="T38" fmla="*/ 2147483647 w 15"/>
              <a:gd name="T39" fmla="*/ 2147483647 h 16"/>
              <a:gd name="T40" fmla="*/ 2147483647 w 15"/>
              <a:gd name="T41" fmla="*/ 2147483647 h 16"/>
              <a:gd name="T42" fmla="*/ 2147483647 w 15"/>
              <a:gd name="T43" fmla="*/ 2147483647 h 16"/>
              <a:gd name="T44" fmla="*/ 2147483647 w 15"/>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16"/>
              <a:gd name="T71" fmla="*/ 15 w 15"/>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16">
                <a:moveTo>
                  <a:pt x="13" y="0"/>
                </a:moveTo>
                <a:lnTo>
                  <a:pt x="11" y="0"/>
                </a:lnTo>
                <a:lnTo>
                  <a:pt x="9" y="0"/>
                </a:lnTo>
                <a:lnTo>
                  <a:pt x="7" y="0"/>
                </a:lnTo>
                <a:lnTo>
                  <a:pt x="5" y="2"/>
                </a:lnTo>
                <a:lnTo>
                  <a:pt x="2" y="2"/>
                </a:lnTo>
                <a:lnTo>
                  <a:pt x="2" y="4"/>
                </a:lnTo>
                <a:lnTo>
                  <a:pt x="0" y="6"/>
                </a:lnTo>
                <a:lnTo>
                  <a:pt x="0" y="8"/>
                </a:lnTo>
                <a:lnTo>
                  <a:pt x="0" y="10"/>
                </a:lnTo>
                <a:lnTo>
                  <a:pt x="0" y="14"/>
                </a:lnTo>
                <a:lnTo>
                  <a:pt x="2" y="14"/>
                </a:lnTo>
                <a:lnTo>
                  <a:pt x="2" y="16"/>
                </a:lnTo>
                <a:lnTo>
                  <a:pt x="5" y="16"/>
                </a:lnTo>
                <a:lnTo>
                  <a:pt x="7" y="16"/>
                </a:lnTo>
                <a:lnTo>
                  <a:pt x="9" y="14"/>
                </a:lnTo>
                <a:lnTo>
                  <a:pt x="11" y="12"/>
                </a:lnTo>
                <a:lnTo>
                  <a:pt x="13" y="10"/>
                </a:lnTo>
                <a:lnTo>
                  <a:pt x="13" y="8"/>
                </a:lnTo>
                <a:lnTo>
                  <a:pt x="15" y="6"/>
                </a:lnTo>
                <a:lnTo>
                  <a:pt x="15" y="4"/>
                </a:lnTo>
                <a:lnTo>
                  <a:pt x="15" y="2"/>
                </a:lnTo>
                <a:lnTo>
                  <a:pt x="13" y="0"/>
                </a:lnTo>
              </a:path>
            </a:pathLst>
          </a:custGeom>
          <a:noFill/>
          <a:ln w="0" cap="sq">
            <a:solidFill>
              <a:srgbClr val="000000"/>
            </a:solidFill>
            <a:prstDash val="solid"/>
            <a:miter lim="800000"/>
            <a:headEnd/>
            <a:tailEnd/>
          </a:ln>
        </p:spPr>
        <p:txBody>
          <a:bodyPr/>
          <a:lstStyle/>
          <a:p>
            <a:endParaRPr lang="de-DE"/>
          </a:p>
        </p:txBody>
      </p:sp>
      <p:sp>
        <p:nvSpPr>
          <p:cNvPr id="110867" name="Freeform 529"/>
          <p:cNvSpPr>
            <a:spLocks/>
          </p:cNvSpPr>
          <p:nvPr/>
        </p:nvSpPr>
        <p:spPr bwMode="auto">
          <a:xfrm>
            <a:off x="6270625" y="6000750"/>
            <a:ext cx="19050" cy="22225"/>
          </a:xfrm>
          <a:custGeom>
            <a:avLst/>
            <a:gdLst>
              <a:gd name="T0" fmla="*/ 2147483647 w 15"/>
              <a:gd name="T1" fmla="*/ 2147483647 h 15"/>
              <a:gd name="T2" fmla="*/ 2147483647 w 15"/>
              <a:gd name="T3" fmla="*/ 0 h 15"/>
              <a:gd name="T4" fmla="*/ 0 w 15"/>
              <a:gd name="T5" fmla="*/ 2147483647 h 15"/>
              <a:gd name="T6" fmla="*/ 0 w 15"/>
              <a:gd name="T7" fmla="*/ 2147483647 h 15"/>
              <a:gd name="T8" fmla="*/ 0 60000 65536"/>
              <a:gd name="T9" fmla="*/ 0 60000 65536"/>
              <a:gd name="T10" fmla="*/ 0 60000 65536"/>
              <a:gd name="T11" fmla="*/ 0 60000 65536"/>
              <a:gd name="T12" fmla="*/ 0 w 15"/>
              <a:gd name="T13" fmla="*/ 0 h 15"/>
              <a:gd name="T14" fmla="*/ 15 w 15"/>
              <a:gd name="T15" fmla="*/ 15 h 15"/>
            </a:gdLst>
            <a:ahLst/>
            <a:cxnLst>
              <a:cxn ang="T8">
                <a:pos x="T0" y="T1"/>
              </a:cxn>
              <a:cxn ang="T9">
                <a:pos x="T2" y="T3"/>
              </a:cxn>
              <a:cxn ang="T10">
                <a:pos x="T4" y="T5"/>
              </a:cxn>
              <a:cxn ang="T11">
                <a:pos x="T6" y="T7"/>
              </a:cxn>
            </a:cxnLst>
            <a:rect l="T12" t="T13" r="T14" b="T15"/>
            <a:pathLst>
              <a:path w="15" h="15">
                <a:moveTo>
                  <a:pt x="15" y="8"/>
                </a:moveTo>
                <a:lnTo>
                  <a:pt x="15" y="0"/>
                </a:lnTo>
                <a:lnTo>
                  <a:pt x="0" y="8"/>
                </a:lnTo>
                <a:lnTo>
                  <a:pt x="0" y="15"/>
                </a:lnTo>
              </a:path>
            </a:pathLst>
          </a:custGeom>
          <a:noFill/>
          <a:ln w="0" cap="sq">
            <a:solidFill>
              <a:srgbClr val="000000"/>
            </a:solidFill>
            <a:prstDash val="solid"/>
            <a:miter lim="800000"/>
            <a:headEnd/>
            <a:tailEnd/>
          </a:ln>
        </p:spPr>
        <p:txBody>
          <a:bodyPr/>
          <a:lstStyle/>
          <a:p>
            <a:endParaRPr lang="de-DE"/>
          </a:p>
        </p:txBody>
      </p:sp>
      <p:sp>
        <p:nvSpPr>
          <p:cNvPr id="110868" name="Line 530"/>
          <p:cNvSpPr>
            <a:spLocks noChangeShapeType="1"/>
          </p:cNvSpPr>
          <p:nvPr/>
        </p:nvSpPr>
        <p:spPr bwMode="auto">
          <a:xfrm flipH="1">
            <a:off x="6238875" y="5792788"/>
            <a:ext cx="3175" cy="22225"/>
          </a:xfrm>
          <a:prstGeom prst="line">
            <a:avLst/>
          </a:prstGeom>
          <a:noFill/>
          <a:ln w="0" cap="sq">
            <a:solidFill>
              <a:srgbClr val="000000"/>
            </a:solidFill>
            <a:miter lim="800000"/>
            <a:headEnd/>
            <a:tailEnd/>
          </a:ln>
        </p:spPr>
        <p:txBody>
          <a:bodyPr/>
          <a:lstStyle/>
          <a:p>
            <a:endParaRPr lang="de-DE"/>
          </a:p>
        </p:txBody>
      </p:sp>
      <p:sp>
        <p:nvSpPr>
          <p:cNvPr id="110869" name="Freeform 531"/>
          <p:cNvSpPr>
            <a:spLocks/>
          </p:cNvSpPr>
          <p:nvPr/>
        </p:nvSpPr>
        <p:spPr bwMode="auto">
          <a:xfrm>
            <a:off x="6299200" y="5903913"/>
            <a:ext cx="11113" cy="4762"/>
          </a:xfrm>
          <a:custGeom>
            <a:avLst/>
            <a:gdLst>
              <a:gd name="T0" fmla="*/ 0 w 8"/>
              <a:gd name="T1" fmla="*/ 0 h 2"/>
              <a:gd name="T2" fmla="*/ 2147483647 w 8"/>
              <a:gd name="T3" fmla="*/ 2147483647 h 2"/>
              <a:gd name="T4" fmla="*/ 2147483647 w 8"/>
              <a:gd name="T5" fmla="*/ 0 h 2"/>
              <a:gd name="T6" fmla="*/ 0 60000 65536"/>
              <a:gd name="T7" fmla="*/ 0 60000 65536"/>
              <a:gd name="T8" fmla="*/ 0 60000 65536"/>
              <a:gd name="T9" fmla="*/ 0 w 8"/>
              <a:gd name="T10" fmla="*/ 0 h 2"/>
              <a:gd name="T11" fmla="*/ 8 w 8"/>
              <a:gd name="T12" fmla="*/ 2 h 2"/>
            </a:gdLst>
            <a:ahLst/>
            <a:cxnLst>
              <a:cxn ang="T6">
                <a:pos x="T0" y="T1"/>
              </a:cxn>
              <a:cxn ang="T7">
                <a:pos x="T2" y="T3"/>
              </a:cxn>
              <a:cxn ang="T8">
                <a:pos x="T4" y="T5"/>
              </a:cxn>
            </a:cxnLst>
            <a:rect l="T9" t="T10" r="T11" b="T12"/>
            <a:pathLst>
              <a:path w="8" h="2">
                <a:moveTo>
                  <a:pt x="0" y="0"/>
                </a:moveTo>
                <a:lnTo>
                  <a:pt x="4" y="2"/>
                </a:lnTo>
                <a:lnTo>
                  <a:pt x="8" y="0"/>
                </a:lnTo>
              </a:path>
            </a:pathLst>
          </a:custGeom>
          <a:noFill/>
          <a:ln w="0" cap="sq">
            <a:solidFill>
              <a:srgbClr val="000000"/>
            </a:solidFill>
            <a:prstDash val="solid"/>
            <a:miter lim="800000"/>
            <a:headEnd/>
            <a:tailEnd/>
          </a:ln>
        </p:spPr>
        <p:txBody>
          <a:bodyPr/>
          <a:lstStyle/>
          <a:p>
            <a:endParaRPr lang="de-DE"/>
          </a:p>
        </p:txBody>
      </p:sp>
      <p:sp>
        <p:nvSpPr>
          <p:cNvPr id="110870" name="Freeform 532"/>
          <p:cNvSpPr>
            <a:spLocks/>
          </p:cNvSpPr>
          <p:nvPr/>
        </p:nvSpPr>
        <p:spPr bwMode="auto">
          <a:xfrm>
            <a:off x="6140450" y="5973763"/>
            <a:ext cx="122238" cy="90487"/>
          </a:xfrm>
          <a:custGeom>
            <a:avLst/>
            <a:gdLst>
              <a:gd name="T0" fmla="*/ 2147483647 w 89"/>
              <a:gd name="T1" fmla="*/ 2147483647 h 58"/>
              <a:gd name="T2" fmla="*/ 2147483647 w 89"/>
              <a:gd name="T3" fmla="*/ 2147483647 h 58"/>
              <a:gd name="T4" fmla="*/ 2147483647 w 89"/>
              <a:gd name="T5" fmla="*/ 2147483647 h 58"/>
              <a:gd name="T6" fmla="*/ 2147483647 w 89"/>
              <a:gd name="T7" fmla="*/ 2147483647 h 58"/>
              <a:gd name="T8" fmla="*/ 2147483647 w 89"/>
              <a:gd name="T9" fmla="*/ 2147483647 h 58"/>
              <a:gd name="T10" fmla="*/ 2147483647 w 89"/>
              <a:gd name="T11" fmla="*/ 2147483647 h 58"/>
              <a:gd name="T12" fmla="*/ 2147483647 w 89"/>
              <a:gd name="T13" fmla="*/ 0 h 58"/>
              <a:gd name="T14" fmla="*/ 0 w 89"/>
              <a:gd name="T15" fmla="*/ 2147483647 h 58"/>
              <a:gd name="T16" fmla="*/ 2147483647 w 89"/>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58"/>
              <a:gd name="T29" fmla="*/ 89 w 8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58">
                <a:moveTo>
                  <a:pt x="2" y="41"/>
                </a:moveTo>
                <a:lnTo>
                  <a:pt x="19" y="58"/>
                </a:lnTo>
                <a:lnTo>
                  <a:pt x="21" y="58"/>
                </a:lnTo>
                <a:lnTo>
                  <a:pt x="23" y="58"/>
                </a:lnTo>
                <a:lnTo>
                  <a:pt x="89" y="29"/>
                </a:lnTo>
                <a:lnTo>
                  <a:pt x="89" y="24"/>
                </a:lnTo>
                <a:lnTo>
                  <a:pt x="64" y="0"/>
                </a:lnTo>
                <a:lnTo>
                  <a:pt x="0" y="24"/>
                </a:lnTo>
                <a:lnTo>
                  <a:pt x="2" y="41"/>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71" name="Freeform 533"/>
          <p:cNvSpPr>
            <a:spLocks/>
          </p:cNvSpPr>
          <p:nvPr/>
        </p:nvSpPr>
        <p:spPr bwMode="auto">
          <a:xfrm>
            <a:off x="6140450" y="5973763"/>
            <a:ext cx="122238" cy="90487"/>
          </a:xfrm>
          <a:custGeom>
            <a:avLst/>
            <a:gdLst>
              <a:gd name="T0" fmla="*/ 2147483647 w 89"/>
              <a:gd name="T1" fmla="*/ 2147483647 h 58"/>
              <a:gd name="T2" fmla="*/ 2147483647 w 89"/>
              <a:gd name="T3" fmla="*/ 2147483647 h 58"/>
              <a:gd name="T4" fmla="*/ 2147483647 w 89"/>
              <a:gd name="T5" fmla="*/ 2147483647 h 58"/>
              <a:gd name="T6" fmla="*/ 2147483647 w 89"/>
              <a:gd name="T7" fmla="*/ 2147483647 h 58"/>
              <a:gd name="T8" fmla="*/ 2147483647 w 89"/>
              <a:gd name="T9" fmla="*/ 2147483647 h 58"/>
              <a:gd name="T10" fmla="*/ 2147483647 w 89"/>
              <a:gd name="T11" fmla="*/ 2147483647 h 58"/>
              <a:gd name="T12" fmla="*/ 2147483647 w 89"/>
              <a:gd name="T13" fmla="*/ 0 h 58"/>
              <a:gd name="T14" fmla="*/ 0 w 89"/>
              <a:gd name="T15" fmla="*/ 2147483647 h 58"/>
              <a:gd name="T16" fmla="*/ 2147483647 w 89"/>
              <a:gd name="T17" fmla="*/ 2147483647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9"/>
              <a:gd name="T28" fmla="*/ 0 h 58"/>
              <a:gd name="T29" fmla="*/ 89 w 8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9" h="58">
                <a:moveTo>
                  <a:pt x="2" y="41"/>
                </a:moveTo>
                <a:lnTo>
                  <a:pt x="19" y="58"/>
                </a:lnTo>
                <a:lnTo>
                  <a:pt x="21" y="58"/>
                </a:lnTo>
                <a:lnTo>
                  <a:pt x="23" y="58"/>
                </a:lnTo>
                <a:lnTo>
                  <a:pt x="89" y="29"/>
                </a:lnTo>
                <a:lnTo>
                  <a:pt x="89" y="24"/>
                </a:lnTo>
                <a:lnTo>
                  <a:pt x="64" y="0"/>
                </a:lnTo>
                <a:lnTo>
                  <a:pt x="0" y="24"/>
                </a:lnTo>
                <a:lnTo>
                  <a:pt x="2" y="41"/>
                </a:lnTo>
              </a:path>
            </a:pathLst>
          </a:custGeom>
          <a:noFill/>
          <a:ln w="0" cap="sq">
            <a:solidFill>
              <a:srgbClr val="000000"/>
            </a:solidFill>
            <a:prstDash val="solid"/>
            <a:miter lim="800000"/>
            <a:headEnd/>
            <a:tailEnd/>
          </a:ln>
        </p:spPr>
        <p:txBody>
          <a:bodyPr/>
          <a:lstStyle/>
          <a:p>
            <a:endParaRPr lang="de-DE"/>
          </a:p>
        </p:txBody>
      </p:sp>
      <p:sp>
        <p:nvSpPr>
          <p:cNvPr id="110872" name="Freeform 534"/>
          <p:cNvSpPr>
            <a:spLocks/>
          </p:cNvSpPr>
          <p:nvPr/>
        </p:nvSpPr>
        <p:spPr bwMode="auto">
          <a:xfrm>
            <a:off x="6149975" y="6011863"/>
            <a:ext cx="112713" cy="44450"/>
          </a:xfrm>
          <a:custGeom>
            <a:avLst/>
            <a:gdLst>
              <a:gd name="T0" fmla="*/ 0 w 81"/>
              <a:gd name="T1" fmla="*/ 2147483647 h 29"/>
              <a:gd name="T2" fmla="*/ 2147483647 w 81"/>
              <a:gd name="T3" fmla="*/ 2147483647 h 29"/>
              <a:gd name="T4" fmla="*/ 2147483647 w 81"/>
              <a:gd name="T5" fmla="*/ 2147483647 h 29"/>
              <a:gd name="T6" fmla="*/ 2147483647 w 81"/>
              <a:gd name="T7" fmla="*/ 2147483647 h 29"/>
              <a:gd name="T8" fmla="*/ 2147483647 w 81"/>
              <a:gd name="T9" fmla="*/ 0 h 29"/>
              <a:gd name="T10" fmla="*/ 0 60000 65536"/>
              <a:gd name="T11" fmla="*/ 0 60000 65536"/>
              <a:gd name="T12" fmla="*/ 0 60000 65536"/>
              <a:gd name="T13" fmla="*/ 0 60000 65536"/>
              <a:gd name="T14" fmla="*/ 0 60000 65536"/>
              <a:gd name="T15" fmla="*/ 0 w 81"/>
              <a:gd name="T16" fmla="*/ 0 h 29"/>
              <a:gd name="T17" fmla="*/ 81 w 81"/>
              <a:gd name="T18" fmla="*/ 29 h 29"/>
            </a:gdLst>
            <a:ahLst/>
            <a:cxnLst>
              <a:cxn ang="T10">
                <a:pos x="T0" y="T1"/>
              </a:cxn>
              <a:cxn ang="T11">
                <a:pos x="T2" y="T3"/>
              </a:cxn>
              <a:cxn ang="T12">
                <a:pos x="T4" y="T5"/>
              </a:cxn>
              <a:cxn ang="T13">
                <a:pos x="T6" y="T7"/>
              </a:cxn>
              <a:cxn ang="T14">
                <a:pos x="T8" y="T9"/>
              </a:cxn>
            </a:cxnLst>
            <a:rect l="T15" t="T16" r="T17" b="T18"/>
            <a:pathLst>
              <a:path w="81" h="29">
                <a:moveTo>
                  <a:pt x="0" y="19"/>
                </a:moveTo>
                <a:lnTo>
                  <a:pt x="11" y="29"/>
                </a:lnTo>
                <a:lnTo>
                  <a:pt x="13" y="29"/>
                </a:lnTo>
                <a:lnTo>
                  <a:pt x="15" y="29"/>
                </a:lnTo>
                <a:lnTo>
                  <a:pt x="81" y="0"/>
                </a:lnTo>
              </a:path>
            </a:pathLst>
          </a:custGeom>
          <a:noFill/>
          <a:ln w="0" cap="sq">
            <a:solidFill>
              <a:srgbClr val="000000"/>
            </a:solidFill>
            <a:prstDash val="solid"/>
            <a:miter lim="800000"/>
            <a:headEnd/>
            <a:tailEnd/>
          </a:ln>
        </p:spPr>
        <p:txBody>
          <a:bodyPr/>
          <a:lstStyle/>
          <a:p>
            <a:endParaRPr lang="de-DE"/>
          </a:p>
        </p:txBody>
      </p:sp>
      <p:sp>
        <p:nvSpPr>
          <p:cNvPr id="110873" name="Freeform 535"/>
          <p:cNvSpPr>
            <a:spLocks/>
          </p:cNvSpPr>
          <p:nvPr/>
        </p:nvSpPr>
        <p:spPr bwMode="auto">
          <a:xfrm>
            <a:off x="6049963" y="5862638"/>
            <a:ext cx="100012" cy="190500"/>
          </a:xfrm>
          <a:custGeom>
            <a:avLst/>
            <a:gdLst>
              <a:gd name="T0" fmla="*/ 2147483647 w 73"/>
              <a:gd name="T1" fmla="*/ 2147483647 h 124"/>
              <a:gd name="T2" fmla="*/ 2147483647 w 73"/>
              <a:gd name="T3" fmla="*/ 2147483647 h 124"/>
              <a:gd name="T4" fmla="*/ 2147483647 w 73"/>
              <a:gd name="T5" fmla="*/ 0 h 124"/>
              <a:gd name="T6" fmla="*/ 0 w 73"/>
              <a:gd name="T7" fmla="*/ 2147483647 h 124"/>
              <a:gd name="T8" fmla="*/ 2147483647 w 73"/>
              <a:gd name="T9" fmla="*/ 2147483647 h 124"/>
              <a:gd name="T10" fmla="*/ 2147483647 w 73"/>
              <a:gd name="T11" fmla="*/ 2147483647 h 124"/>
              <a:gd name="T12" fmla="*/ 2147483647 w 73"/>
              <a:gd name="T13" fmla="*/ 2147483647 h 124"/>
              <a:gd name="T14" fmla="*/ 0 60000 65536"/>
              <a:gd name="T15" fmla="*/ 0 60000 65536"/>
              <a:gd name="T16" fmla="*/ 0 60000 65536"/>
              <a:gd name="T17" fmla="*/ 0 60000 65536"/>
              <a:gd name="T18" fmla="*/ 0 60000 65536"/>
              <a:gd name="T19" fmla="*/ 0 60000 65536"/>
              <a:gd name="T20" fmla="*/ 0 60000 65536"/>
              <a:gd name="T21" fmla="*/ 0 w 73"/>
              <a:gd name="T22" fmla="*/ 0 h 124"/>
              <a:gd name="T23" fmla="*/ 73 w 73"/>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24">
                <a:moveTo>
                  <a:pt x="73" y="120"/>
                </a:moveTo>
                <a:lnTo>
                  <a:pt x="71" y="66"/>
                </a:lnTo>
                <a:lnTo>
                  <a:pt x="11" y="0"/>
                </a:lnTo>
                <a:lnTo>
                  <a:pt x="0" y="4"/>
                </a:lnTo>
                <a:lnTo>
                  <a:pt x="3" y="62"/>
                </a:lnTo>
                <a:lnTo>
                  <a:pt x="61" y="124"/>
                </a:lnTo>
                <a:lnTo>
                  <a:pt x="73" y="12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74" name="Freeform 536"/>
          <p:cNvSpPr>
            <a:spLocks/>
          </p:cNvSpPr>
          <p:nvPr/>
        </p:nvSpPr>
        <p:spPr bwMode="auto">
          <a:xfrm>
            <a:off x="6049963" y="5862638"/>
            <a:ext cx="100012" cy="190500"/>
          </a:xfrm>
          <a:custGeom>
            <a:avLst/>
            <a:gdLst>
              <a:gd name="T0" fmla="*/ 2147483647 w 73"/>
              <a:gd name="T1" fmla="*/ 2147483647 h 124"/>
              <a:gd name="T2" fmla="*/ 2147483647 w 73"/>
              <a:gd name="T3" fmla="*/ 2147483647 h 124"/>
              <a:gd name="T4" fmla="*/ 2147483647 w 73"/>
              <a:gd name="T5" fmla="*/ 0 h 124"/>
              <a:gd name="T6" fmla="*/ 0 w 73"/>
              <a:gd name="T7" fmla="*/ 2147483647 h 124"/>
              <a:gd name="T8" fmla="*/ 2147483647 w 73"/>
              <a:gd name="T9" fmla="*/ 2147483647 h 124"/>
              <a:gd name="T10" fmla="*/ 2147483647 w 73"/>
              <a:gd name="T11" fmla="*/ 2147483647 h 124"/>
              <a:gd name="T12" fmla="*/ 2147483647 w 73"/>
              <a:gd name="T13" fmla="*/ 2147483647 h 124"/>
              <a:gd name="T14" fmla="*/ 0 60000 65536"/>
              <a:gd name="T15" fmla="*/ 0 60000 65536"/>
              <a:gd name="T16" fmla="*/ 0 60000 65536"/>
              <a:gd name="T17" fmla="*/ 0 60000 65536"/>
              <a:gd name="T18" fmla="*/ 0 60000 65536"/>
              <a:gd name="T19" fmla="*/ 0 60000 65536"/>
              <a:gd name="T20" fmla="*/ 0 60000 65536"/>
              <a:gd name="T21" fmla="*/ 0 w 73"/>
              <a:gd name="T22" fmla="*/ 0 h 124"/>
              <a:gd name="T23" fmla="*/ 73 w 73"/>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24">
                <a:moveTo>
                  <a:pt x="73" y="120"/>
                </a:moveTo>
                <a:lnTo>
                  <a:pt x="71" y="66"/>
                </a:lnTo>
                <a:lnTo>
                  <a:pt x="11" y="0"/>
                </a:lnTo>
                <a:lnTo>
                  <a:pt x="0" y="4"/>
                </a:lnTo>
                <a:lnTo>
                  <a:pt x="3" y="62"/>
                </a:lnTo>
                <a:lnTo>
                  <a:pt x="61" y="124"/>
                </a:lnTo>
                <a:lnTo>
                  <a:pt x="73" y="120"/>
                </a:lnTo>
              </a:path>
            </a:pathLst>
          </a:custGeom>
          <a:noFill/>
          <a:ln w="0" cap="sq">
            <a:solidFill>
              <a:srgbClr val="000000"/>
            </a:solidFill>
            <a:prstDash val="solid"/>
            <a:miter lim="800000"/>
            <a:headEnd/>
            <a:tailEnd/>
          </a:ln>
        </p:spPr>
        <p:txBody>
          <a:bodyPr/>
          <a:lstStyle/>
          <a:p>
            <a:endParaRPr lang="de-DE"/>
          </a:p>
        </p:txBody>
      </p:sp>
      <p:sp>
        <p:nvSpPr>
          <p:cNvPr id="110875" name="Line 537"/>
          <p:cNvSpPr>
            <a:spLocks noChangeShapeType="1"/>
          </p:cNvSpPr>
          <p:nvPr/>
        </p:nvSpPr>
        <p:spPr bwMode="auto">
          <a:xfrm flipV="1">
            <a:off x="6130925" y="5962650"/>
            <a:ext cx="17463" cy="7938"/>
          </a:xfrm>
          <a:prstGeom prst="line">
            <a:avLst/>
          </a:prstGeom>
          <a:noFill/>
          <a:ln w="0" cap="sq">
            <a:solidFill>
              <a:srgbClr val="000000"/>
            </a:solidFill>
            <a:miter lim="800000"/>
            <a:headEnd/>
            <a:tailEnd/>
          </a:ln>
        </p:spPr>
        <p:txBody>
          <a:bodyPr/>
          <a:lstStyle/>
          <a:p>
            <a:endParaRPr lang="de-DE"/>
          </a:p>
        </p:txBody>
      </p:sp>
      <p:sp>
        <p:nvSpPr>
          <p:cNvPr id="110876" name="Freeform 538"/>
          <p:cNvSpPr>
            <a:spLocks/>
          </p:cNvSpPr>
          <p:nvPr/>
        </p:nvSpPr>
        <p:spPr bwMode="auto">
          <a:xfrm>
            <a:off x="6049963" y="5870575"/>
            <a:ext cx="84137" cy="182563"/>
          </a:xfrm>
          <a:custGeom>
            <a:avLst/>
            <a:gdLst>
              <a:gd name="T0" fmla="*/ 2147483647 w 61"/>
              <a:gd name="T1" fmla="*/ 2147483647 h 118"/>
              <a:gd name="T2" fmla="*/ 2147483647 w 61"/>
              <a:gd name="T3" fmla="*/ 2147483647 h 118"/>
              <a:gd name="T4" fmla="*/ 0 w 61"/>
              <a:gd name="T5" fmla="*/ 0 h 118"/>
              <a:gd name="T6" fmla="*/ 0 60000 65536"/>
              <a:gd name="T7" fmla="*/ 0 60000 65536"/>
              <a:gd name="T8" fmla="*/ 0 60000 65536"/>
              <a:gd name="T9" fmla="*/ 0 w 61"/>
              <a:gd name="T10" fmla="*/ 0 h 118"/>
              <a:gd name="T11" fmla="*/ 61 w 61"/>
              <a:gd name="T12" fmla="*/ 118 h 118"/>
            </a:gdLst>
            <a:ahLst/>
            <a:cxnLst>
              <a:cxn ang="T6">
                <a:pos x="T0" y="T1"/>
              </a:cxn>
              <a:cxn ang="T7">
                <a:pos x="T2" y="T3"/>
              </a:cxn>
              <a:cxn ang="T8">
                <a:pos x="T4" y="T5"/>
              </a:cxn>
            </a:cxnLst>
            <a:rect l="T9" t="T10" r="T11" b="T12"/>
            <a:pathLst>
              <a:path w="61" h="118">
                <a:moveTo>
                  <a:pt x="61" y="118"/>
                </a:moveTo>
                <a:lnTo>
                  <a:pt x="59" y="64"/>
                </a:lnTo>
                <a:lnTo>
                  <a:pt x="0" y="0"/>
                </a:lnTo>
              </a:path>
            </a:pathLst>
          </a:custGeom>
          <a:noFill/>
          <a:ln w="0" cap="sq">
            <a:solidFill>
              <a:srgbClr val="000000"/>
            </a:solidFill>
            <a:prstDash val="solid"/>
            <a:miter lim="800000"/>
            <a:headEnd/>
            <a:tailEnd/>
          </a:ln>
        </p:spPr>
        <p:txBody>
          <a:bodyPr/>
          <a:lstStyle/>
          <a:p>
            <a:endParaRPr lang="de-DE"/>
          </a:p>
        </p:txBody>
      </p:sp>
      <p:sp>
        <p:nvSpPr>
          <p:cNvPr id="110877" name="Freeform 539"/>
          <p:cNvSpPr>
            <a:spLocks/>
          </p:cNvSpPr>
          <p:nvPr/>
        </p:nvSpPr>
        <p:spPr bwMode="auto">
          <a:xfrm>
            <a:off x="6040438" y="5913438"/>
            <a:ext cx="60325" cy="115887"/>
          </a:xfrm>
          <a:custGeom>
            <a:avLst/>
            <a:gdLst>
              <a:gd name="T0" fmla="*/ 2147483647 w 44"/>
              <a:gd name="T1" fmla="*/ 0 h 75"/>
              <a:gd name="T2" fmla="*/ 0 w 44"/>
              <a:gd name="T3" fmla="*/ 2147483647 h 75"/>
              <a:gd name="T4" fmla="*/ 2147483647 w 44"/>
              <a:gd name="T5" fmla="*/ 2147483647 h 75"/>
              <a:gd name="T6" fmla="*/ 2147483647 w 44"/>
              <a:gd name="T7" fmla="*/ 2147483647 h 75"/>
              <a:gd name="T8" fmla="*/ 2147483647 w 44"/>
              <a:gd name="T9" fmla="*/ 2147483647 h 75"/>
              <a:gd name="T10" fmla="*/ 2147483647 w 44"/>
              <a:gd name="T11" fmla="*/ 2147483647 h 75"/>
              <a:gd name="T12" fmla="*/ 2147483647 w 44"/>
              <a:gd name="T13" fmla="*/ 0 h 75"/>
              <a:gd name="T14" fmla="*/ 0 60000 65536"/>
              <a:gd name="T15" fmla="*/ 0 60000 65536"/>
              <a:gd name="T16" fmla="*/ 0 60000 65536"/>
              <a:gd name="T17" fmla="*/ 0 60000 65536"/>
              <a:gd name="T18" fmla="*/ 0 60000 65536"/>
              <a:gd name="T19" fmla="*/ 0 60000 65536"/>
              <a:gd name="T20" fmla="*/ 0 60000 65536"/>
              <a:gd name="T21" fmla="*/ 0 w 44"/>
              <a:gd name="T22" fmla="*/ 0 h 75"/>
              <a:gd name="T23" fmla="*/ 44 w 4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75">
                <a:moveTo>
                  <a:pt x="11" y="0"/>
                </a:moveTo>
                <a:lnTo>
                  <a:pt x="0" y="4"/>
                </a:lnTo>
                <a:lnTo>
                  <a:pt x="2" y="33"/>
                </a:lnTo>
                <a:lnTo>
                  <a:pt x="33" y="75"/>
                </a:lnTo>
                <a:lnTo>
                  <a:pt x="44" y="71"/>
                </a:lnTo>
                <a:lnTo>
                  <a:pt x="42" y="40"/>
                </a:lnTo>
                <a:lnTo>
                  <a:pt x="11"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78" name="Freeform 540"/>
          <p:cNvSpPr>
            <a:spLocks/>
          </p:cNvSpPr>
          <p:nvPr/>
        </p:nvSpPr>
        <p:spPr bwMode="auto">
          <a:xfrm>
            <a:off x="6040438" y="5913438"/>
            <a:ext cx="60325" cy="115887"/>
          </a:xfrm>
          <a:custGeom>
            <a:avLst/>
            <a:gdLst>
              <a:gd name="T0" fmla="*/ 2147483647 w 44"/>
              <a:gd name="T1" fmla="*/ 0 h 75"/>
              <a:gd name="T2" fmla="*/ 0 w 44"/>
              <a:gd name="T3" fmla="*/ 2147483647 h 75"/>
              <a:gd name="T4" fmla="*/ 2147483647 w 44"/>
              <a:gd name="T5" fmla="*/ 2147483647 h 75"/>
              <a:gd name="T6" fmla="*/ 2147483647 w 44"/>
              <a:gd name="T7" fmla="*/ 2147483647 h 75"/>
              <a:gd name="T8" fmla="*/ 2147483647 w 44"/>
              <a:gd name="T9" fmla="*/ 2147483647 h 75"/>
              <a:gd name="T10" fmla="*/ 2147483647 w 44"/>
              <a:gd name="T11" fmla="*/ 2147483647 h 75"/>
              <a:gd name="T12" fmla="*/ 2147483647 w 44"/>
              <a:gd name="T13" fmla="*/ 0 h 75"/>
              <a:gd name="T14" fmla="*/ 0 60000 65536"/>
              <a:gd name="T15" fmla="*/ 0 60000 65536"/>
              <a:gd name="T16" fmla="*/ 0 60000 65536"/>
              <a:gd name="T17" fmla="*/ 0 60000 65536"/>
              <a:gd name="T18" fmla="*/ 0 60000 65536"/>
              <a:gd name="T19" fmla="*/ 0 60000 65536"/>
              <a:gd name="T20" fmla="*/ 0 60000 65536"/>
              <a:gd name="T21" fmla="*/ 0 w 44"/>
              <a:gd name="T22" fmla="*/ 0 h 75"/>
              <a:gd name="T23" fmla="*/ 44 w 4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 h="75">
                <a:moveTo>
                  <a:pt x="11" y="0"/>
                </a:moveTo>
                <a:lnTo>
                  <a:pt x="0" y="4"/>
                </a:lnTo>
                <a:lnTo>
                  <a:pt x="2" y="33"/>
                </a:lnTo>
                <a:lnTo>
                  <a:pt x="33" y="75"/>
                </a:lnTo>
                <a:lnTo>
                  <a:pt x="44" y="71"/>
                </a:lnTo>
                <a:lnTo>
                  <a:pt x="42" y="40"/>
                </a:lnTo>
                <a:lnTo>
                  <a:pt x="11" y="0"/>
                </a:lnTo>
              </a:path>
            </a:pathLst>
          </a:custGeom>
          <a:noFill/>
          <a:ln w="0" cap="sq">
            <a:solidFill>
              <a:srgbClr val="000000"/>
            </a:solidFill>
            <a:prstDash val="solid"/>
            <a:miter lim="800000"/>
            <a:headEnd/>
            <a:tailEnd/>
          </a:ln>
        </p:spPr>
        <p:txBody>
          <a:bodyPr/>
          <a:lstStyle/>
          <a:p>
            <a:endParaRPr lang="de-DE"/>
          </a:p>
        </p:txBody>
      </p:sp>
      <p:sp>
        <p:nvSpPr>
          <p:cNvPr id="110879" name="Freeform 541"/>
          <p:cNvSpPr>
            <a:spLocks/>
          </p:cNvSpPr>
          <p:nvPr/>
        </p:nvSpPr>
        <p:spPr bwMode="auto">
          <a:xfrm>
            <a:off x="6040438" y="5919788"/>
            <a:ext cx="46037" cy="109537"/>
          </a:xfrm>
          <a:custGeom>
            <a:avLst/>
            <a:gdLst>
              <a:gd name="T0" fmla="*/ 2147483647 w 33"/>
              <a:gd name="T1" fmla="*/ 2147483647 h 71"/>
              <a:gd name="T2" fmla="*/ 2147483647 w 33"/>
              <a:gd name="T3" fmla="*/ 2147483647 h 71"/>
              <a:gd name="T4" fmla="*/ 0 w 33"/>
              <a:gd name="T5" fmla="*/ 0 h 71"/>
              <a:gd name="T6" fmla="*/ 0 60000 65536"/>
              <a:gd name="T7" fmla="*/ 0 60000 65536"/>
              <a:gd name="T8" fmla="*/ 0 60000 65536"/>
              <a:gd name="T9" fmla="*/ 0 w 33"/>
              <a:gd name="T10" fmla="*/ 0 h 71"/>
              <a:gd name="T11" fmla="*/ 33 w 33"/>
              <a:gd name="T12" fmla="*/ 71 h 71"/>
            </a:gdLst>
            <a:ahLst/>
            <a:cxnLst>
              <a:cxn ang="T6">
                <a:pos x="T0" y="T1"/>
              </a:cxn>
              <a:cxn ang="T7">
                <a:pos x="T2" y="T3"/>
              </a:cxn>
              <a:cxn ang="T8">
                <a:pos x="T4" y="T5"/>
              </a:cxn>
            </a:cxnLst>
            <a:rect l="T9" t="T10" r="T11" b="T12"/>
            <a:pathLst>
              <a:path w="33" h="71">
                <a:moveTo>
                  <a:pt x="33" y="71"/>
                </a:moveTo>
                <a:lnTo>
                  <a:pt x="31" y="40"/>
                </a:lnTo>
                <a:lnTo>
                  <a:pt x="0" y="0"/>
                </a:lnTo>
              </a:path>
            </a:pathLst>
          </a:custGeom>
          <a:noFill/>
          <a:ln w="0" cap="sq">
            <a:solidFill>
              <a:srgbClr val="000000"/>
            </a:solidFill>
            <a:prstDash val="solid"/>
            <a:miter lim="800000"/>
            <a:headEnd/>
            <a:tailEnd/>
          </a:ln>
        </p:spPr>
        <p:txBody>
          <a:bodyPr/>
          <a:lstStyle/>
          <a:p>
            <a:endParaRPr lang="de-DE"/>
          </a:p>
        </p:txBody>
      </p:sp>
      <p:sp>
        <p:nvSpPr>
          <p:cNvPr id="110880" name="Line 542"/>
          <p:cNvSpPr>
            <a:spLocks noChangeShapeType="1"/>
          </p:cNvSpPr>
          <p:nvPr/>
        </p:nvSpPr>
        <p:spPr bwMode="auto">
          <a:xfrm flipV="1">
            <a:off x="6086475" y="5973763"/>
            <a:ext cx="11113" cy="7937"/>
          </a:xfrm>
          <a:prstGeom prst="line">
            <a:avLst/>
          </a:prstGeom>
          <a:noFill/>
          <a:ln w="0" cap="sq">
            <a:solidFill>
              <a:srgbClr val="000000"/>
            </a:solidFill>
            <a:miter lim="800000"/>
            <a:headEnd/>
            <a:tailEnd/>
          </a:ln>
        </p:spPr>
        <p:txBody>
          <a:bodyPr/>
          <a:lstStyle/>
          <a:p>
            <a:endParaRPr lang="de-DE"/>
          </a:p>
        </p:txBody>
      </p:sp>
      <p:sp>
        <p:nvSpPr>
          <p:cNvPr id="110881" name="Freeform 543"/>
          <p:cNvSpPr>
            <a:spLocks/>
          </p:cNvSpPr>
          <p:nvPr/>
        </p:nvSpPr>
        <p:spPr bwMode="auto">
          <a:xfrm>
            <a:off x="6315075" y="5721350"/>
            <a:ext cx="6350" cy="9525"/>
          </a:xfrm>
          <a:custGeom>
            <a:avLst/>
            <a:gdLst>
              <a:gd name="T0" fmla="*/ 2147483647 w 6"/>
              <a:gd name="T1" fmla="*/ 0 h 6"/>
              <a:gd name="T2" fmla="*/ 2147483647 w 6"/>
              <a:gd name="T3" fmla="*/ 0 h 6"/>
              <a:gd name="T4" fmla="*/ 2147483647 w 6"/>
              <a:gd name="T5" fmla="*/ 2147483647 h 6"/>
              <a:gd name="T6" fmla="*/ 2147483647 w 6"/>
              <a:gd name="T7" fmla="*/ 2147483647 h 6"/>
              <a:gd name="T8" fmla="*/ 2147483647 w 6"/>
              <a:gd name="T9" fmla="*/ 2147483647 h 6"/>
              <a:gd name="T10" fmla="*/ 2147483647 w 6"/>
              <a:gd name="T11" fmla="*/ 2147483647 h 6"/>
              <a:gd name="T12" fmla="*/ 0 w 6"/>
              <a:gd name="T13" fmla="*/ 2147483647 h 6"/>
              <a:gd name="T14" fmla="*/ 0 w 6"/>
              <a:gd name="T15" fmla="*/ 2147483647 h 6"/>
              <a:gd name="T16" fmla="*/ 0 w 6"/>
              <a:gd name="T17" fmla="*/ 0 h 6"/>
              <a:gd name="T18" fmla="*/ 2147483647 w 6"/>
              <a:gd name="T19" fmla="*/ 0 h 6"/>
              <a:gd name="T20" fmla="*/ 2147483647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6" y="0"/>
                </a:lnTo>
                <a:lnTo>
                  <a:pt x="6" y="2"/>
                </a:lnTo>
                <a:lnTo>
                  <a:pt x="6" y="4"/>
                </a:lnTo>
                <a:lnTo>
                  <a:pt x="4" y="6"/>
                </a:lnTo>
                <a:lnTo>
                  <a:pt x="2" y="6"/>
                </a:lnTo>
                <a:lnTo>
                  <a:pt x="0" y="4"/>
                </a:lnTo>
                <a:lnTo>
                  <a:pt x="0" y="2"/>
                </a:lnTo>
                <a:lnTo>
                  <a:pt x="0" y="0"/>
                </a:lnTo>
                <a:lnTo>
                  <a:pt x="2" y="0"/>
                </a:lnTo>
                <a:lnTo>
                  <a:pt x="4" y="0"/>
                </a:lnTo>
                <a:close/>
              </a:path>
            </a:pathLst>
          </a:custGeom>
          <a:solidFill>
            <a:srgbClr val="FFFBF0"/>
          </a:solidFill>
          <a:ln w="0" cap="sq">
            <a:solidFill>
              <a:srgbClr val="000000"/>
            </a:solidFill>
            <a:prstDash val="solid"/>
            <a:miter lim="800000"/>
            <a:headEnd/>
            <a:tailEnd/>
          </a:ln>
        </p:spPr>
        <p:txBody>
          <a:bodyPr/>
          <a:lstStyle/>
          <a:p>
            <a:endParaRPr lang="de-DE"/>
          </a:p>
        </p:txBody>
      </p:sp>
      <p:sp>
        <p:nvSpPr>
          <p:cNvPr id="110882" name="Freeform 544"/>
          <p:cNvSpPr>
            <a:spLocks/>
          </p:cNvSpPr>
          <p:nvPr/>
        </p:nvSpPr>
        <p:spPr bwMode="auto">
          <a:xfrm>
            <a:off x="6315075" y="5721350"/>
            <a:ext cx="6350" cy="9525"/>
          </a:xfrm>
          <a:custGeom>
            <a:avLst/>
            <a:gdLst>
              <a:gd name="T0" fmla="*/ 2147483647 w 6"/>
              <a:gd name="T1" fmla="*/ 0 h 6"/>
              <a:gd name="T2" fmla="*/ 2147483647 w 6"/>
              <a:gd name="T3" fmla="*/ 0 h 6"/>
              <a:gd name="T4" fmla="*/ 2147483647 w 6"/>
              <a:gd name="T5" fmla="*/ 2147483647 h 6"/>
              <a:gd name="T6" fmla="*/ 2147483647 w 6"/>
              <a:gd name="T7" fmla="*/ 2147483647 h 6"/>
              <a:gd name="T8" fmla="*/ 2147483647 w 6"/>
              <a:gd name="T9" fmla="*/ 2147483647 h 6"/>
              <a:gd name="T10" fmla="*/ 2147483647 w 6"/>
              <a:gd name="T11" fmla="*/ 2147483647 h 6"/>
              <a:gd name="T12" fmla="*/ 0 w 6"/>
              <a:gd name="T13" fmla="*/ 2147483647 h 6"/>
              <a:gd name="T14" fmla="*/ 0 w 6"/>
              <a:gd name="T15" fmla="*/ 2147483647 h 6"/>
              <a:gd name="T16" fmla="*/ 0 w 6"/>
              <a:gd name="T17" fmla="*/ 0 h 6"/>
              <a:gd name="T18" fmla="*/ 2147483647 w 6"/>
              <a:gd name="T19" fmla="*/ 0 h 6"/>
              <a:gd name="T20" fmla="*/ 2147483647 w 6"/>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6"/>
              <a:gd name="T35" fmla="*/ 6 w 6"/>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6">
                <a:moveTo>
                  <a:pt x="4" y="0"/>
                </a:moveTo>
                <a:lnTo>
                  <a:pt x="6" y="0"/>
                </a:lnTo>
                <a:lnTo>
                  <a:pt x="6" y="2"/>
                </a:lnTo>
                <a:lnTo>
                  <a:pt x="6" y="4"/>
                </a:lnTo>
                <a:lnTo>
                  <a:pt x="4" y="6"/>
                </a:lnTo>
                <a:lnTo>
                  <a:pt x="2" y="6"/>
                </a:lnTo>
                <a:lnTo>
                  <a:pt x="0" y="4"/>
                </a:lnTo>
                <a:lnTo>
                  <a:pt x="0" y="2"/>
                </a:lnTo>
                <a:lnTo>
                  <a:pt x="0" y="0"/>
                </a:lnTo>
                <a:lnTo>
                  <a:pt x="2" y="0"/>
                </a:lnTo>
                <a:lnTo>
                  <a:pt x="4" y="0"/>
                </a:lnTo>
              </a:path>
            </a:pathLst>
          </a:custGeom>
          <a:noFill/>
          <a:ln w="0" cap="sq">
            <a:solidFill>
              <a:srgbClr val="000000"/>
            </a:solidFill>
            <a:prstDash val="solid"/>
            <a:miter lim="800000"/>
            <a:headEnd/>
            <a:tailEnd/>
          </a:ln>
        </p:spPr>
        <p:txBody>
          <a:bodyPr/>
          <a:lstStyle/>
          <a:p>
            <a:endParaRPr lang="de-DE"/>
          </a:p>
        </p:txBody>
      </p:sp>
      <p:sp>
        <p:nvSpPr>
          <p:cNvPr id="110883" name="Line 545"/>
          <p:cNvSpPr>
            <a:spLocks noChangeShapeType="1"/>
          </p:cNvSpPr>
          <p:nvPr/>
        </p:nvSpPr>
        <p:spPr bwMode="auto">
          <a:xfrm>
            <a:off x="6197600" y="5657850"/>
            <a:ext cx="1588" cy="1588"/>
          </a:xfrm>
          <a:prstGeom prst="line">
            <a:avLst/>
          </a:prstGeom>
          <a:noFill/>
          <a:ln w="0" cap="sq">
            <a:solidFill>
              <a:srgbClr val="000000"/>
            </a:solidFill>
            <a:miter lim="800000"/>
            <a:headEnd/>
            <a:tailEnd/>
          </a:ln>
        </p:spPr>
        <p:txBody>
          <a:bodyPr/>
          <a:lstStyle/>
          <a:p>
            <a:endParaRPr lang="de-DE"/>
          </a:p>
        </p:txBody>
      </p:sp>
      <p:pic>
        <p:nvPicPr>
          <p:cNvPr id="110884" name="Picture 546"/>
          <p:cNvPicPr>
            <a:picLocks noChangeAspect="1" noChangeArrowheads="1"/>
          </p:cNvPicPr>
          <p:nvPr/>
        </p:nvPicPr>
        <p:blipFill>
          <a:blip r:embed="rId2"/>
          <a:srcRect/>
          <a:stretch>
            <a:fillRect/>
          </a:stretch>
        </p:blipFill>
        <p:spPr bwMode="auto">
          <a:xfrm>
            <a:off x="5359400" y="5349875"/>
            <a:ext cx="315913" cy="266700"/>
          </a:xfrm>
          <a:prstGeom prst="rect">
            <a:avLst/>
          </a:prstGeom>
          <a:noFill/>
          <a:ln w="9525">
            <a:noFill/>
            <a:miter lim="800000"/>
            <a:headEnd/>
            <a:tailEnd/>
          </a:ln>
        </p:spPr>
      </p:pic>
      <p:sp>
        <p:nvSpPr>
          <p:cNvPr id="110885" name="Freeform 547"/>
          <p:cNvSpPr>
            <a:spLocks/>
          </p:cNvSpPr>
          <p:nvPr/>
        </p:nvSpPr>
        <p:spPr bwMode="auto">
          <a:xfrm>
            <a:off x="3321050" y="2235200"/>
            <a:ext cx="538163" cy="92075"/>
          </a:xfrm>
          <a:custGeom>
            <a:avLst/>
            <a:gdLst>
              <a:gd name="T0" fmla="*/ 2147483647 w 391"/>
              <a:gd name="T1" fmla="*/ 0 h 60"/>
              <a:gd name="T2" fmla="*/ 0 w 391"/>
              <a:gd name="T3" fmla="*/ 0 h 60"/>
              <a:gd name="T4" fmla="*/ 0 w 391"/>
              <a:gd name="T5" fmla="*/ 2147483647 h 60"/>
              <a:gd name="T6" fmla="*/ 2147483647 w 391"/>
              <a:gd name="T7" fmla="*/ 2147483647 h 60"/>
              <a:gd name="T8" fmla="*/ 2147483647 w 391"/>
              <a:gd name="T9" fmla="*/ 0 h 60"/>
              <a:gd name="T10" fmla="*/ 0 60000 65536"/>
              <a:gd name="T11" fmla="*/ 0 60000 65536"/>
              <a:gd name="T12" fmla="*/ 0 60000 65536"/>
              <a:gd name="T13" fmla="*/ 0 60000 65536"/>
              <a:gd name="T14" fmla="*/ 0 60000 65536"/>
              <a:gd name="T15" fmla="*/ 0 w 391"/>
              <a:gd name="T16" fmla="*/ 0 h 60"/>
              <a:gd name="T17" fmla="*/ 391 w 391"/>
              <a:gd name="T18" fmla="*/ 60 h 60"/>
            </a:gdLst>
            <a:ahLst/>
            <a:cxnLst>
              <a:cxn ang="T10">
                <a:pos x="T0" y="T1"/>
              </a:cxn>
              <a:cxn ang="T11">
                <a:pos x="T2" y="T3"/>
              </a:cxn>
              <a:cxn ang="T12">
                <a:pos x="T4" y="T5"/>
              </a:cxn>
              <a:cxn ang="T13">
                <a:pos x="T6" y="T7"/>
              </a:cxn>
              <a:cxn ang="T14">
                <a:pos x="T8" y="T9"/>
              </a:cxn>
            </a:cxnLst>
            <a:rect l="T15" t="T16" r="T17" b="T18"/>
            <a:pathLst>
              <a:path w="391" h="60">
                <a:moveTo>
                  <a:pt x="391" y="0"/>
                </a:moveTo>
                <a:lnTo>
                  <a:pt x="0" y="0"/>
                </a:lnTo>
                <a:lnTo>
                  <a:pt x="0" y="60"/>
                </a:lnTo>
                <a:lnTo>
                  <a:pt x="389" y="60"/>
                </a:lnTo>
                <a:lnTo>
                  <a:pt x="391" y="0"/>
                </a:lnTo>
                <a:close/>
              </a:path>
            </a:pathLst>
          </a:custGeom>
          <a:solidFill>
            <a:srgbClr val="BFCFDE"/>
          </a:solidFill>
          <a:ln w="9525">
            <a:solidFill>
              <a:schemeClr val="bg2"/>
            </a:solidFill>
            <a:round/>
            <a:headEnd/>
            <a:tailEnd/>
          </a:ln>
        </p:spPr>
        <p:txBody>
          <a:bodyPr/>
          <a:lstStyle/>
          <a:p>
            <a:endParaRPr lang="de-DE"/>
          </a:p>
        </p:txBody>
      </p:sp>
      <p:sp>
        <p:nvSpPr>
          <p:cNvPr id="110886" name="Freeform 548"/>
          <p:cNvSpPr>
            <a:spLocks/>
          </p:cNvSpPr>
          <p:nvPr/>
        </p:nvSpPr>
        <p:spPr bwMode="auto">
          <a:xfrm>
            <a:off x="3319463" y="2233613"/>
            <a:ext cx="542925" cy="98425"/>
          </a:xfrm>
          <a:custGeom>
            <a:avLst/>
            <a:gdLst>
              <a:gd name="T0" fmla="*/ 2147483647 w 395"/>
              <a:gd name="T1" fmla="*/ 2147483647 h 64"/>
              <a:gd name="T2" fmla="*/ 2147483647 w 395"/>
              <a:gd name="T3" fmla="*/ 0 h 64"/>
              <a:gd name="T4" fmla="*/ 0 w 395"/>
              <a:gd name="T5" fmla="*/ 0 h 64"/>
              <a:gd name="T6" fmla="*/ 0 w 395"/>
              <a:gd name="T7" fmla="*/ 2147483647 h 64"/>
              <a:gd name="T8" fmla="*/ 2147483647 w 395"/>
              <a:gd name="T9" fmla="*/ 2147483647 h 64"/>
              <a:gd name="T10" fmla="*/ 2147483647 w 395"/>
              <a:gd name="T11" fmla="*/ 2147483647 h 64"/>
              <a:gd name="T12" fmla="*/ 2147483647 w 395"/>
              <a:gd name="T13" fmla="*/ 2147483647 h 64"/>
              <a:gd name="T14" fmla="*/ 2147483647 w 395"/>
              <a:gd name="T15" fmla="*/ 2147483647 h 64"/>
              <a:gd name="T16" fmla="*/ 2147483647 w 395"/>
              <a:gd name="T17" fmla="*/ 2147483647 h 64"/>
              <a:gd name="T18" fmla="*/ 2147483647 w 395"/>
              <a:gd name="T19" fmla="*/ 2147483647 h 64"/>
              <a:gd name="T20" fmla="*/ 2147483647 w 395"/>
              <a:gd name="T21" fmla="*/ 2147483647 h 64"/>
              <a:gd name="T22" fmla="*/ 2147483647 w 395"/>
              <a:gd name="T23" fmla="*/ 2147483647 h 64"/>
              <a:gd name="T24" fmla="*/ 2147483647 w 395"/>
              <a:gd name="T25" fmla="*/ 2147483647 h 64"/>
              <a:gd name="T26" fmla="*/ 2147483647 w 395"/>
              <a:gd name="T27" fmla="*/ 2147483647 h 64"/>
              <a:gd name="T28" fmla="*/ 2147483647 w 395"/>
              <a:gd name="T29" fmla="*/ 2147483647 h 64"/>
              <a:gd name="T30" fmla="*/ 2147483647 w 395"/>
              <a:gd name="T31" fmla="*/ 2147483647 h 64"/>
              <a:gd name="T32" fmla="*/ 2147483647 w 395"/>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64"/>
              <a:gd name="T53" fmla="*/ 395 w 395"/>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64">
                <a:moveTo>
                  <a:pt x="395" y="2"/>
                </a:moveTo>
                <a:lnTo>
                  <a:pt x="395" y="0"/>
                </a:lnTo>
                <a:lnTo>
                  <a:pt x="0" y="0"/>
                </a:lnTo>
                <a:lnTo>
                  <a:pt x="0" y="64"/>
                </a:lnTo>
                <a:lnTo>
                  <a:pt x="393" y="64"/>
                </a:lnTo>
                <a:lnTo>
                  <a:pt x="393" y="62"/>
                </a:lnTo>
                <a:lnTo>
                  <a:pt x="395" y="2"/>
                </a:lnTo>
                <a:lnTo>
                  <a:pt x="391" y="2"/>
                </a:lnTo>
                <a:lnTo>
                  <a:pt x="389" y="62"/>
                </a:lnTo>
                <a:lnTo>
                  <a:pt x="391" y="60"/>
                </a:lnTo>
                <a:lnTo>
                  <a:pt x="2" y="60"/>
                </a:lnTo>
                <a:lnTo>
                  <a:pt x="4" y="62"/>
                </a:lnTo>
                <a:lnTo>
                  <a:pt x="4" y="2"/>
                </a:lnTo>
                <a:lnTo>
                  <a:pt x="2" y="4"/>
                </a:lnTo>
                <a:lnTo>
                  <a:pt x="393" y="4"/>
                </a:lnTo>
                <a:lnTo>
                  <a:pt x="391" y="2"/>
                </a:lnTo>
                <a:lnTo>
                  <a:pt x="395" y="2"/>
                </a:lnTo>
                <a:close/>
              </a:path>
            </a:pathLst>
          </a:custGeom>
          <a:solidFill>
            <a:srgbClr val="000000"/>
          </a:solidFill>
          <a:ln w="9525">
            <a:solidFill>
              <a:schemeClr val="bg2"/>
            </a:solidFill>
            <a:round/>
            <a:headEnd/>
            <a:tailEnd/>
          </a:ln>
        </p:spPr>
        <p:txBody>
          <a:bodyPr/>
          <a:lstStyle/>
          <a:p>
            <a:endParaRPr lang="de-DE"/>
          </a:p>
        </p:txBody>
      </p:sp>
      <p:sp>
        <p:nvSpPr>
          <p:cNvPr id="110887" name="Oval 549"/>
          <p:cNvSpPr>
            <a:spLocks noChangeArrowheads="1"/>
          </p:cNvSpPr>
          <p:nvPr/>
        </p:nvSpPr>
        <p:spPr bwMode="auto">
          <a:xfrm>
            <a:off x="3278188" y="2235200"/>
            <a:ext cx="85725" cy="96838"/>
          </a:xfrm>
          <a:prstGeom prst="ellipse">
            <a:avLst/>
          </a:prstGeom>
          <a:solidFill>
            <a:srgbClr val="BFCFDE"/>
          </a:solidFill>
          <a:ln w="9525">
            <a:solidFill>
              <a:schemeClr val="bg2"/>
            </a:solidFill>
            <a:round/>
            <a:headEnd/>
            <a:tailEnd/>
          </a:ln>
        </p:spPr>
        <p:txBody>
          <a:bodyPr/>
          <a:lstStyle/>
          <a:p>
            <a:endParaRPr lang="en-US"/>
          </a:p>
        </p:txBody>
      </p:sp>
      <p:sp>
        <p:nvSpPr>
          <p:cNvPr id="110888" name="Freeform 550"/>
          <p:cNvSpPr>
            <a:spLocks/>
          </p:cNvSpPr>
          <p:nvPr/>
        </p:nvSpPr>
        <p:spPr bwMode="auto">
          <a:xfrm>
            <a:off x="3276600" y="2233613"/>
            <a:ext cx="87313" cy="98425"/>
          </a:xfrm>
          <a:custGeom>
            <a:avLst/>
            <a:gdLst>
              <a:gd name="T0" fmla="*/ 0 w 64"/>
              <a:gd name="T1" fmla="*/ 2147483647 h 64"/>
              <a:gd name="T2" fmla="*/ 2147483647 w 64"/>
              <a:gd name="T3" fmla="*/ 2147483647 h 64"/>
              <a:gd name="T4" fmla="*/ 2147483647 w 64"/>
              <a:gd name="T5" fmla="*/ 2147483647 h 64"/>
              <a:gd name="T6" fmla="*/ 2147483647 w 64"/>
              <a:gd name="T7" fmla="*/ 2147483647 h 64"/>
              <a:gd name="T8" fmla="*/ 2147483647 w 64"/>
              <a:gd name="T9" fmla="*/ 2147483647 h 64"/>
              <a:gd name="T10" fmla="*/ 2147483647 w 64"/>
              <a:gd name="T11" fmla="*/ 2147483647 h 64"/>
              <a:gd name="T12" fmla="*/ 2147483647 w 64"/>
              <a:gd name="T13" fmla="*/ 2147483647 h 64"/>
              <a:gd name="T14" fmla="*/ 2147483647 w 64"/>
              <a:gd name="T15" fmla="*/ 2147483647 h 64"/>
              <a:gd name="T16" fmla="*/ 2147483647 w 64"/>
              <a:gd name="T17" fmla="*/ 2147483647 h 64"/>
              <a:gd name="T18" fmla="*/ 2147483647 w 64"/>
              <a:gd name="T19" fmla="*/ 2147483647 h 64"/>
              <a:gd name="T20" fmla="*/ 2147483647 w 64"/>
              <a:gd name="T21" fmla="*/ 2147483647 h 64"/>
              <a:gd name="T22" fmla="*/ 2147483647 w 64"/>
              <a:gd name="T23" fmla="*/ 2147483647 h 64"/>
              <a:gd name="T24" fmla="*/ 2147483647 w 64"/>
              <a:gd name="T25" fmla="*/ 2147483647 h 64"/>
              <a:gd name="T26" fmla="*/ 2147483647 w 64"/>
              <a:gd name="T27" fmla="*/ 2147483647 h 64"/>
              <a:gd name="T28" fmla="*/ 2147483647 w 64"/>
              <a:gd name="T29" fmla="*/ 2147483647 h 64"/>
              <a:gd name="T30" fmla="*/ 2147483647 w 64"/>
              <a:gd name="T31" fmla="*/ 2147483647 h 64"/>
              <a:gd name="T32" fmla="*/ 2147483647 w 64"/>
              <a:gd name="T33" fmla="*/ 2147483647 h 64"/>
              <a:gd name="T34" fmla="*/ 2147483647 w 64"/>
              <a:gd name="T35" fmla="*/ 2147483647 h 64"/>
              <a:gd name="T36" fmla="*/ 2147483647 w 64"/>
              <a:gd name="T37" fmla="*/ 0 h 64"/>
              <a:gd name="T38" fmla="*/ 2147483647 w 64"/>
              <a:gd name="T39" fmla="*/ 2147483647 h 64"/>
              <a:gd name="T40" fmla="*/ 2147483647 w 64"/>
              <a:gd name="T41" fmla="*/ 2147483647 h 64"/>
              <a:gd name="T42" fmla="*/ 2147483647 w 64"/>
              <a:gd name="T43" fmla="*/ 2147483647 h 64"/>
              <a:gd name="T44" fmla="*/ 0 w 64"/>
              <a:gd name="T45" fmla="*/ 2147483647 h 64"/>
              <a:gd name="T46" fmla="*/ 2147483647 w 64"/>
              <a:gd name="T47" fmla="*/ 2147483647 h 64"/>
              <a:gd name="T48" fmla="*/ 2147483647 w 64"/>
              <a:gd name="T49" fmla="*/ 2147483647 h 64"/>
              <a:gd name="T50" fmla="*/ 2147483647 w 64"/>
              <a:gd name="T51" fmla="*/ 2147483647 h 64"/>
              <a:gd name="T52" fmla="*/ 2147483647 w 64"/>
              <a:gd name="T53" fmla="*/ 2147483647 h 64"/>
              <a:gd name="T54" fmla="*/ 2147483647 w 64"/>
              <a:gd name="T55" fmla="*/ 2147483647 h 64"/>
              <a:gd name="T56" fmla="*/ 2147483647 w 64"/>
              <a:gd name="T57" fmla="*/ 2147483647 h 64"/>
              <a:gd name="T58" fmla="*/ 2147483647 w 64"/>
              <a:gd name="T59" fmla="*/ 2147483647 h 64"/>
              <a:gd name="T60" fmla="*/ 2147483647 w 64"/>
              <a:gd name="T61" fmla="*/ 2147483647 h 64"/>
              <a:gd name="T62" fmla="*/ 2147483647 w 64"/>
              <a:gd name="T63" fmla="*/ 2147483647 h 64"/>
              <a:gd name="T64" fmla="*/ 2147483647 w 64"/>
              <a:gd name="T65" fmla="*/ 2147483647 h 64"/>
              <a:gd name="T66" fmla="*/ 2147483647 w 64"/>
              <a:gd name="T67" fmla="*/ 2147483647 h 64"/>
              <a:gd name="T68" fmla="*/ 2147483647 w 64"/>
              <a:gd name="T69" fmla="*/ 2147483647 h 64"/>
              <a:gd name="T70" fmla="*/ 2147483647 w 64"/>
              <a:gd name="T71" fmla="*/ 2147483647 h 64"/>
              <a:gd name="T72" fmla="*/ 2147483647 w 64"/>
              <a:gd name="T73" fmla="*/ 2147483647 h 64"/>
              <a:gd name="T74" fmla="*/ 2147483647 w 64"/>
              <a:gd name="T75" fmla="*/ 2147483647 h 64"/>
              <a:gd name="T76" fmla="*/ 2147483647 w 64"/>
              <a:gd name="T77" fmla="*/ 2147483647 h 64"/>
              <a:gd name="T78" fmla="*/ 2147483647 w 64"/>
              <a:gd name="T79" fmla="*/ 2147483647 h 64"/>
              <a:gd name="T80" fmla="*/ 2147483647 w 64"/>
              <a:gd name="T81" fmla="*/ 2147483647 h 64"/>
              <a:gd name="T82" fmla="*/ 2147483647 w 64"/>
              <a:gd name="T83" fmla="*/ 2147483647 h 64"/>
              <a:gd name="T84" fmla="*/ 2147483647 w 64"/>
              <a:gd name="T85" fmla="*/ 2147483647 h 64"/>
              <a:gd name="T86" fmla="*/ 2147483647 w 64"/>
              <a:gd name="T87" fmla="*/ 2147483647 h 64"/>
              <a:gd name="T88" fmla="*/ 2147483647 w 64"/>
              <a:gd name="T89" fmla="*/ 2147483647 h 64"/>
              <a:gd name="T90" fmla="*/ 2147483647 w 64"/>
              <a:gd name="T91" fmla="*/ 2147483647 h 64"/>
              <a:gd name="T92" fmla="*/ 2147483647 w 64"/>
              <a:gd name="T93" fmla="*/ 2147483647 h 64"/>
              <a:gd name="T94" fmla="*/ 2147483647 w 64"/>
              <a:gd name="T95" fmla="*/ 2147483647 h 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
              <a:gd name="T145" fmla="*/ 0 h 64"/>
              <a:gd name="T146" fmla="*/ 64 w 64"/>
              <a:gd name="T147" fmla="*/ 64 h 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 h="64">
                <a:moveTo>
                  <a:pt x="0" y="31"/>
                </a:moveTo>
                <a:lnTo>
                  <a:pt x="0" y="43"/>
                </a:lnTo>
                <a:lnTo>
                  <a:pt x="2" y="43"/>
                </a:lnTo>
                <a:lnTo>
                  <a:pt x="2" y="45"/>
                </a:lnTo>
                <a:lnTo>
                  <a:pt x="8" y="52"/>
                </a:lnTo>
                <a:lnTo>
                  <a:pt x="8" y="56"/>
                </a:lnTo>
                <a:lnTo>
                  <a:pt x="13" y="56"/>
                </a:lnTo>
                <a:lnTo>
                  <a:pt x="17" y="60"/>
                </a:lnTo>
                <a:lnTo>
                  <a:pt x="19" y="60"/>
                </a:lnTo>
                <a:lnTo>
                  <a:pt x="21" y="62"/>
                </a:lnTo>
                <a:lnTo>
                  <a:pt x="29" y="62"/>
                </a:lnTo>
                <a:lnTo>
                  <a:pt x="29" y="64"/>
                </a:lnTo>
                <a:lnTo>
                  <a:pt x="33" y="62"/>
                </a:lnTo>
                <a:lnTo>
                  <a:pt x="44" y="62"/>
                </a:lnTo>
                <a:lnTo>
                  <a:pt x="44" y="60"/>
                </a:lnTo>
                <a:lnTo>
                  <a:pt x="48" y="60"/>
                </a:lnTo>
                <a:lnTo>
                  <a:pt x="48" y="58"/>
                </a:lnTo>
                <a:lnTo>
                  <a:pt x="50" y="58"/>
                </a:lnTo>
                <a:lnTo>
                  <a:pt x="50" y="56"/>
                </a:lnTo>
                <a:lnTo>
                  <a:pt x="56" y="50"/>
                </a:lnTo>
                <a:lnTo>
                  <a:pt x="58" y="50"/>
                </a:lnTo>
                <a:lnTo>
                  <a:pt x="58" y="48"/>
                </a:lnTo>
                <a:lnTo>
                  <a:pt x="60" y="48"/>
                </a:lnTo>
                <a:lnTo>
                  <a:pt x="60" y="43"/>
                </a:lnTo>
                <a:lnTo>
                  <a:pt x="62" y="43"/>
                </a:lnTo>
                <a:lnTo>
                  <a:pt x="62" y="33"/>
                </a:lnTo>
                <a:lnTo>
                  <a:pt x="64" y="29"/>
                </a:lnTo>
                <a:lnTo>
                  <a:pt x="62" y="29"/>
                </a:lnTo>
                <a:lnTo>
                  <a:pt x="62" y="21"/>
                </a:lnTo>
                <a:lnTo>
                  <a:pt x="60" y="18"/>
                </a:lnTo>
                <a:lnTo>
                  <a:pt x="60" y="16"/>
                </a:lnTo>
                <a:lnTo>
                  <a:pt x="56" y="12"/>
                </a:lnTo>
                <a:lnTo>
                  <a:pt x="56" y="8"/>
                </a:lnTo>
                <a:lnTo>
                  <a:pt x="52" y="8"/>
                </a:lnTo>
                <a:lnTo>
                  <a:pt x="46" y="2"/>
                </a:lnTo>
                <a:lnTo>
                  <a:pt x="44" y="2"/>
                </a:lnTo>
                <a:lnTo>
                  <a:pt x="44" y="0"/>
                </a:lnTo>
                <a:lnTo>
                  <a:pt x="21" y="0"/>
                </a:lnTo>
                <a:lnTo>
                  <a:pt x="19" y="2"/>
                </a:lnTo>
                <a:lnTo>
                  <a:pt x="13" y="2"/>
                </a:lnTo>
                <a:lnTo>
                  <a:pt x="13" y="4"/>
                </a:lnTo>
                <a:lnTo>
                  <a:pt x="4" y="12"/>
                </a:lnTo>
                <a:lnTo>
                  <a:pt x="2" y="12"/>
                </a:lnTo>
                <a:lnTo>
                  <a:pt x="2" y="18"/>
                </a:lnTo>
                <a:lnTo>
                  <a:pt x="0" y="21"/>
                </a:lnTo>
                <a:lnTo>
                  <a:pt x="0" y="31"/>
                </a:lnTo>
                <a:lnTo>
                  <a:pt x="4" y="31"/>
                </a:lnTo>
                <a:lnTo>
                  <a:pt x="4" y="21"/>
                </a:lnTo>
                <a:lnTo>
                  <a:pt x="6" y="18"/>
                </a:lnTo>
                <a:lnTo>
                  <a:pt x="6" y="16"/>
                </a:lnTo>
                <a:lnTo>
                  <a:pt x="8" y="16"/>
                </a:lnTo>
                <a:lnTo>
                  <a:pt x="8" y="12"/>
                </a:lnTo>
                <a:lnTo>
                  <a:pt x="13" y="12"/>
                </a:lnTo>
                <a:lnTo>
                  <a:pt x="13" y="8"/>
                </a:lnTo>
                <a:lnTo>
                  <a:pt x="17" y="8"/>
                </a:lnTo>
                <a:lnTo>
                  <a:pt x="17" y="6"/>
                </a:lnTo>
                <a:lnTo>
                  <a:pt x="19" y="6"/>
                </a:lnTo>
                <a:lnTo>
                  <a:pt x="21" y="4"/>
                </a:lnTo>
                <a:lnTo>
                  <a:pt x="31" y="4"/>
                </a:lnTo>
                <a:lnTo>
                  <a:pt x="40" y="4"/>
                </a:lnTo>
                <a:lnTo>
                  <a:pt x="40" y="6"/>
                </a:lnTo>
                <a:lnTo>
                  <a:pt x="46" y="6"/>
                </a:lnTo>
                <a:lnTo>
                  <a:pt x="52" y="12"/>
                </a:lnTo>
                <a:lnTo>
                  <a:pt x="56" y="16"/>
                </a:lnTo>
                <a:lnTo>
                  <a:pt x="56" y="18"/>
                </a:lnTo>
                <a:lnTo>
                  <a:pt x="58" y="21"/>
                </a:lnTo>
                <a:lnTo>
                  <a:pt x="58" y="29"/>
                </a:lnTo>
                <a:lnTo>
                  <a:pt x="60" y="33"/>
                </a:lnTo>
                <a:lnTo>
                  <a:pt x="62"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40" y="56"/>
                </a:lnTo>
                <a:lnTo>
                  <a:pt x="40" y="58"/>
                </a:lnTo>
                <a:lnTo>
                  <a:pt x="29" y="58"/>
                </a:lnTo>
                <a:lnTo>
                  <a:pt x="29" y="62"/>
                </a:lnTo>
                <a:lnTo>
                  <a:pt x="33" y="60"/>
                </a:lnTo>
                <a:lnTo>
                  <a:pt x="29" y="58"/>
                </a:lnTo>
                <a:lnTo>
                  <a:pt x="21" y="58"/>
                </a:lnTo>
                <a:lnTo>
                  <a:pt x="19" y="56"/>
                </a:lnTo>
                <a:lnTo>
                  <a:pt x="17" y="56"/>
                </a:lnTo>
                <a:lnTo>
                  <a:pt x="13" y="52"/>
                </a:lnTo>
                <a:lnTo>
                  <a:pt x="6" y="45"/>
                </a:lnTo>
                <a:lnTo>
                  <a:pt x="6"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889" name="Oval 551"/>
          <p:cNvSpPr>
            <a:spLocks noChangeArrowheads="1"/>
          </p:cNvSpPr>
          <p:nvPr/>
        </p:nvSpPr>
        <p:spPr bwMode="auto">
          <a:xfrm>
            <a:off x="3816350" y="2235200"/>
            <a:ext cx="85725" cy="96838"/>
          </a:xfrm>
          <a:prstGeom prst="ellipse">
            <a:avLst/>
          </a:prstGeom>
          <a:solidFill>
            <a:srgbClr val="BFCFDE"/>
          </a:solidFill>
          <a:ln w="9525">
            <a:solidFill>
              <a:schemeClr val="bg2"/>
            </a:solidFill>
            <a:round/>
            <a:headEnd/>
            <a:tailEnd/>
          </a:ln>
        </p:spPr>
        <p:txBody>
          <a:bodyPr/>
          <a:lstStyle/>
          <a:p>
            <a:endParaRPr lang="en-US"/>
          </a:p>
        </p:txBody>
      </p:sp>
      <p:sp>
        <p:nvSpPr>
          <p:cNvPr id="110890" name="Freeform 552"/>
          <p:cNvSpPr>
            <a:spLocks/>
          </p:cNvSpPr>
          <p:nvPr/>
        </p:nvSpPr>
        <p:spPr bwMode="auto">
          <a:xfrm>
            <a:off x="3813175" y="2233613"/>
            <a:ext cx="88900" cy="98425"/>
          </a:xfrm>
          <a:custGeom>
            <a:avLst/>
            <a:gdLst>
              <a:gd name="T0" fmla="*/ 0 w 65"/>
              <a:gd name="T1" fmla="*/ 2147483647 h 64"/>
              <a:gd name="T2" fmla="*/ 2147483647 w 65"/>
              <a:gd name="T3" fmla="*/ 2147483647 h 64"/>
              <a:gd name="T4" fmla="*/ 2147483647 w 65"/>
              <a:gd name="T5" fmla="*/ 2147483647 h 64"/>
              <a:gd name="T6" fmla="*/ 2147483647 w 65"/>
              <a:gd name="T7" fmla="*/ 2147483647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2147483647 w 65"/>
              <a:gd name="T21" fmla="*/ 2147483647 h 64"/>
              <a:gd name="T22" fmla="*/ 2147483647 w 65"/>
              <a:gd name="T23" fmla="*/ 2147483647 h 64"/>
              <a:gd name="T24" fmla="*/ 2147483647 w 65"/>
              <a:gd name="T25" fmla="*/ 2147483647 h 64"/>
              <a:gd name="T26" fmla="*/ 2147483647 w 65"/>
              <a:gd name="T27" fmla="*/ 2147483647 h 64"/>
              <a:gd name="T28" fmla="*/ 2147483647 w 65"/>
              <a:gd name="T29" fmla="*/ 2147483647 h 64"/>
              <a:gd name="T30" fmla="*/ 2147483647 w 65"/>
              <a:gd name="T31" fmla="*/ 2147483647 h 64"/>
              <a:gd name="T32" fmla="*/ 2147483647 w 65"/>
              <a:gd name="T33" fmla="*/ 2147483647 h 64"/>
              <a:gd name="T34" fmla="*/ 2147483647 w 65"/>
              <a:gd name="T35" fmla="*/ 2147483647 h 64"/>
              <a:gd name="T36" fmla="*/ 2147483647 w 65"/>
              <a:gd name="T37" fmla="*/ 0 h 64"/>
              <a:gd name="T38" fmla="*/ 2147483647 w 65"/>
              <a:gd name="T39" fmla="*/ 2147483647 h 64"/>
              <a:gd name="T40" fmla="*/ 2147483647 w 65"/>
              <a:gd name="T41" fmla="*/ 2147483647 h 64"/>
              <a:gd name="T42" fmla="*/ 2147483647 w 65"/>
              <a:gd name="T43" fmla="*/ 2147483647 h 64"/>
              <a:gd name="T44" fmla="*/ 0 w 65"/>
              <a:gd name="T45" fmla="*/ 2147483647 h 64"/>
              <a:gd name="T46" fmla="*/ 2147483647 w 65"/>
              <a:gd name="T47" fmla="*/ 2147483647 h 64"/>
              <a:gd name="T48" fmla="*/ 2147483647 w 65"/>
              <a:gd name="T49" fmla="*/ 2147483647 h 64"/>
              <a:gd name="T50" fmla="*/ 2147483647 w 65"/>
              <a:gd name="T51" fmla="*/ 2147483647 h 64"/>
              <a:gd name="T52" fmla="*/ 2147483647 w 65"/>
              <a:gd name="T53" fmla="*/ 2147483647 h 64"/>
              <a:gd name="T54" fmla="*/ 2147483647 w 65"/>
              <a:gd name="T55" fmla="*/ 2147483647 h 64"/>
              <a:gd name="T56" fmla="*/ 2147483647 w 65"/>
              <a:gd name="T57" fmla="*/ 2147483647 h 64"/>
              <a:gd name="T58" fmla="*/ 2147483647 w 65"/>
              <a:gd name="T59" fmla="*/ 2147483647 h 64"/>
              <a:gd name="T60" fmla="*/ 2147483647 w 65"/>
              <a:gd name="T61" fmla="*/ 2147483647 h 64"/>
              <a:gd name="T62" fmla="*/ 2147483647 w 65"/>
              <a:gd name="T63" fmla="*/ 2147483647 h 64"/>
              <a:gd name="T64" fmla="*/ 2147483647 w 65"/>
              <a:gd name="T65" fmla="*/ 2147483647 h 64"/>
              <a:gd name="T66" fmla="*/ 2147483647 w 65"/>
              <a:gd name="T67" fmla="*/ 2147483647 h 64"/>
              <a:gd name="T68" fmla="*/ 2147483647 w 65"/>
              <a:gd name="T69" fmla="*/ 2147483647 h 64"/>
              <a:gd name="T70" fmla="*/ 2147483647 w 65"/>
              <a:gd name="T71" fmla="*/ 2147483647 h 64"/>
              <a:gd name="T72" fmla="*/ 2147483647 w 65"/>
              <a:gd name="T73" fmla="*/ 2147483647 h 64"/>
              <a:gd name="T74" fmla="*/ 2147483647 w 65"/>
              <a:gd name="T75" fmla="*/ 2147483647 h 64"/>
              <a:gd name="T76" fmla="*/ 2147483647 w 65"/>
              <a:gd name="T77" fmla="*/ 2147483647 h 64"/>
              <a:gd name="T78" fmla="*/ 2147483647 w 65"/>
              <a:gd name="T79" fmla="*/ 2147483647 h 64"/>
              <a:gd name="T80" fmla="*/ 2147483647 w 65"/>
              <a:gd name="T81" fmla="*/ 2147483647 h 64"/>
              <a:gd name="T82" fmla="*/ 2147483647 w 65"/>
              <a:gd name="T83" fmla="*/ 2147483647 h 64"/>
              <a:gd name="T84" fmla="*/ 2147483647 w 65"/>
              <a:gd name="T85" fmla="*/ 2147483647 h 64"/>
              <a:gd name="T86" fmla="*/ 2147483647 w 65"/>
              <a:gd name="T87" fmla="*/ 2147483647 h 64"/>
              <a:gd name="T88" fmla="*/ 2147483647 w 65"/>
              <a:gd name="T89" fmla="*/ 2147483647 h 64"/>
              <a:gd name="T90" fmla="*/ 2147483647 w 65"/>
              <a:gd name="T91" fmla="*/ 2147483647 h 64"/>
              <a:gd name="T92" fmla="*/ 0 w 65"/>
              <a:gd name="T93" fmla="*/ 2147483647 h 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
              <a:gd name="T142" fmla="*/ 0 h 64"/>
              <a:gd name="T143" fmla="*/ 65 w 65"/>
              <a:gd name="T144" fmla="*/ 64 h 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 h="64">
                <a:moveTo>
                  <a:pt x="0" y="31"/>
                </a:moveTo>
                <a:lnTo>
                  <a:pt x="0" y="43"/>
                </a:lnTo>
                <a:lnTo>
                  <a:pt x="3" y="43"/>
                </a:lnTo>
                <a:lnTo>
                  <a:pt x="3" y="45"/>
                </a:lnTo>
                <a:lnTo>
                  <a:pt x="9" y="52"/>
                </a:lnTo>
                <a:lnTo>
                  <a:pt x="9" y="56"/>
                </a:lnTo>
                <a:lnTo>
                  <a:pt x="13" y="56"/>
                </a:lnTo>
                <a:lnTo>
                  <a:pt x="17" y="60"/>
                </a:lnTo>
                <a:lnTo>
                  <a:pt x="19" y="60"/>
                </a:lnTo>
                <a:lnTo>
                  <a:pt x="21" y="62"/>
                </a:lnTo>
                <a:lnTo>
                  <a:pt x="30" y="62"/>
                </a:lnTo>
                <a:lnTo>
                  <a:pt x="30" y="64"/>
                </a:lnTo>
                <a:lnTo>
                  <a:pt x="34" y="62"/>
                </a:lnTo>
                <a:lnTo>
                  <a:pt x="44" y="62"/>
                </a:lnTo>
                <a:lnTo>
                  <a:pt x="44" y="60"/>
                </a:lnTo>
                <a:lnTo>
                  <a:pt x="48" y="60"/>
                </a:lnTo>
                <a:lnTo>
                  <a:pt x="48" y="58"/>
                </a:lnTo>
                <a:lnTo>
                  <a:pt x="50" y="58"/>
                </a:lnTo>
                <a:lnTo>
                  <a:pt x="50" y="56"/>
                </a:lnTo>
                <a:lnTo>
                  <a:pt x="56" y="50"/>
                </a:lnTo>
                <a:lnTo>
                  <a:pt x="59" y="50"/>
                </a:lnTo>
                <a:lnTo>
                  <a:pt x="59" y="48"/>
                </a:lnTo>
                <a:lnTo>
                  <a:pt x="61" y="48"/>
                </a:lnTo>
                <a:lnTo>
                  <a:pt x="61" y="43"/>
                </a:lnTo>
                <a:lnTo>
                  <a:pt x="63" y="43"/>
                </a:lnTo>
                <a:lnTo>
                  <a:pt x="63" y="33"/>
                </a:lnTo>
                <a:lnTo>
                  <a:pt x="65" y="29"/>
                </a:lnTo>
                <a:lnTo>
                  <a:pt x="63" y="29"/>
                </a:lnTo>
                <a:lnTo>
                  <a:pt x="63" y="21"/>
                </a:lnTo>
                <a:lnTo>
                  <a:pt x="61" y="18"/>
                </a:lnTo>
                <a:lnTo>
                  <a:pt x="61" y="16"/>
                </a:lnTo>
                <a:lnTo>
                  <a:pt x="56" y="12"/>
                </a:lnTo>
                <a:lnTo>
                  <a:pt x="56" y="8"/>
                </a:lnTo>
                <a:lnTo>
                  <a:pt x="52" y="8"/>
                </a:lnTo>
                <a:lnTo>
                  <a:pt x="46" y="2"/>
                </a:lnTo>
                <a:lnTo>
                  <a:pt x="44" y="2"/>
                </a:lnTo>
                <a:lnTo>
                  <a:pt x="44" y="0"/>
                </a:lnTo>
                <a:lnTo>
                  <a:pt x="21" y="0"/>
                </a:lnTo>
                <a:lnTo>
                  <a:pt x="19" y="2"/>
                </a:lnTo>
                <a:lnTo>
                  <a:pt x="13" y="2"/>
                </a:lnTo>
                <a:lnTo>
                  <a:pt x="13" y="4"/>
                </a:lnTo>
                <a:lnTo>
                  <a:pt x="5" y="12"/>
                </a:lnTo>
                <a:lnTo>
                  <a:pt x="3" y="12"/>
                </a:lnTo>
                <a:lnTo>
                  <a:pt x="3" y="18"/>
                </a:lnTo>
                <a:lnTo>
                  <a:pt x="0" y="21"/>
                </a:lnTo>
                <a:lnTo>
                  <a:pt x="0" y="31"/>
                </a:lnTo>
                <a:lnTo>
                  <a:pt x="5" y="31"/>
                </a:lnTo>
                <a:lnTo>
                  <a:pt x="5" y="21"/>
                </a:lnTo>
                <a:lnTo>
                  <a:pt x="7" y="18"/>
                </a:lnTo>
                <a:lnTo>
                  <a:pt x="7" y="16"/>
                </a:lnTo>
                <a:lnTo>
                  <a:pt x="9" y="16"/>
                </a:lnTo>
                <a:lnTo>
                  <a:pt x="9" y="12"/>
                </a:lnTo>
                <a:lnTo>
                  <a:pt x="13" y="12"/>
                </a:lnTo>
                <a:lnTo>
                  <a:pt x="13" y="8"/>
                </a:lnTo>
                <a:lnTo>
                  <a:pt x="17" y="8"/>
                </a:lnTo>
                <a:lnTo>
                  <a:pt x="17" y="6"/>
                </a:lnTo>
                <a:lnTo>
                  <a:pt x="19" y="6"/>
                </a:lnTo>
                <a:lnTo>
                  <a:pt x="21" y="4"/>
                </a:lnTo>
                <a:lnTo>
                  <a:pt x="46" y="6"/>
                </a:lnTo>
                <a:lnTo>
                  <a:pt x="52" y="12"/>
                </a:lnTo>
                <a:lnTo>
                  <a:pt x="56" y="16"/>
                </a:lnTo>
                <a:lnTo>
                  <a:pt x="56" y="18"/>
                </a:lnTo>
                <a:lnTo>
                  <a:pt x="59" y="21"/>
                </a:lnTo>
                <a:lnTo>
                  <a:pt x="59" y="29"/>
                </a:lnTo>
                <a:lnTo>
                  <a:pt x="61" y="33"/>
                </a:lnTo>
                <a:lnTo>
                  <a:pt x="63" y="29"/>
                </a:lnTo>
                <a:lnTo>
                  <a:pt x="59" y="29"/>
                </a:lnTo>
                <a:lnTo>
                  <a:pt x="59"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40" y="56"/>
                </a:lnTo>
                <a:lnTo>
                  <a:pt x="40" y="58"/>
                </a:lnTo>
                <a:lnTo>
                  <a:pt x="30" y="58"/>
                </a:lnTo>
                <a:lnTo>
                  <a:pt x="30" y="62"/>
                </a:lnTo>
                <a:lnTo>
                  <a:pt x="34" y="60"/>
                </a:lnTo>
                <a:lnTo>
                  <a:pt x="30" y="58"/>
                </a:lnTo>
                <a:lnTo>
                  <a:pt x="21" y="58"/>
                </a:lnTo>
                <a:lnTo>
                  <a:pt x="19" y="56"/>
                </a:lnTo>
                <a:lnTo>
                  <a:pt x="17" y="56"/>
                </a:lnTo>
                <a:lnTo>
                  <a:pt x="13" y="52"/>
                </a:lnTo>
                <a:lnTo>
                  <a:pt x="7" y="45"/>
                </a:lnTo>
                <a:lnTo>
                  <a:pt x="7" y="39"/>
                </a:lnTo>
                <a:lnTo>
                  <a:pt x="5" y="39"/>
                </a:lnTo>
                <a:lnTo>
                  <a:pt x="5"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891" name="Freeform 553"/>
          <p:cNvSpPr>
            <a:spLocks/>
          </p:cNvSpPr>
          <p:nvPr/>
        </p:nvSpPr>
        <p:spPr bwMode="auto">
          <a:xfrm>
            <a:off x="2536825" y="2235200"/>
            <a:ext cx="534988" cy="92075"/>
          </a:xfrm>
          <a:custGeom>
            <a:avLst/>
            <a:gdLst>
              <a:gd name="T0" fmla="*/ 2147483647 w 391"/>
              <a:gd name="T1" fmla="*/ 0 h 60"/>
              <a:gd name="T2" fmla="*/ 0 w 391"/>
              <a:gd name="T3" fmla="*/ 0 h 60"/>
              <a:gd name="T4" fmla="*/ 0 w 391"/>
              <a:gd name="T5" fmla="*/ 2147483647 h 60"/>
              <a:gd name="T6" fmla="*/ 2147483647 w 391"/>
              <a:gd name="T7" fmla="*/ 2147483647 h 60"/>
              <a:gd name="T8" fmla="*/ 2147483647 w 391"/>
              <a:gd name="T9" fmla="*/ 0 h 60"/>
              <a:gd name="T10" fmla="*/ 0 60000 65536"/>
              <a:gd name="T11" fmla="*/ 0 60000 65536"/>
              <a:gd name="T12" fmla="*/ 0 60000 65536"/>
              <a:gd name="T13" fmla="*/ 0 60000 65536"/>
              <a:gd name="T14" fmla="*/ 0 60000 65536"/>
              <a:gd name="T15" fmla="*/ 0 w 391"/>
              <a:gd name="T16" fmla="*/ 0 h 60"/>
              <a:gd name="T17" fmla="*/ 391 w 391"/>
              <a:gd name="T18" fmla="*/ 60 h 60"/>
            </a:gdLst>
            <a:ahLst/>
            <a:cxnLst>
              <a:cxn ang="T10">
                <a:pos x="T0" y="T1"/>
              </a:cxn>
              <a:cxn ang="T11">
                <a:pos x="T2" y="T3"/>
              </a:cxn>
              <a:cxn ang="T12">
                <a:pos x="T4" y="T5"/>
              </a:cxn>
              <a:cxn ang="T13">
                <a:pos x="T6" y="T7"/>
              </a:cxn>
              <a:cxn ang="T14">
                <a:pos x="T8" y="T9"/>
              </a:cxn>
            </a:cxnLst>
            <a:rect l="T15" t="T16" r="T17" b="T18"/>
            <a:pathLst>
              <a:path w="391" h="60">
                <a:moveTo>
                  <a:pt x="391" y="0"/>
                </a:moveTo>
                <a:lnTo>
                  <a:pt x="0" y="0"/>
                </a:lnTo>
                <a:lnTo>
                  <a:pt x="0" y="60"/>
                </a:lnTo>
                <a:lnTo>
                  <a:pt x="388" y="60"/>
                </a:lnTo>
                <a:lnTo>
                  <a:pt x="391" y="0"/>
                </a:lnTo>
                <a:close/>
              </a:path>
            </a:pathLst>
          </a:custGeom>
          <a:solidFill>
            <a:srgbClr val="BFCFDE"/>
          </a:solidFill>
          <a:ln w="9525">
            <a:solidFill>
              <a:schemeClr val="bg2"/>
            </a:solidFill>
            <a:round/>
            <a:headEnd/>
            <a:tailEnd/>
          </a:ln>
        </p:spPr>
        <p:txBody>
          <a:bodyPr/>
          <a:lstStyle/>
          <a:p>
            <a:endParaRPr lang="de-DE"/>
          </a:p>
        </p:txBody>
      </p:sp>
      <p:sp>
        <p:nvSpPr>
          <p:cNvPr id="110892" name="Freeform 554"/>
          <p:cNvSpPr>
            <a:spLocks/>
          </p:cNvSpPr>
          <p:nvPr/>
        </p:nvSpPr>
        <p:spPr bwMode="auto">
          <a:xfrm>
            <a:off x="2533650" y="2233613"/>
            <a:ext cx="541338" cy="98425"/>
          </a:xfrm>
          <a:custGeom>
            <a:avLst/>
            <a:gdLst>
              <a:gd name="T0" fmla="*/ 2147483647 w 395"/>
              <a:gd name="T1" fmla="*/ 2147483647 h 64"/>
              <a:gd name="T2" fmla="*/ 2147483647 w 395"/>
              <a:gd name="T3" fmla="*/ 0 h 64"/>
              <a:gd name="T4" fmla="*/ 0 w 395"/>
              <a:gd name="T5" fmla="*/ 0 h 64"/>
              <a:gd name="T6" fmla="*/ 0 w 395"/>
              <a:gd name="T7" fmla="*/ 2147483647 h 64"/>
              <a:gd name="T8" fmla="*/ 2147483647 w 395"/>
              <a:gd name="T9" fmla="*/ 2147483647 h 64"/>
              <a:gd name="T10" fmla="*/ 2147483647 w 395"/>
              <a:gd name="T11" fmla="*/ 2147483647 h 64"/>
              <a:gd name="T12" fmla="*/ 2147483647 w 395"/>
              <a:gd name="T13" fmla="*/ 2147483647 h 64"/>
              <a:gd name="T14" fmla="*/ 2147483647 w 395"/>
              <a:gd name="T15" fmla="*/ 2147483647 h 64"/>
              <a:gd name="T16" fmla="*/ 2147483647 w 395"/>
              <a:gd name="T17" fmla="*/ 2147483647 h 64"/>
              <a:gd name="T18" fmla="*/ 2147483647 w 395"/>
              <a:gd name="T19" fmla="*/ 2147483647 h 64"/>
              <a:gd name="T20" fmla="*/ 2147483647 w 395"/>
              <a:gd name="T21" fmla="*/ 2147483647 h 64"/>
              <a:gd name="T22" fmla="*/ 2147483647 w 395"/>
              <a:gd name="T23" fmla="*/ 2147483647 h 64"/>
              <a:gd name="T24" fmla="*/ 2147483647 w 395"/>
              <a:gd name="T25" fmla="*/ 2147483647 h 64"/>
              <a:gd name="T26" fmla="*/ 2147483647 w 395"/>
              <a:gd name="T27" fmla="*/ 2147483647 h 64"/>
              <a:gd name="T28" fmla="*/ 2147483647 w 395"/>
              <a:gd name="T29" fmla="*/ 2147483647 h 64"/>
              <a:gd name="T30" fmla="*/ 2147483647 w 395"/>
              <a:gd name="T31" fmla="*/ 2147483647 h 64"/>
              <a:gd name="T32" fmla="*/ 2147483647 w 395"/>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64"/>
              <a:gd name="T53" fmla="*/ 395 w 395"/>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64">
                <a:moveTo>
                  <a:pt x="395" y="2"/>
                </a:moveTo>
                <a:lnTo>
                  <a:pt x="395" y="0"/>
                </a:lnTo>
                <a:lnTo>
                  <a:pt x="0" y="0"/>
                </a:lnTo>
                <a:lnTo>
                  <a:pt x="0" y="64"/>
                </a:lnTo>
                <a:lnTo>
                  <a:pt x="393" y="64"/>
                </a:lnTo>
                <a:lnTo>
                  <a:pt x="393" y="62"/>
                </a:lnTo>
                <a:lnTo>
                  <a:pt x="395" y="2"/>
                </a:lnTo>
                <a:lnTo>
                  <a:pt x="390" y="2"/>
                </a:lnTo>
                <a:lnTo>
                  <a:pt x="388" y="62"/>
                </a:lnTo>
                <a:lnTo>
                  <a:pt x="390" y="60"/>
                </a:lnTo>
                <a:lnTo>
                  <a:pt x="2" y="60"/>
                </a:lnTo>
                <a:lnTo>
                  <a:pt x="4" y="62"/>
                </a:lnTo>
                <a:lnTo>
                  <a:pt x="4" y="2"/>
                </a:lnTo>
                <a:lnTo>
                  <a:pt x="2" y="4"/>
                </a:lnTo>
                <a:lnTo>
                  <a:pt x="393" y="4"/>
                </a:lnTo>
                <a:lnTo>
                  <a:pt x="390" y="2"/>
                </a:lnTo>
                <a:lnTo>
                  <a:pt x="395" y="2"/>
                </a:lnTo>
                <a:close/>
              </a:path>
            </a:pathLst>
          </a:custGeom>
          <a:solidFill>
            <a:srgbClr val="000000"/>
          </a:solidFill>
          <a:ln w="9525">
            <a:solidFill>
              <a:schemeClr val="bg2"/>
            </a:solidFill>
            <a:round/>
            <a:headEnd/>
            <a:tailEnd/>
          </a:ln>
        </p:spPr>
        <p:txBody>
          <a:bodyPr/>
          <a:lstStyle/>
          <a:p>
            <a:endParaRPr lang="de-DE"/>
          </a:p>
        </p:txBody>
      </p:sp>
      <p:sp>
        <p:nvSpPr>
          <p:cNvPr id="110893" name="Oval 555"/>
          <p:cNvSpPr>
            <a:spLocks noChangeArrowheads="1"/>
          </p:cNvSpPr>
          <p:nvPr/>
        </p:nvSpPr>
        <p:spPr bwMode="auto">
          <a:xfrm>
            <a:off x="2493963" y="2235200"/>
            <a:ext cx="85725" cy="96838"/>
          </a:xfrm>
          <a:prstGeom prst="ellipse">
            <a:avLst/>
          </a:prstGeom>
          <a:solidFill>
            <a:srgbClr val="BFCFDE"/>
          </a:solidFill>
          <a:ln w="9525">
            <a:solidFill>
              <a:schemeClr val="bg2"/>
            </a:solidFill>
            <a:round/>
            <a:headEnd/>
            <a:tailEnd/>
          </a:ln>
        </p:spPr>
        <p:txBody>
          <a:bodyPr/>
          <a:lstStyle/>
          <a:p>
            <a:endParaRPr lang="en-US"/>
          </a:p>
        </p:txBody>
      </p:sp>
      <p:sp>
        <p:nvSpPr>
          <p:cNvPr id="110894" name="Freeform 556"/>
          <p:cNvSpPr>
            <a:spLocks/>
          </p:cNvSpPr>
          <p:nvPr/>
        </p:nvSpPr>
        <p:spPr bwMode="auto">
          <a:xfrm>
            <a:off x="2492375" y="2233613"/>
            <a:ext cx="87313" cy="98425"/>
          </a:xfrm>
          <a:custGeom>
            <a:avLst/>
            <a:gdLst>
              <a:gd name="T0" fmla="*/ 0 w 64"/>
              <a:gd name="T1" fmla="*/ 2147483647 h 64"/>
              <a:gd name="T2" fmla="*/ 2147483647 w 64"/>
              <a:gd name="T3" fmla="*/ 2147483647 h 64"/>
              <a:gd name="T4" fmla="*/ 2147483647 w 64"/>
              <a:gd name="T5" fmla="*/ 2147483647 h 64"/>
              <a:gd name="T6" fmla="*/ 2147483647 w 64"/>
              <a:gd name="T7" fmla="*/ 2147483647 h 64"/>
              <a:gd name="T8" fmla="*/ 2147483647 w 64"/>
              <a:gd name="T9" fmla="*/ 2147483647 h 64"/>
              <a:gd name="T10" fmla="*/ 2147483647 w 64"/>
              <a:gd name="T11" fmla="*/ 2147483647 h 64"/>
              <a:gd name="T12" fmla="*/ 2147483647 w 64"/>
              <a:gd name="T13" fmla="*/ 2147483647 h 64"/>
              <a:gd name="T14" fmla="*/ 2147483647 w 64"/>
              <a:gd name="T15" fmla="*/ 2147483647 h 64"/>
              <a:gd name="T16" fmla="*/ 2147483647 w 64"/>
              <a:gd name="T17" fmla="*/ 2147483647 h 64"/>
              <a:gd name="T18" fmla="*/ 2147483647 w 64"/>
              <a:gd name="T19" fmla="*/ 2147483647 h 64"/>
              <a:gd name="T20" fmla="*/ 2147483647 w 64"/>
              <a:gd name="T21" fmla="*/ 2147483647 h 64"/>
              <a:gd name="T22" fmla="*/ 2147483647 w 64"/>
              <a:gd name="T23" fmla="*/ 2147483647 h 64"/>
              <a:gd name="T24" fmla="*/ 2147483647 w 64"/>
              <a:gd name="T25" fmla="*/ 2147483647 h 64"/>
              <a:gd name="T26" fmla="*/ 2147483647 w 64"/>
              <a:gd name="T27" fmla="*/ 2147483647 h 64"/>
              <a:gd name="T28" fmla="*/ 2147483647 w 64"/>
              <a:gd name="T29" fmla="*/ 2147483647 h 64"/>
              <a:gd name="T30" fmla="*/ 2147483647 w 64"/>
              <a:gd name="T31" fmla="*/ 2147483647 h 64"/>
              <a:gd name="T32" fmla="*/ 2147483647 w 64"/>
              <a:gd name="T33" fmla="*/ 2147483647 h 64"/>
              <a:gd name="T34" fmla="*/ 2147483647 w 64"/>
              <a:gd name="T35" fmla="*/ 2147483647 h 64"/>
              <a:gd name="T36" fmla="*/ 2147483647 w 64"/>
              <a:gd name="T37" fmla="*/ 0 h 64"/>
              <a:gd name="T38" fmla="*/ 2147483647 w 64"/>
              <a:gd name="T39" fmla="*/ 2147483647 h 64"/>
              <a:gd name="T40" fmla="*/ 2147483647 w 64"/>
              <a:gd name="T41" fmla="*/ 2147483647 h 64"/>
              <a:gd name="T42" fmla="*/ 2147483647 w 64"/>
              <a:gd name="T43" fmla="*/ 2147483647 h 64"/>
              <a:gd name="T44" fmla="*/ 0 w 64"/>
              <a:gd name="T45" fmla="*/ 2147483647 h 64"/>
              <a:gd name="T46" fmla="*/ 2147483647 w 64"/>
              <a:gd name="T47" fmla="*/ 2147483647 h 64"/>
              <a:gd name="T48" fmla="*/ 2147483647 w 64"/>
              <a:gd name="T49" fmla="*/ 2147483647 h 64"/>
              <a:gd name="T50" fmla="*/ 2147483647 w 64"/>
              <a:gd name="T51" fmla="*/ 2147483647 h 64"/>
              <a:gd name="T52" fmla="*/ 2147483647 w 64"/>
              <a:gd name="T53" fmla="*/ 2147483647 h 64"/>
              <a:gd name="T54" fmla="*/ 2147483647 w 64"/>
              <a:gd name="T55" fmla="*/ 2147483647 h 64"/>
              <a:gd name="T56" fmla="*/ 2147483647 w 64"/>
              <a:gd name="T57" fmla="*/ 2147483647 h 64"/>
              <a:gd name="T58" fmla="*/ 2147483647 w 64"/>
              <a:gd name="T59" fmla="*/ 2147483647 h 64"/>
              <a:gd name="T60" fmla="*/ 2147483647 w 64"/>
              <a:gd name="T61" fmla="*/ 2147483647 h 64"/>
              <a:gd name="T62" fmla="*/ 2147483647 w 64"/>
              <a:gd name="T63" fmla="*/ 2147483647 h 64"/>
              <a:gd name="T64" fmla="*/ 2147483647 w 64"/>
              <a:gd name="T65" fmla="*/ 2147483647 h 64"/>
              <a:gd name="T66" fmla="*/ 2147483647 w 64"/>
              <a:gd name="T67" fmla="*/ 2147483647 h 64"/>
              <a:gd name="T68" fmla="*/ 2147483647 w 64"/>
              <a:gd name="T69" fmla="*/ 2147483647 h 64"/>
              <a:gd name="T70" fmla="*/ 2147483647 w 64"/>
              <a:gd name="T71" fmla="*/ 2147483647 h 64"/>
              <a:gd name="T72" fmla="*/ 2147483647 w 64"/>
              <a:gd name="T73" fmla="*/ 2147483647 h 64"/>
              <a:gd name="T74" fmla="*/ 2147483647 w 64"/>
              <a:gd name="T75" fmla="*/ 2147483647 h 64"/>
              <a:gd name="T76" fmla="*/ 2147483647 w 64"/>
              <a:gd name="T77" fmla="*/ 2147483647 h 64"/>
              <a:gd name="T78" fmla="*/ 2147483647 w 64"/>
              <a:gd name="T79" fmla="*/ 2147483647 h 64"/>
              <a:gd name="T80" fmla="*/ 2147483647 w 64"/>
              <a:gd name="T81" fmla="*/ 2147483647 h 64"/>
              <a:gd name="T82" fmla="*/ 2147483647 w 64"/>
              <a:gd name="T83" fmla="*/ 2147483647 h 64"/>
              <a:gd name="T84" fmla="*/ 2147483647 w 64"/>
              <a:gd name="T85" fmla="*/ 2147483647 h 64"/>
              <a:gd name="T86" fmla="*/ 2147483647 w 64"/>
              <a:gd name="T87" fmla="*/ 2147483647 h 64"/>
              <a:gd name="T88" fmla="*/ 2147483647 w 64"/>
              <a:gd name="T89" fmla="*/ 2147483647 h 64"/>
              <a:gd name="T90" fmla="*/ 2147483647 w 64"/>
              <a:gd name="T91" fmla="*/ 2147483647 h 64"/>
              <a:gd name="T92" fmla="*/ 2147483647 w 64"/>
              <a:gd name="T93" fmla="*/ 2147483647 h 64"/>
              <a:gd name="T94" fmla="*/ 2147483647 w 64"/>
              <a:gd name="T95" fmla="*/ 2147483647 h 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
              <a:gd name="T145" fmla="*/ 0 h 64"/>
              <a:gd name="T146" fmla="*/ 64 w 64"/>
              <a:gd name="T147" fmla="*/ 64 h 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 h="64">
                <a:moveTo>
                  <a:pt x="0" y="31"/>
                </a:moveTo>
                <a:lnTo>
                  <a:pt x="0" y="43"/>
                </a:lnTo>
                <a:lnTo>
                  <a:pt x="2" y="43"/>
                </a:lnTo>
                <a:lnTo>
                  <a:pt x="2" y="45"/>
                </a:lnTo>
                <a:lnTo>
                  <a:pt x="8" y="52"/>
                </a:lnTo>
                <a:lnTo>
                  <a:pt x="8" y="56"/>
                </a:lnTo>
                <a:lnTo>
                  <a:pt x="12" y="56"/>
                </a:lnTo>
                <a:lnTo>
                  <a:pt x="17" y="60"/>
                </a:lnTo>
                <a:lnTo>
                  <a:pt x="19" y="60"/>
                </a:lnTo>
                <a:lnTo>
                  <a:pt x="21" y="62"/>
                </a:lnTo>
                <a:lnTo>
                  <a:pt x="29" y="62"/>
                </a:lnTo>
                <a:lnTo>
                  <a:pt x="29" y="64"/>
                </a:lnTo>
                <a:lnTo>
                  <a:pt x="33" y="62"/>
                </a:lnTo>
                <a:lnTo>
                  <a:pt x="44" y="62"/>
                </a:lnTo>
                <a:lnTo>
                  <a:pt x="44" y="60"/>
                </a:lnTo>
                <a:lnTo>
                  <a:pt x="48" y="60"/>
                </a:lnTo>
                <a:lnTo>
                  <a:pt x="48" y="58"/>
                </a:lnTo>
                <a:lnTo>
                  <a:pt x="50" y="58"/>
                </a:lnTo>
                <a:lnTo>
                  <a:pt x="50" y="56"/>
                </a:lnTo>
                <a:lnTo>
                  <a:pt x="56" y="50"/>
                </a:lnTo>
                <a:lnTo>
                  <a:pt x="58" y="50"/>
                </a:lnTo>
                <a:lnTo>
                  <a:pt x="58" y="48"/>
                </a:lnTo>
                <a:lnTo>
                  <a:pt x="60" y="48"/>
                </a:lnTo>
                <a:lnTo>
                  <a:pt x="60" y="43"/>
                </a:lnTo>
                <a:lnTo>
                  <a:pt x="62" y="43"/>
                </a:lnTo>
                <a:lnTo>
                  <a:pt x="62" y="33"/>
                </a:lnTo>
                <a:lnTo>
                  <a:pt x="64" y="29"/>
                </a:lnTo>
                <a:lnTo>
                  <a:pt x="62" y="29"/>
                </a:lnTo>
                <a:lnTo>
                  <a:pt x="62" y="21"/>
                </a:lnTo>
                <a:lnTo>
                  <a:pt x="60" y="18"/>
                </a:lnTo>
                <a:lnTo>
                  <a:pt x="60" y="16"/>
                </a:lnTo>
                <a:lnTo>
                  <a:pt x="56" y="12"/>
                </a:lnTo>
                <a:lnTo>
                  <a:pt x="56" y="8"/>
                </a:lnTo>
                <a:lnTo>
                  <a:pt x="52" y="8"/>
                </a:lnTo>
                <a:lnTo>
                  <a:pt x="46" y="2"/>
                </a:lnTo>
                <a:lnTo>
                  <a:pt x="44" y="2"/>
                </a:lnTo>
                <a:lnTo>
                  <a:pt x="44" y="0"/>
                </a:lnTo>
                <a:lnTo>
                  <a:pt x="21" y="0"/>
                </a:lnTo>
                <a:lnTo>
                  <a:pt x="19" y="2"/>
                </a:lnTo>
                <a:lnTo>
                  <a:pt x="12" y="2"/>
                </a:lnTo>
                <a:lnTo>
                  <a:pt x="12" y="4"/>
                </a:lnTo>
                <a:lnTo>
                  <a:pt x="4" y="12"/>
                </a:lnTo>
                <a:lnTo>
                  <a:pt x="2" y="12"/>
                </a:lnTo>
                <a:lnTo>
                  <a:pt x="2" y="18"/>
                </a:lnTo>
                <a:lnTo>
                  <a:pt x="0" y="21"/>
                </a:lnTo>
                <a:lnTo>
                  <a:pt x="0" y="31"/>
                </a:lnTo>
                <a:lnTo>
                  <a:pt x="4" y="31"/>
                </a:lnTo>
                <a:lnTo>
                  <a:pt x="4" y="21"/>
                </a:lnTo>
                <a:lnTo>
                  <a:pt x="6" y="18"/>
                </a:lnTo>
                <a:lnTo>
                  <a:pt x="6" y="16"/>
                </a:lnTo>
                <a:lnTo>
                  <a:pt x="8" y="16"/>
                </a:lnTo>
                <a:lnTo>
                  <a:pt x="8" y="12"/>
                </a:lnTo>
                <a:lnTo>
                  <a:pt x="12" y="12"/>
                </a:lnTo>
                <a:lnTo>
                  <a:pt x="12" y="8"/>
                </a:lnTo>
                <a:lnTo>
                  <a:pt x="17" y="8"/>
                </a:lnTo>
                <a:lnTo>
                  <a:pt x="17" y="6"/>
                </a:lnTo>
                <a:lnTo>
                  <a:pt x="19" y="6"/>
                </a:lnTo>
                <a:lnTo>
                  <a:pt x="21" y="4"/>
                </a:lnTo>
                <a:lnTo>
                  <a:pt x="31" y="4"/>
                </a:lnTo>
                <a:lnTo>
                  <a:pt x="39" y="4"/>
                </a:lnTo>
                <a:lnTo>
                  <a:pt x="39" y="6"/>
                </a:lnTo>
                <a:lnTo>
                  <a:pt x="46" y="6"/>
                </a:lnTo>
                <a:lnTo>
                  <a:pt x="52" y="12"/>
                </a:lnTo>
                <a:lnTo>
                  <a:pt x="56" y="16"/>
                </a:lnTo>
                <a:lnTo>
                  <a:pt x="56" y="18"/>
                </a:lnTo>
                <a:lnTo>
                  <a:pt x="58" y="21"/>
                </a:lnTo>
                <a:lnTo>
                  <a:pt x="58" y="29"/>
                </a:lnTo>
                <a:lnTo>
                  <a:pt x="60" y="33"/>
                </a:lnTo>
                <a:lnTo>
                  <a:pt x="62"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39" y="56"/>
                </a:lnTo>
                <a:lnTo>
                  <a:pt x="39" y="58"/>
                </a:lnTo>
                <a:lnTo>
                  <a:pt x="29" y="58"/>
                </a:lnTo>
                <a:lnTo>
                  <a:pt x="29" y="62"/>
                </a:lnTo>
                <a:lnTo>
                  <a:pt x="33" y="60"/>
                </a:lnTo>
                <a:lnTo>
                  <a:pt x="29" y="58"/>
                </a:lnTo>
                <a:lnTo>
                  <a:pt x="21" y="58"/>
                </a:lnTo>
                <a:lnTo>
                  <a:pt x="19" y="56"/>
                </a:lnTo>
                <a:lnTo>
                  <a:pt x="17" y="56"/>
                </a:lnTo>
                <a:lnTo>
                  <a:pt x="12" y="52"/>
                </a:lnTo>
                <a:lnTo>
                  <a:pt x="6" y="45"/>
                </a:lnTo>
                <a:lnTo>
                  <a:pt x="6"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895" name="Oval 557"/>
          <p:cNvSpPr>
            <a:spLocks noChangeArrowheads="1"/>
          </p:cNvSpPr>
          <p:nvPr/>
        </p:nvSpPr>
        <p:spPr bwMode="auto">
          <a:xfrm>
            <a:off x="3028950" y="2235200"/>
            <a:ext cx="85725" cy="96838"/>
          </a:xfrm>
          <a:prstGeom prst="ellipse">
            <a:avLst/>
          </a:prstGeom>
          <a:solidFill>
            <a:srgbClr val="BFCFDE"/>
          </a:solidFill>
          <a:ln w="9525">
            <a:solidFill>
              <a:schemeClr val="bg2"/>
            </a:solidFill>
            <a:round/>
            <a:headEnd/>
            <a:tailEnd/>
          </a:ln>
        </p:spPr>
        <p:txBody>
          <a:bodyPr/>
          <a:lstStyle/>
          <a:p>
            <a:endParaRPr lang="en-US"/>
          </a:p>
        </p:txBody>
      </p:sp>
      <p:sp>
        <p:nvSpPr>
          <p:cNvPr id="110896" name="Freeform 558"/>
          <p:cNvSpPr>
            <a:spLocks/>
          </p:cNvSpPr>
          <p:nvPr/>
        </p:nvSpPr>
        <p:spPr bwMode="auto">
          <a:xfrm>
            <a:off x="3025775" y="2233613"/>
            <a:ext cx="88900" cy="98425"/>
          </a:xfrm>
          <a:custGeom>
            <a:avLst/>
            <a:gdLst>
              <a:gd name="T0" fmla="*/ 0 w 65"/>
              <a:gd name="T1" fmla="*/ 2147483647 h 64"/>
              <a:gd name="T2" fmla="*/ 2147483647 w 65"/>
              <a:gd name="T3" fmla="*/ 2147483647 h 64"/>
              <a:gd name="T4" fmla="*/ 2147483647 w 65"/>
              <a:gd name="T5" fmla="*/ 2147483647 h 64"/>
              <a:gd name="T6" fmla="*/ 2147483647 w 65"/>
              <a:gd name="T7" fmla="*/ 2147483647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2147483647 w 65"/>
              <a:gd name="T21" fmla="*/ 2147483647 h 64"/>
              <a:gd name="T22" fmla="*/ 2147483647 w 65"/>
              <a:gd name="T23" fmla="*/ 2147483647 h 64"/>
              <a:gd name="T24" fmla="*/ 2147483647 w 65"/>
              <a:gd name="T25" fmla="*/ 2147483647 h 64"/>
              <a:gd name="T26" fmla="*/ 2147483647 w 65"/>
              <a:gd name="T27" fmla="*/ 2147483647 h 64"/>
              <a:gd name="T28" fmla="*/ 2147483647 w 65"/>
              <a:gd name="T29" fmla="*/ 2147483647 h 64"/>
              <a:gd name="T30" fmla="*/ 2147483647 w 65"/>
              <a:gd name="T31" fmla="*/ 2147483647 h 64"/>
              <a:gd name="T32" fmla="*/ 2147483647 w 65"/>
              <a:gd name="T33" fmla="*/ 2147483647 h 64"/>
              <a:gd name="T34" fmla="*/ 2147483647 w 65"/>
              <a:gd name="T35" fmla="*/ 2147483647 h 64"/>
              <a:gd name="T36" fmla="*/ 2147483647 w 65"/>
              <a:gd name="T37" fmla="*/ 0 h 64"/>
              <a:gd name="T38" fmla="*/ 2147483647 w 65"/>
              <a:gd name="T39" fmla="*/ 2147483647 h 64"/>
              <a:gd name="T40" fmla="*/ 2147483647 w 65"/>
              <a:gd name="T41" fmla="*/ 2147483647 h 64"/>
              <a:gd name="T42" fmla="*/ 2147483647 w 65"/>
              <a:gd name="T43" fmla="*/ 2147483647 h 64"/>
              <a:gd name="T44" fmla="*/ 0 w 65"/>
              <a:gd name="T45" fmla="*/ 2147483647 h 64"/>
              <a:gd name="T46" fmla="*/ 2147483647 w 65"/>
              <a:gd name="T47" fmla="*/ 2147483647 h 64"/>
              <a:gd name="T48" fmla="*/ 2147483647 w 65"/>
              <a:gd name="T49" fmla="*/ 2147483647 h 64"/>
              <a:gd name="T50" fmla="*/ 2147483647 w 65"/>
              <a:gd name="T51" fmla="*/ 2147483647 h 64"/>
              <a:gd name="T52" fmla="*/ 2147483647 w 65"/>
              <a:gd name="T53" fmla="*/ 2147483647 h 64"/>
              <a:gd name="T54" fmla="*/ 2147483647 w 65"/>
              <a:gd name="T55" fmla="*/ 2147483647 h 64"/>
              <a:gd name="T56" fmla="*/ 2147483647 w 65"/>
              <a:gd name="T57" fmla="*/ 2147483647 h 64"/>
              <a:gd name="T58" fmla="*/ 2147483647 w 65"/>
              <a:gd name="T59" fmla="*/ 2147483647 h 64"/>
              <a:gd name="T60" fmla="*/ 2147483647 w 65"/>
              <a:gd name="T61" fmla="*/ 2147483647 h 64"/>
              <a:gd name="T62" fmla="*/ 2147483647 w 65"/>
              <a:gd name="T63" fmla="*/ 2147483647 h 64"/>
              <a:gd name="T64" fmla="*/ 2147483647 w 65"/>
              <a:gd name="T65" fmla="*/ 2147483647 h 64"/>
              <a:gd name="T66" fmla="*/ 2147483647 w 65"/>
              <a:gd name="T67" fmla="*/ 2147483647 h 64"/>
              <a:gd name="T68" fmla="*/ 2147483647 w 65"/>
              <a:gd name="T69" fmla="*/ 2147483647 h 64"/>
              <a:gd name="T70" fmla="*/ 2147483647 w 65"/>
              <a:gd name="T71" fmla="*/ 2147483647 h 64"/>
              <a:gd name="T72" fmla="*/ 2147483647 w 65"/>
              <a:gd name="T73" fmla="*/ 2147483647 h 64"/>
              <a:gd name="T74" fmla="*/ 2147483647 w 65"/>
              <a:gd name="T75" fmla="*/ 2147483647 h 64"/>
              <a:gd name="T76" fmla="*/ 2147483647 w 65"/>
              <a:gd name="T77" fmla="*/ 2147483647 h 64"/>
              <a:gd name="T78" fmla="*/ 2147483647 w 65"/>
              <a:gd name="T79" fmla="*/ 2147483647 h 64"/>
              <a:gd name="T80" fmla="*/ 2147483647 w 65"/>
              <a:gd name="T81" fmla="*/ 2147483647 h 64"/>
              <a:gd name="T82" fmla="*/ 2147483647 w 65"/>
              <a:gd name="T83" fmla="*/ 2147483647 h 64"/>
              <a:gd name="T84" fmla="*/ 2147483647 w 65"/>
              <a:gd name="T85" fmla="*/ 2147483647 h 64"/>
              <a:gd name="T86" fmla="*/ 2147483647 w 65"/>
              <a:gd name="T87" fmla="*/ 2147483647 h 64"/>
              <a:gd name="T88" fmla="*/ 2147483647 w 65"/>
              <a:gd name="T89" fmla="*/ 2147483647 h 64"/>
              <a:gd name="T90" fmla="*/ 2147483647 w 65"/>
              <a:gd name="T91" fmla="*/ 2147483647 h 64"/>
              <a:gd name="T92" fmla="*/ 0 w 65"/>
              <a:gd name="T93" fmla="*/ 2147483647 h 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
              <a:gd name="T142" fmla="*/ 0 h 64"/>
              <a:gd name="T143" fmla="*/ 65 w 65"/>
              <a:gd name="T144" fmla="*/ 64 h 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 h="64">
                <a:moveTo>
                  <a:pt x="0" y="31"/>
                </a:moveTo>
                <a:lnTo>
                  <a:pt x="0" y="43"/>
                </a:lnTo>
                <a:lnTo>
                  <a:pt x="2" y="43"/>
                </a:lnTo>
                <a:lnTo>
                  <a:pt x="2" y="45"/>
                </a:lnTo>
                <a:lnTo>
                  <a:pt x="9" y="52"/>
                </a:lnTo>
                <a:lnTo>
                  <a:pt x="9" y="56"/>
                </a:lnTo>
                <a:lnTo>
                  <a:pt x="13" y="56"/>
                </a:lnTo>
                <a:lnTo>
                  <a:pt x="17" y="60"/>
                </a:lnTo>
                <a:lnTo>
                  <a:pt x="19" y="60"/>
                </a:lnTo>
                <a:lnTo>
                  <a:pt x="21" y="62"/>
                </a:lnTo>
                <a:lnTo>
                  <a:pt x="29" y="62"/>
                </a:lnTo>
                <a:lnTo>
                  <a:pt x="29" y="64"/>
                </a:lnTo>
                <a:lnTo>
                  <a:pt x="34" y="62"/>
                </a:lnTo>
                <a:lnTo>
                  <a:pt x="44" y="62"/>
                </a:lnTo>
                <a:lnTo>
                  <a:pt x="44" y="60"/>
                </a:lnTo>
                <a:lnTo>
                  <a:pt x="48" y="60"/>
                </a:lnTo>
                <a:lnTo>
                  <a:pt x="48" y="58"/>
                </a:lnTo>
                <a:lnTo>
                  <a:pt x="50" y="58"/>
                </a:lnTo>
                <a:lnTo>
                  <a:pt x="50" y="56"/>
                </a:lnTo>
                <a:lnTo>
                  <a:pt x="56" y="50"/>
                </a:lnTo>
                <a:lnTo>
                  <a:pt x="58" y="50"/>
                </a:lnTo>
                <a:lnTo>
                  <a:pt x="58" y="48"/>
                </a:lnTo>
                <a:lnTo>
                  <a:pt x="61" y="48"/>
                </a:lnTo>
                <a:lnTo>
                  <a:pt x="61" y="43"/>
                </a:lnTo>
                <a:lnTo>
                  <a:pt x="63" y="43"/>
                </a:lnTo>
                <a:lnTo>
                  <a:pt x="63" y="33"/>
                </a:lnTo>
                <a:lnTo>
                  <a:pt x="65" y="29"/>
                </a:lnTo>
                <a:lnTo>
                  <a:pt x="63" y="29"/>
                </a:lnTo>
                <a:lnTo>
                  <a:pt x="63" y="21"/>
                </a:lnTo>
                <a:lnTo>
                  <a:pt x="61" y="18"/>
                </a:lnTo>
                <a:lnTo>
                  <a:pt x="61" y="16"/>
                </a:lnTo>
                <a:lnTo>
                  <a:pt x="56" y="12"/>
                </a:lnTo>
                <a:lnTo>
                  <a:pt x="56" y="8"/>
                </a:lnTo>
                <a:lnTo>
                  <a:pt x="52" y="8"/>
                </a:lnTo>
                <a:lnTo>
                  <a:pt x="46" y="2"/>
                </a:lnTo>
                <a:lnTo>
                  <a:pt x="44" y="2"/>
                </a:lnTo>
                <a:lnTo>
                  <a:pt x="44" y="0"/>
                </a:lnTo>
                <a:lnTo>
                  <a:pt x="21" y="0"/>
                </a:lnTo>
                <a:lnTo>
                  <a:pt x="19" y="2"/>
                </a:lnTo>
                <a:lnTo>
                  <a:pt x="13" y="2"/>
                </a:lnTo>
                <a:lnTo>
                  <a:pt x="13" y="4"/>
                </a:lnTo>
                <a:lnTo>
                  <a:pt x="5" y="12"/>
                </a:lnTo>
                <a:lnTo>
                  <a:pt x="2" y="12"/>
                </a:lnTo>
                <a:lnTo>
                  <a:pt x="2" y="18"/>
                </a:lnTo>
                <a:lnTo>
                  <a:pt x="0" y="21"/>
                </a:lnTo>
                <a:lnTo>
                  <a:pt x="0" y="31"/>
                </a:lnTo>
                <a:lnTo>
                  <a:pt x="5" y="31"/>
                </a:lnTo>
                <a:lnTo>
                  <a:pt x="5" y="21"/>
                </a:lnTo>
                <a:lnTo>
                  <a:pt x="7" y="18"/>
                </a:lnTo>
                <a:lnTo>
                  <a:pt x="7" y="16"/>
                </a:lnTo>
                <a:lnTo>
                  <a:pt x="9" y="16"/>
                </a:lnTo>
                <a:lnTo>
                  <a:pt x="9" y="12"/>
                </a:lnTo>
                <a:lnTo>
                  <a:pt x="13" y="12"/>
                </a:lnTo>
                <a:lnTo>
                  <a:pt x="13" y="8"/>
                </a:lnTo>
                <a:lnTo>
                  <a:pt x="17" y="8"/>
                </a:lnTo>
                <a:lnTo>
                  <a:pt x="17" y="6"/>
                </a:lnTo>
                <a:lnTo>
                  <a:pt x="19" y="6"/>
                </a:lnTo>
                <a:lnTo>
                  <a:pt x="21" y="4"/>
                </a:lnTo>
                <a:lnTo>
                  <a:pt x="46" y="6"/>
                </a:lnTo>
                <a:lnTo>
                  <a:pt x="52" y="12"/>
                </a:lnTo>
                <a:lnTo>
                  <a:pt x="56" y="16"/>
                </a:lnTo>
                <a:lnTo>
                  <a:pt x="56" y="18"/>
                </a:lnTo>
                <a:lnTo>
                  <a:pt x="58" y="21"/>
                </a:lnTo>
                <a:lnTo>
                  <a:pt x="58" y="29"/>
                </a:lnTo>
                <a:lnTo>
                  <a:pt x="61" y="33"/>
                </a:lnTo>
                <a:lnTo>
                  <a:pt x="63"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40" y="56"/>
                </a:lnTo>
                <a:lnTo>
                  <a:pt x="40" y="58"/>
                </a:lnTo>
                <a:lnTo>
                  <a:pt x="29" y="58"/>
                </a:lnTo>
                <a:lnTo>
                  <a:pt x="29" y="62"/>
                </a:lnTo>
                <a:lnTo>
                  <a:pt x="34" y="60"/>
                </a:lnTo>
                <a:lnTo>
                  <a:pt x="29" y="58"/>
                </a:lnTo>
                <a:lnTo>
                  <a:pt x="21" y="58"/>
                </a:lnTo>
                <a:lnTo>
                  <a:pt x="19" y="56"/>
                </a:lnTo>
                <a:lnTo>
                  <a:pt x="17" y="56"/>
                </a:lnTo>
                <a:lnTo>
                  <a:pt x="13" y="52"/>
                </a:lnTo>
                <a:lnTo>
                  <a:pt x="7" y="45"/>
                </a:lnTo>
                <a:lnTo>
                  <a:pt x="7" y="39"/>
                </a:lnTo>
                <a:lnTo>
                  <a:pt x="5" y="39"/>
                </a:lnTo>
                <a:lnTo>
                  <a:pt x="5"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897" name="Rectangle 559"/>
          <p:cNvSpPr>
            <a:spLocks noChangeArrowheads="1"/>
          </p:cNvSpPr>
          <p:nvPr/>
        </p:nvSpPr>
        <p:spPr bwMode="auto">
          <a:xfrm>
            <a:off x="1724025" y="2235200"/>
            <a:ext cx="538163" cy="92075"/>
          </a:xfrm>
          <a:prstGeom prst="rect">
            <a:avLst/>
          </a:prstGeom>
          <a:solidFill>
            <a:srgbClr val="BFCFDE"/>
          </a:solidFill>
          <a:ln w="9525">
            <a:solidFill>
              <a:schemeClr val="bg2"/>
            </a:solidFill>
            <a:miter lim="800000"/>
            <a:headEnd/>
            <a:tailEnd/>
          </a:ln>
        </p:spPr>
        <p:txBody>
          <a:bodyPr/>
          <a:lstStyle/>
          <a:p>
            <a:endParaRPr lang="en-US"/>
          </a:p>
        </p:txBody>
      </p:sp>
      <p:sp>
        <p:nvSpPr>
          <p:cNvPr id="110898" name="Freeform 560"/>
          <p:cNvSpPr>
            <a:spLocks/>
          </p:cNvSpPr>
          <p:nvPr/>
        </p:nvSpPr>
        <p:spPr bwMode="auto">
          <a:xfrm>
            <a:off x="1720850" y="2233613"/>
            <a:ext cx="544513" cy="98425"/>
          </a:xfrm>
          <a:custGeom>
            <a:avLst/>
            <a:gdLst>
              <a:gd name="T0" fmla="*/ 2147483647 w 395"/>
              <a:gd name="T1" fmla="*/ 2147483647 h 64"/>
              <a:gd name="T2" fmla="*/ 2147483647 w 395"/>
              <a:gd name="T3" fmla="*/ 0 h 64"/>
              <a:gd name="T4" fmla="*/ 0 w 395"/>
              <a:gd name="T5" fmla="*/ 0 h 64"/>
              <a:gd name="T6" fmla="*/ 0 w 395"/>
              <a:gd name="T7" fmla="*/ 2147483647 h 64"/>
              <a:gd name="T8" fmla="*/ 2147483647 w 395"/>
              <a:gd name="T9" fmla="*/ 2147483647 h 64"/>
              <a:gd name="T10" fmla="*/ 2147483647 w 395"/>
              <a:gd name="T11" fmla="*/ 2147483647 h 64"/>
              <a:gd name="T12" fmla="*/ 2147483647 w 395"/>
              <a:gd name="T13" fmla="*/ 2147483647 h 64"/>
              <a:gd name="T14" fmla="*/ 2147483647 w 395"/>
              <a:gd name="T15" fmla="*/ 2147483647 h 64"/>
              <a:gd name="T16" fmla="*/ 2147483647 w 395"/>
              <a:gd name="T17" fmla="*/ 2147483647 h 64"/>
              <a:gd name="T18" fmla="*/ 2147483647 w 395"/>
              <a:gd name="T19" fmla="*/ 2147483647 h 64"/>
              <a:gd name="T20" fmla="*/ 2147483647 w 395"/>
              <a:gd name="T21" fmla="*/ 2147483647 h 64"/>
              <a:gd name="T22" fmla="*/ 2147483647 w 395"/>
              <a:gd name="T23" fmla="*/ 2147483647 h 64"/>
              <a:gd name="T24" fmla="*/ 2147483647 w 395"/>
              <a:gd name="T25" fmla="*/ 2147483647 h 64"/>
              <a:gd name="T26" fmla="*/ 2147483647 w 395"/>
              <a:gd name="T27" fmla="*/ 2147483647 h 64"/>
              <a:gd name="T28" fmla="*/ 2147483647 w 395"/>
              <a:gd name="T29" fmla="*/ 2147483647 h 64"/>
              <a:gd name="T30" fmla="*/ 2147483647 w 395"/>
              <a:gd name="T31" fmla="*/ 2147483647 h 64"/>
              <a:gd name="T32" fmla="*/ 2147483647 w 395"/>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5"/>
              <a:gd name="T52" fmla="*/ 0 h 64"/>
              <a:gd name="T53" fmla="*/ 395 w 395"/>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5" h="64">
                <a:moveTo>
                  <a:pt x="395" y="2"/>
                </a:moveTo>
                <a:lnTo>
                  <a:pt x="395" y="0"/>
                </a:lnTo>
                <a:lnTo>
                  <a:pt x="0" y="0"/>
                </a:lnTo>
                <a:lnTo>
                  <a:pt x="0" y="64"/>
                </a:lnTo>
                <a:lnTo>
                  <a:pt x="395" y="64"/>
                </a:lnTo>
                <a:lnTo>
                  <a:pt x="395" y="62"/>
                </a:lnTo>
                <a:lnTo>
                  <a:pt x="395" y="2"/>
                </a:lnTo>
                <a:lnTo>
                  <a:pt x="391" y="2"/>
                </a:lnTo>
                <a:lnTo>
                  <a:pt x="391" y="62"/>
                </a:lnTo>
                <a:lnTo>
                  <a:pt x="393" y="60"/>
                </a:lnTo>
                <a:lnTo>
                  <a:pt x="2" y="60"/>
                </a:lnTo>
                <a:lnTo>
                  <a:pt x="5" y="62"/>
                </a:lnTo>
                <a:lnTo>
                  <a:pt x="5" y="2"/>
                </a:lnTo>
                <a:lnTo>
                  <a:pt x="2" y="4"/>
                </a:lnTo>
                <a:lnTo>
                  <a:pt x="393" y="4"/>
                </a:lnTo>
                <a:lnTo>
                  <a:pt x="391" y="2"/>
                </a:lnTo>
                <a:lnTo>
                  <a:pt x="395" y="2"/>
                </a:lnTo>
                <a:close/>
              </a:path>
            </a:pathLst>
          </a:custGeom>
          <a:solidFill>
            <a:srgbClr val="000000"/>
          </a:solidFill>
          <a:ln w="9525">
            <a:solidFill>
              <a:schemeClr val="bg2"/>
            </a:solidFill>
            <a:round/>
            <a:headEnd/>
            <a:tailEnd/>
          </a:ln>
        </p:spPr>
        <p:txBody>
          <a:bodyPr/>
          <a:lstStyle/>
          <a:p>
            <a:endParaRPr lang="de-DE"/>
          </a:p>
        </p:txBody>
      </p:sp>
      <p:sp>
        <p:nvSpPr>
          <p:cNvPr id="110899" name="Oval 561"/>
          <p:cNvSpPr>
            <a:spLocks noChangeArrowheads="1"/>
          </p:cNvSpPr>
          <p:nvPr/>
        </p:nvSpPr>
        <p:spPr bwMode="auto">
          <a:xfrm>
            <a:off x="1685925" y="2235200"/>
            <a:ext cx="84138" cy="96838"/>
          </a:xfrm>
          <a:prstGeom prst="ellipse">
            <a:avLst/>
          </a:prstGeom>
          <a:solidFill>
            <a:srgbClr val="BFCFDE"/>
          </a:solidFill>
          <a:ln w="9525">
            <a:solidFill>
              <a:schemeClr val="bg2"/>
            </a:solidFill>
            <a:round/>
            <a:headEnd/>
            <a:tailEnd/>
          </a:ln>
        </p:spPr>
        <p:txBody>
          <a:bodyPr/>
          <a:lstStyle/>
          <a:p>
            <a:endParaRPr lang="en-US"/>
          </a:p>
        </p:txBody>
      </p:sp>
      <p:sp>
        <p:nvSpPr>
          <p:cNvPr id="110900" name="Freeform 562"/>
          <p:cNvSpPr>
            <a:spLocks/>
          </p:cNvSpPr>
          <p:nvPr/>
        </p:nvSpPr>
        <p:spPr bwMode="auto">
          <a:xfrm>
            <a:off x="1681163" y="2233613"/>
            <a:ext cx="88900" cy="98425"/>
          </a:xfrm>
          <a:custGeom>
            <a:avLst/>
            <a:gdLst>
              <a:gd name="T0" fmla="*/ 0 w 65"/>
              <a:gd name="T1" fmla="*/ 2147483647 h 64"/>
              <a:gd name="T2" fmla="*/ 2147483647 w 65"/>
              <a:gd name="T3" fmla="*/ 2147483647 h 64"/>
              <a:gd name="T4" fmla="*/ 2147483647 w 65"/>
              <a:gd name="T5" fmla="*/ 2147483647 h 64"/>
              <a:gd name="T6" fmla="*/ 2147483647 w 65"/>
              <a:gd name="T7" fmla="*/ 2147483647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2147483647 w 65"/>
              <a:gd name="T21" fmla="*/ 2147483647 h 64"/>
              <a:gd name="T22" fmla="*/ 2147483647 w 65"/>
              <a:gd name="T23" fmla="*/ 2147483647 h 64"/>
              <a:gd name="T24" fmla="*/ 2147483647 w 65"/>
              <a:gd name="T25" fmla="*/ 2147483647 h 64"/>
              <a:gd name="T26" fmla="*/ 2147483647 w 65"/>
              <a:gd name="T27" fmla="*/ 2147483647 h 64"/>
              <a:gd name="T28" fmla="*/ 2147483647 w 65"/>
              <a:gd name="T29" fmla="*/ 2147483647 h 64"/>
              <a:gd name="T30" fmla="*/ 2147483647 w 65"/>
              <a:gd name="T31" fmla="*/ 2147483647 h 64"/>
              <a:gd name="T32" fmla="*/ 2147483647 w 65"/>
              <a:gd name="T33" fmla="*/ 2147483647 h 64"/>
              <a:gd name="T34" fmla="*/ 2147483647 w 65"/>
              <a:gd name="T35" fmla="*/ 2147483647 h 64"/>
              <a:gd name="T36" fmla="*/ 2147483647 w 65"/>
              <a:gd name="T37" fmla="*/ 0 h 64"/>
              <a:gd name="T38" fmla="*/ 2147483647 w 65"/>
              <a:gd name="T39" fmla="*/ 2147483647 h 64"/>
              <a:gd name="T40" fmla="*/ 2147483647 w 65"/>
              <a:gd name="T41" fmla="*/ 2147483647 h 64"/>
              <a:gd name="T42" fmla="*/ 2147483647 w 65"/>
              <a:gd name="T43" fmla="*/ 2147483647 h 64"/>
              <a:gd name="T44" fmla="*/ 0 w 65"/>
              <a:gd name="T45" fmla="*/ 2147483647 h 64"/>
              <a:gd name="T46" fmla="*/ 2147483647 w 65"/>
              <a:gd name="T47" fmla="*/ 2147483647 h 64"/>
              <a:gd name="T48" fmla="*/ 2147483647 w 65"/>
              <a:gd name="T49" fmla="*/ 2147483647 h 64"/>
              <a:gd name="T50" fmla="*/ 2147483647 w 65"/>
              <a:gd name="T51" fmla="*/ 2147483647 h 64"/>
              <a:gd name="T52" fmla="*/ 2147483647 w 65"/>
              <a:gd name="T53" fmla="*/ 2147483647 h 64"/>
              <a:gd name="T54" fmla="*/ 2147483647 w 65"/>
              <a:gd name="T55" fmla="*/ 2147483647 h 64"/>
              <a:gd name="T56" fmla="*/ 2147483647 w 65"/>
              <a:gd name="T57" fmla="*/ 2147483647 h 64"/>
              <a:gd name="T58" fmla="*/ 2147483647 w 65"/>
              <a:gd name="T59" fmla="*/ 2147483647 h 64"/>
              <a:gd name="T60" fmla="*/ 2147483647 w 65"/>
              <a:gd name="T61" fmla="*/ 2147483647 h 64"/>
              <a:gd name="T62" fmla="*/ 2147483647 w 65"/>
              <a:gd name="T63" fmla="*/ 2147483647 h 64"/>
              <a:gd name="T64" fmla="*/ 2147483647 w 65"/>
              <a:gd name="T65" fmla="*/ 2147483647 h 64"/>
              <a:gd name="T66" fmla="*/ 2147483647 w 65"/>
              <a:gd name="T67" fmla="*/ 2147483647 h 64"/>
              <a:gd name="T68" fmla="*/ 2147483647 w 65"/>
              <a:gd name="T69" fmla="*/ 2147483647 h 64"/>
              <a:gd name="T70" fmla="*/ 2147483647 w 65"/>
              <a:gd name="T71" fmla="*/ 2147483647 h 64"/>
              <a:gd name="T72" fmla="*/ 2147483647 w 65"/>
              <a:gd name="T73" fmla="*/ 2147483647 h 64"/>
              <a:gd name="T74" fmla="*/ 2147483647 w 65"/>
              <a:gd name="T75" fmla="*/ 2147483647 h 64"/>
              <a:gd name="T76" fmla="*/ 2147483647 w 65"/>
              <a:gd name="T77" fmla="*/ 2147483647 h 64"/>
              <a:gd name="T78" fmla="*/ 2147483647 w 65"/>
              <a:gd name="T79" fmla="*/ 2147483647 h 64"/>
              <a:gd name="T80" fmla="*/ 2147483647 w 65"/>
              <a:gd name="T81" fmla="*/ 2147483647 h 64"/>
              <a:gd name="T82" fmla="*/ 2147483647 w 65"/>
              <a:gd name="T83" fmla="*/ 2147483647 h 64"/>
              <a:gd name="T84" fmla="*/ 2147483647 w 65"/>
              <a:gd name="T85" fmla="*/ 2147483647 h 64"/>
              <a:gd name="T86" fmla="*/ 2147483647 w 65"/>
              <a:gd name="T87" fmla="*/ 2147483647 h 64"/>
              <a:gd name="T88" fmla="*/ 2147483647 w 65"/>
              <a:gd name="T89" fmla="*/ 2147483647 h 64"/>
              <a:gd name="T90" fmla="*/ 2147483647 w 65"/>
              <a:gd name="T91" fmla="*/ 2147483647 h 64"/>
              <a:gd name="T92" fmla="*/ 2147483647 w 65"/>
              <a:gd name="T93" fmla="*/ 2147483647 h 64"/>
              <a:gd name="T94" fmla="*/ 2147483647 w 65"/>
              <a:gd name="T95" fmla="*/ 2147483647 h 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5"/>
              <a:gd name="T145" fmla="*/ 0 h 64"/>
              <a:gd name="T146" fmla="*/ 65 w 65"/>
              <a:gd name="T147" fmla="*/ 64 h 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5" h="64">
                <a:moveTo>
                  <a:pt x="0" y="31"/>
                </a:moveTo>
                <a:lnTo>
                  <a:pt x="0" y="43"/>
                </a:lnTo>
                <a:lnTo>
                  <a:pt x="2" y="43"/>
                </a:lnTo>
                <a:lnTo>
                  <a:pt x="2" y="45"/>
                </a:lnTo>
                <a:lnTo>
                  <a:pt x="9" y="52"/>
                </a:lnTo>
                <a:lnTo>
                  <a:pt x="9" y="56"/>
                </a:lnTo>
                <a:lnTo>
                  <a:pt x="13" y="56"/>
                </a:lnTo>
                <a:lnTo>
                  <a:pt x="17" y="60"/>
                </a:lnTo>
                <a:lnTo>
                  <a:pt x="19" y="60"/>
                </a:lnTo>
                <a:lnTo>
                  <a:pt x="21" y="62"/>
                </a:lnTo>
                <a:lnTo>
                  <a:pt x="29" y="62"/>
                </a:lnTo>
                <a:lnTo>
                  <a:pt x="29" y="64"/>
                </a:lnTo>
                <a:lnTo>
                  <a:pt x="34" y="62"/>
                </a:lnTo>
                <a:lnTo>
                  <a:pt x="44" y="62"/>
                </a:lnTo>
                <a:lnTo>
                  <a:pt x="44" y="60"/>
                </a:lnTo>
                <a:lnTo>
                  <a:pt x="48" y="60"/>
                </a:lnTo>
                <a:lnTo>
                  <a:pt x="48" y="58"/>
                </a:lnTo>
                <a:lnTo>
                  <a:pt x="50" y="58"/>
                </a:lnTo>
                <a:lnTo>
                  <a:pt x="50" y="56"/>
                </a:lnTo>
                <a:lnTo>
                  <a:pt x="56" y="50"/>
                </a:lnTo>
                <a:lnTo>
                  <a:pt x="58" y="50"/>
                </a:lnTo>
                <a:lnTo>
                  <a:pt x="58" y="48"/>
                </a:lnTo>
                <a:lnTo>
                  <a:pt x="61" y="48"/>
                </a:lnTo>
                <a:lnTo>
                  <a:pt x="61" y="43"/>
                </a:lnTo>
                <a:lnTo>
                  <a:pt x="63" y="43"/>
                </a:lnTo>
                <a:lnTo>
                  <a:pt x="63" y="33"/>
                </a:lnTo>
                <a:lnTo>
                  <a:pt x="65" y="29"/>
                </a:lnTo>
                <a:lnTo>
                  <a:pt x="63" y="29"/>
                </a:lnTo>
                <a:lnTo>
                  <a:pt x="63" y="21"/>
                </a:lnTo>
                <a:lnTo>
                  <a:pt x="61" y="18"/>
                </a:lnTo>
                <a:lnTo>
                  <a:pt x="61" y="16"/>
                </a:lnTo>
                <a:lnTo>
                  <a:pt x="56" y="12"/>
                </a:lnTo>
                <a:lnTo>
                  <a:pt x="56" y="8"/>
                </a:lnTo>
                <a:lnTo>
                  <a:pt x="52" y="8"/>
                </a:lnTo>
                <a:lnTo>
                  <a:pt x="46" y="2"/>
                </a:lnTo>
                <a:lnTo>
                  <a:pt x="44" y="2"/>
                </a:lnTo>
                <a:lnTo>
                  <a:pt x="44" y="0"/>
                </a:lnTo>
                <a:lnTo>
                  <a:pt x="21" y="0"/>
                </a:lnTo>
                <a:lnTo>
                  <a:pt x="19" y="2"/>
                </a:lnTo>
                <a:lnTo>
                  <a:pt x="13" y="2"/>
                </a:lnTo>
                <a:lnTo>
                  <a:pt x="13" y="4"/>
                </a:lnTo>
                <a:lnTo>
                  <a:pt x="4" y="12"/>
                </a:lnTo>
                <a:lnTo>
                  <a:pt x="2" y="12"/>
                </a:lnTo>
                <a:lnTo>
                  <a:pt x="2" y="18"/>
                </a:lnTo>
                <a:lnTo>
                  <a:pt x="0" y="21"/>
                </a:lnTo>
                <a:lnTo>
                  <a:pt x="0" y="31"/>
                </a:lnTo>
                <a:lnTo>
                  <a:pt x="4" y="31"/>
                </a:lnTo>
                <a:lnTo>
                  <a:pt x="4" y="21"/>
                </a:lnTo>
                <a:lnTo>
                  <a:pt x="7" y="18"/>
                </a:lnTo>
                <a:lnTo>
                  <a:pt x="7" y="16"/>
                </a:lnTo>
                <a:lnTo>
                  <a:pt x="9" y="16"/>
                </a:lnTo>
                <a:lnTo>
                  <a:pt x="9" y="12"/>
                </a:lnTo>
                <a:lnTo>
                  <a:pt x="13" y="12"/>
                </a:lnTo>
                <a:lnTo>
                  <a:pt x="13" y="8"/>
                </a:lnTo>
                <a:lnTo>
                  <a:pt x="17" y="8"/>
                </a:lnTo>
                <a:lnTo>
                  <a:pt x="17" y="6"/>
                </a:lnTo>
                <a:lnTo>
                  <a:pt x="19" y="6"/>
                </a:lnTo>
                <a:lnTo>
                  <a:pt x="21" y="4"/>
                </a:lnTo>
                <a:lnTo>
                  <a:pt x="31" y="4"/>
                </a:lnTo>
                <a:lnTo>
                  <a:pt x="40" y="4"/>
                </a:lnTo>
                <a:lnTo>
                  <a:pt x="40" y="6"/>
                </a:lnTo>
                <a:lnTo>
                  <a:pt x="46" y="6"/>
                </a:lnTo>
                <a:lnTo>
                  <a:pt x="52" y="12"/>
                </a:lnTo>
                <a:lnTo>
                  <a:pt x="56" y="16"/>
                </a:lnTo>
                <a:lnTo>
                  <a:pt x="56" y="18"/>
                </a:lnTo>
                <a:lnTo>
                  <a:pt x="58" y="21"/>
                </a:lnTo>
                <a:lnTo>
                  <a:pt x="58" y="29"/>
                </a:lnTo>
                <a:lnTo>
                  <a:pt x="61" y="33"/>
                </a:lnTo>
                <a:lnTo>
                  <a:pt x="63"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40" y="56"/>
                </a:lnTo>
                <a:lnTo>
                  <a:pt x="40" y="58"/>
                </a:lnTo>
                <a:lnTo>
                  <a:pt x="29" y="58"/>
                </a:lnTo>
                <a:lnTo>
                  <a:pt x="29" y="62"/>
                </a:lnTo>
                <a:lnTo>
                  <a:pt x="34" y="60"/>
                </a:lnTo>
                <a:lnTo>
                  <a:pt x="29" y="58"/>
                </a:lnTo>
                <a:lnTo>
                  <a:pt x="21" y="58"/>
                </a:lnTo>
                <a:lnTo>
                  <a:pt x="19" y="56"/>
                </a:lnTo>
                <a:lnTo>
                  <a:pt x="17" y="56"/>
                </a:lnTo>
                <a:lnTo>
                  <a:pt x="13" y="52"/>
                </a:lnTo>
                <a:lnTo>
                  <a:pt x="7" y="45"/>
                </a:lnTo>
                <a:lnTo>
                  <a:pt x="7"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901" name="Oval 563"/>
          <p:cNvSpPr>
            <a:spLocks noChangeArrowheads="1"/>
          </p:cNvSpPr>
          <p:nvPr/>
        </p:nvSpPr>
        <p:spPr bwMode="auto">
          <a:xfrm>
            <a:off x="2219325" y="2235200"/>
            <a:ext cx="84138" cy="96838"/>
          </a:xfrm>
          <a:prstGeom prst="ellipse">
            <a:avLst/>
          </a:prstGeom>
          <a:solidFill>
            <a:srgbClr val="BFCFDE"/>
          </a:solidFill>
          <a:ln w="9525">
            <a:solidFill>
              <a:schemeClr val="bg2"/>
            </a:solidFill>
            <a:round/>
            <a:headEnd/>
            <a:tailEnd/>
          </a:ln>
        </p:spPr>
        <p:txBody>
          <a:bodyPr/>
          <a:lstStyle/>
          <a:p>
            <a:endParaRPr lang="en-US"/>
          </a:p>
        </p:txBody>
      </p:sp>
      <p:sp>
        <p:nvSpPr>
          <p:cNvPr id="110902" name="Freeform 564"/>
          <p:cNvSpPr>
            <a:spLocks/>
          </p:cNvSpPr>
          <p:nvPr/>
        </p:nvSpPr>
        <p:spPr bwMode="auto">
          <a:xfrm>
            <a:off x="2214563" y="2233613"/>
            <a:ext cx="88900" cy="98425"/>
          </a:xfrm>
          <a:custGeom>
            <a:avLst/>
            <a:gdLst>
              <a:gd name="T0" fmla="*/ 0 w 64"/>
              <a:gd name="T1" fmla="*/ 2147483647 h 64"/>
              <a:gd name="T2" fmla="*/ 2147483647 w 64"/>
              <a:gd name="T3" fmla="*/ 2147483647 h 64"/>
              <a:gd name="T4" fmla="*/ 2147483647 w 64"/>
              <a:gd name="T5" fmla="*/ 2147483647 h 64"/>
              <a:gd name="T6" fmla="*/ 2147483647 w 64"/>
              <a:gd name="T7" fmla="*/ 2147483647 h 64"/>
              <a:gd name="T8" fmla="*/ 2147483647 w 64"/>
              <a:gd name="T9" fmla="*/ 2147483647 h 64"/>
              <a:gd name="T10" fmla="*/ 2147483647 w 64"/>
              <a:gd name="T11" fmla="*/ 2147483647 h 64"/>
              <a:gd name="T12" fmla="*/ 2147483647 w 64"/>
              <a:gd name="T13" fmla="*/ 2147483647 h 64"/>
              <a:gd name="T14" fmla="*/ 2147483647 w 64"/>
              <a:gd name="T15" fmla="*/ 2147483647 h 64"/>
              <a:gd name="T16" fmla="*/ 2147483647 w 64"/>
              <a:gd name="T17" fmla="*/ 2147483647 h 64"/>
              <a:gd name="T18" fmla="*/ 2147483647 w 64"/>
              <a:gd name="T19" fmla="*/ 2147483647 h 64"/>
              <a:gd name="T20" fmla="*/ 2147483647 w 64"/>
              <a:gd name="T21" fmla="*/ 2147483647 h 64"/>
              <a:gd name="T22" fmla="*/ 2147483647 w 64"/>
              <a:gd name="T23" fmla="*/ 2147483647 h 64"/>
              <a:gd name="T24" fmla="*/ 2147483647 w 64"/>
              <a:gd name="T25" fmla="*/ 2147483647 h 64"/>
              <a:gd name="T26" fmla="*/ 2147483647 w 64"/>
              <a:gd name="T27" fmla="*/ 2147483647 h 64"/>
              <a:gd name="T28" fmla="*/ 2147483647 w 64"/>
              <a:gd name="T29" fmla="*/ 2147483647 h 64"/>
              <a:gd name="T30" fmla="*/ 2147483647 w 64"/>
              <a:gd name="T31" fmla="*/ 2147483647 h 64"/>
              <a:gd name="T32" fmla="*/ 2147483647 w 64"/>
              <a:gd name="T33" fmla="*/ 2147483647 h 64"/>
              <a:gd name="T34" fmla="*/ 2147483647 w 64"/>
              <a:gd name="T35" fmla="*/ 2147483647 h 64"/>
              <a:gd name="T36" fmla="*/ 2147483647 w 64"/>
              <a:gd name="T37" fmla="*/ 0 h 64"/>
              <a:gd name="T38" fmla="*/ 2147483647 w 64"/>
              <a:gd name="T39" fmla="*/ 2147483647 h 64"/>
              <a:gd name="T40" fmla="*/ 2147483647 w 64"/>
              <a:gd name="T41" fmla="*/ 2147483647 h 64"/>
              <a:gd name="T42" fmla="*/ 2147483647 w 64"/>
              <a:gd name="T43" fmla="*/ 2147483647 h 64"/>
              <a:gd name="T44" fmla="*/ 0 w 64"/>
              <a:gd name="T45" fmla="*/ 2147483647 h 64"/>
              <a:gd name="T46" fmla="*/ 2147483647 w 64"/>
              <a:gd name="T47" fmla="*/ 2147483647 h 64"/>
              <a:gd name="T48" fmla="*/ 2147483647 w 64"/>
              <a:gd name="T49" fmla="*/ 2147483647 h 64"/>
              <a:gd name="T50" fmla="*/ 2147483647 w 64"/>
              <a:gd name="T51" fmla="*/ 2147483647 h 64"/>
              <a:gd name="T52" fmla="*/ 2147483647 w 64"/>
              <a:gd name="T53" fmla="*/ 2147483647 h 64"/>
              <a:gd name="T54" fmla="*/ 2147483647 w 64"/>
              <a:gd name="T55" fmla="*/ 2147483647 h 64"/>
              <a:gd name="T56" fmla="*/ 2147483647 w 64"/>
              <a:gd name="T57" fmla="*/ 2147483647 h 64"/>
              <a:gd name="T58" fmla="*/ 2147483647 w 64"/>
              <a:gd name="T59" fmla="*/ 2147483647 h 64"/>
              <a:gd name="T60" fmla="*/ 2147483647 w 64"/>
              <a:gd name="T61" fmla="*/ 2147483647 h 64"/>
              <a:gd name="T62" fmla="*/ 2147483647 w 64"/>
              <a:gd name="T63" fmla="*/ 2147483647 h 64"/>
              <a:gd name="T64" fmla="*/ 2147483647 w 64"/>
              <a:gd name="T65" fmla="*/ 2147483647 h 64"/>
              <a:gd name="T66" fmla="*/ 2147483647 w 64"/>
              <a:gd name="T67" fmla="*/ 2147483647 h 64"/>
              <a:gd name="T68" fmla="*/ 2147483647 w 64"/>
              <a:gd name="T69" fmla="*/ 2147483647 h 64"/>
              <a:gd name="T70" fmla="*/ 2147483647 w 64"/>
              <a:gd name="T71" fmla="*/ 2147483647 h 64"/>
              <a:gd name="T72" fmla="*/ 2147483647 w 64"/>
              <a:gd name="T73" fmla="*/ 2147483647 h 64"/>
              <a:gd name="T74" fmla="*/ 2147483647 w 64"/>
              <a:gd name="T75" fmla="*/ 2147483647 h 64"/>
              <a:gd name="T76" fmla="*/ 2147483647 w 64"/>
              <a:gd name="T77" fmla="*/ 2147483647 h 64"/>
              <a:gd name="T78" fmla="*/ 2147483647 w 64"/>
              <a:gd name="T79" fmla="*/ 2147483647 h 64"/>
              <a:gd name="T80" fmla="*/ 2147483647 w 64"/>
              <a:gd name="T81" fmla="*/ 2147483647 h 64"/>
              <a:gd name="T82" fmla="*/ 2147483647 w 64"/>
              <a:gd name="T83" fmla="*/ 2147483647 h 64"/>
              <a:gd name="T84" fmla="*/ 2147483647 w 64"/>
              <a:gd name="T85" fmla="*/ 2147483647 h 64"/>
              <a:gd name="T86" fmla="*/ 2147483647 w 64"/>
              <a:gd name="T87" fmla="*/ 2147483647 h 64"/>
              <a:gd name="T88" fmla="*/ 2147483647 w 64"/>
              <a:gd name="T89" fmla="*/ 2147483647 h 64"/>
              <a:gd name="T90" fmla="*/ 2147483647 w 64"/>
              <a:gd name="T91" fmla="*/ 2147483647 h 64"/>
              <a:gd name="T92" fmla="*/ 0 w 64"/>
              <a:gd name="T93" fmla="*/ 2147483647 h 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4"/>
              <a:gd name="T142" fmla="*/ 0 h 64"/>
              <a:gd name="T143" fmla="*/ 64 w 64"/>
              <a:gd name="T144" fmla="*/ 64 h 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4" h="64">
                <a:moveTo>
                  <a:pt x="0" y="31"/>
                </a:moveTo>
                <a:lnTo>
                  <a:pt x="0" y="43"/>
                </a:lnTo>
                <a:lnTo>
                  <a:pt x="2" y="43"/>
                </a:lnTo>
                <a:lnTo>
                  <a:pt x="2" y="45"/>
                </a:lnTo>
                <a:lnTo>
                  <a:pt x="8" y="52"/>
                </a:lnTo>
                <a:lnTo>
                  <a:pt x="8" y="56"/>
                </a:lnTo>
                <a:lnTo>
                  <a:pt x="12" y="56"/>
                </a:lnTo>
                <a:lnTo>
                  <a:pt x="16" y="60"/>
                </a:lnTo>
                <a:lnTo>
                  <a:pt x="18" y="60"/>
                </a:lnTo>
                <a:lnTo>
                  <a:pt x="20" y="62"/>
                </a:lnTo>
                <a:lnTo>
                  <a:pt x="29" y="62"/>
                </a:lnTo>
                <a:lnTo>
                  <a:pt x="29" y="64"/>
                </a:lnTo>
                <a:lnTo>
                  <a:pt x="33" y="62"/>
                </a:lnTo>
                <a:lnTo>
                  <a:pt x="43" y="62"/>
                </a:lnTo>
                <a:lnTo>
                  <a:pt x="43" y="60"/>
                </a:lnTo>
                <a:lnTo>
                  <a:pt x="47" y="60"/>
                </a:lnTo>
                <a:lnTo>
                  <a:pt x="47" y="58"/>
                </a:lnTo>
                <a:lnTo>
                  <a:pt x="49" y="58"/>
                </a:lnTo>
                <a:lnTo>
                  <a:pt x="49" y="56"/>
                </a:lnTo>
                <a:lnTo>
                  <a:pt x="56" y="50"/>
                </a:lnTo>
                <a:lnTo>
                  <a:pt x="58" y="50"/>
                </a:lnTo>
                <a:lnTo>
                  <a:pt x="58" y="48"/>
                </a:lnTo>
                <a:lnTo>
                  <a:pt x="60" y="48"/>
                </a:lnTo>
                <a:lnTo>
                  <a:pt x="60" y="43"/>
                </a:lnTo>
                <a:lnTo>
                  <a:pt x="62" y="43"/>
                </a:lnTo>
                <a:lnTo>
                  <a:pt x="62" y="33"/>
                </a:lnTo>
                <a:lnTo>
                  <a:pt x="64" y="29"/>
                </a:lnTo>
                <a:lnTo>
                  <a:pt x="62" y="29"/>
                </a:lnTo>
                <a:lnTo>
                  <a:pt x="62" y="21"/>
                </a:lnTo>
                <a:lnTo>
                  <a:pt x="60" y="18"/>
                </a:lnTo>
                <a:lnTo>
                  <a:pt x="60" y="16"/>
                </a:lnTo>
                <a:lnTo>
                  <a:pt x="56" y="12"/>
                </a:lnTo>
                <a:lnTo>
                  <a:pt x="56" y="8"/>
                </a:lnTo>
                <a:lnTo>
                  <a:pt x="51" y="8"/>
                </a:lnTo>
                <a:lnTo>
                  <a:pt x="45" y="2"/>
                </a:lnTo>
                <a:lnTo>
                  <a:pt x="43" y="2"/>
                </a:lnTo>
                <a:lnTo>
                  <a:pt x="43" y="0"/>
                </a:lnTo>
                <a:lnTo>
                  <a:pt x="20" y="0"/>
                </a:lnTo>
                <a:lnTo>
                  <a:pt x="18" y="2"/>
                </a:lnTo>
                <a:lnTo>
                  <a:pt x="12" y="2"/>
                </a:lnTo>
                <a:lnTo>
                  <a:pt x="12" y="4"/>
                </a:lnTo>
                <a:lnTo>
                  <a:pt x="4" y="12"/>
                </a:lnTo>
                <a:lnTo>
                  <a:pt x="2" y="12"/>
                </a:lnTo>
                <a:lnTo>
                  <a:pt x="2" y="18"/>
                </a:lnTo>
                <a:lnTo>
                  <a:pt x="0" y="21"/>
                </a:lnTo>
                <a:lnTo>
                  <a:pt x="0" y="31"/>
                </a:lnTo>
                <a:lnTo>
                  <a:pt x="4" y="31"/>
                </a:lnTo>
                <a:lnTo>
                  <a:pt x="4" y="21"/>
                </a:lnTo>
                <a:lnTo>
                  <a:pt x="6" y="18"/>
                </a:lnTo>
                <a:lnTo>
                  <a:pt x="6" y="16"/>
                </a:lnTo>
                <a:lnTo>
                  <a:pt x="8" y="16"/>
                </a:lnTo>
                <a:lnTo>
                  <a:pt x="8" y="12"/>
                </a:lnTo>
                <a:lnTo>
                  <a:pt x="12" y="12"/>
                </a:lnTo>
                <a:lnTo>
                  <a:pt x="12" y="8"/>
                </a:lnTo>
                <a:lnTo>
                  <a:pt x="16" y="8"/>
                </a:lnTo>
                <a:lnTo>
                  <a:pt x="16" y="6"/>
                </a:lnTo>
                <a:lnTo>
                  <a:pt x="18" y="6"/>
                </a:lnTo>
                <a:lnTo>
                  <a:pt x="20" y="4"/>
                </a:lnTo>
                <a:lnTo>
                  <a:pt x="45" y="6"/>
                </a:lnTo>
                <a:lnTo>
                  <a:pt x="51" y="12"/>
                </a:lnTo>
                <a:lnTo>
                  <a:pt x="56" y="16"/>
                </a:lnTo>
                <a:lnTo>
                  <a:pt x="56" y="18"/>
                </a:lnTo>
                <a:lnTo>
                  <a:pt x="58" y="21"/>
                </a:lnTo>
                <a:lnTo>
                  <a:pt x="58" y="29"/>
                </a:lnTo>
                <a:lnTo>
                  <a:pt x="60" y="33"/>
                </a:lnTo>
                <a:lnTo>
                  <a:pt x="62" y="29"/>
                </a:lnTo>
                <a:lnTo>
                  <a:pt x="58" y="29"/>
                </a:lnTo>
                <a:lnTo>
                  <a:pt x="58" y="39"/>
                </a:lnTo>
                <a:lnTo>
                  <a:pt x="56" y="39"/>
                </a:lnTo>
                <a:lnTo>
                  <a:pt x="56" y="43"/>
                </a:lnTo>
                <a:lnTo>
                  <a:pt x="54" y="43"/>
                </a:lnTo>
                <a:lnTo>
                  <a:pt x="54" y="45"/>
                </a:lnTo>
                <a:lnTo>
                  <a:pt x="51" y="45"/>
                </a:lnTo>
                <a:lnTo>
                  <a:pt x="51" y="50"/>
                </a:lnTo>
                <a:lnTo>
                  <a:pt x="49" y="52"/>
                </a:lnTo>
                <a:lnTo>
                  <a:pt x="45" y="52"/>
                </a:lnTo>
                <a:lnTo>
                  <a:pt x="45" y="54"/>
                </a:lnTo>
                <a:lnTo>
                  <a:pt x="43" y="54"/>
                </a:lnTo>
                <a:lnTo>
                  <a:pt x="43" y="56"/>
                </a:lnTo>
                <a:lnTo>
                  <a:pt x="39" y="56"/>
                </a:lnTo>
                <a:lnTo>
                  <a:pt x="39" y="58"/>
                </a:lnTo>
                <a:lnTo>
                  <a:pt x="29" y="58"/>
                </a:lnTo>
                <a:lnTo>
                  <a:pt x="29" y="62"/>
                </a:lnTo>
                <a:lnTo>
                  <a:pt x="33" y="60"/>
                </a:lnTo>
                <a:lnTo>
                  <a:pt x="29" y="58"/>
                </a:lnTo>
                <a:lnTo>
                  <a:pt x="20" y="58"/>
                </a:lnTo>
                <a:lnTo>
                  <a:pt x="18" y="56"/>
                </a:lnTo>
                <a:lnTo>
                  <a:pt x="16" y="56"/>
                </a:lnTo>
                <a:lnTo>
                  <a:pt x="12" y="52"/>
                </a:lnTo>
                <a:lnTo>
                  <a:pt x="6" y="45"/>
                </a:lnTo>
                <a:lnTo>
                  <a:pt x="6"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903" name="Freeform 565"/>
          <p:cNvSpPr>
            <a:spLocks/>
          </p:cNvSpPr>
          <p:nvPr/>
        </p:nvSpPr>
        <p:spPr bwMode="auto">
          <a:xfrm>
            <a:off x="927100" y="2235200"/>
            <a:ext cx="534988" cy="92075"/>
          </a:xfrm>
          <a:custGeom>
            <a:avLst/>
            <a:gdLst>
              <a:gd name="T0" fmla="*/ 2147483647 w 390"/>
              <a:gd name="T1" fmla="*/ 0 h 60"/>
              <a:gd name="T2" fmla="*/ 0 w 390"/>
              <a:gd name="T3" fmla="*/ 0 h 60"/>
              <a:gd name="T4" fmla="*/ 0 w 390"/>
              <a:gd name="T5" fmla="*/ 2147483647 h 60"/>
              <a:gd name="T6" fmla="*/ 2147483647 w 390"/>
              <a:gd name="T7" fmla="*/ 2147483647 h 60"/>
              <a:gd name="T8" fmla="*/ 2147483647 w 390"/>
              <a:gd name="T9" fmla="*/ 0 h 60"/>
              <a:gd name="T10" fmla="*/ 0 60000 65536"/>
              <a:gd name="T11" fmla="*/ 0 60000 65536"/>
              <a:gd name="T12" fmla="*/ 0 60000 65536"/>
              <a:gd name="T13" fmla="*/ 0 60000 65536"/>
              <a:gd name="T14" fmla="*/ 0 60000 65536"/>
              <a:gd name="T15" fmla="*/ 0 w 390"/>
              <a:gd name="T16" fmla="*/ 0 h 60"/>
              <a:gd name="T17" fmla="*/ 390 w 390"/>
              <a:gd name="T18" fmla="*/ 60 h 60"/>
            </a:gdLst>
            <a:ahLst/>
            <a:cxnLst>
              <a:cxn ang="T10">
                <a:pos x="T0" y="T1"/>
              </a:cxn>
              <a:cxn ang="T11">
                <a:pos x="T2" y="T3"/>
              </a:cxn>
              <a:cxn ang="T12">
                <a:pos x="T4" y="T5"/>
              </a:cxn>
              <a:cxn ang="T13">
                <a:pos x="T6" y="T7"/>
              </a:cxn>
              <a:cxn ang="T14">
                <a:pos x="T8" y="T9"/>
              </a:cxn>
            </a:cxnLst>
            <a:rect l="T15" t="T16" r="T17" b="T18"/>
            <a:pathLst>
              <a:path w="390" h="60">
                <a:moveTo>
                  <a:pt x="390" y="0"/>
                </a:moveTo>
                <a:lnTo>
                  <a:pt x="0" y="0"/>
                </a:lnTo>
                <a:lnTo>
                  <a:pt x="0" y="60"/>
                </a:lnTo>
                <a:lnTo>
                  <a:pt x="388" y="60"/>
                </a:lnTo>
                <a:lnTo>
                  <a:pt x="390" y="0"/>
                </a:lnTo>
                <a:close/>
              </a:path>
            </a:pathLst>
          </a:custGeom>
          <a:solidFill>
            <a:srgbClr val="BFCFDE"/>
          </a:solidFill>
          <a:ln w="9525">
            <a:solidFill>
              <a:schemeClr val="bg2"/>
            </a:solidFill>
            <a:round/>
            <a:headEnd/>
            <a:tailEnd/>
          </a:ln>
        </p:spPr>
        <p:txBody>
          <a:bodyPr/>
          <a:lstStyle/>
          <a:p>
            <a:endParaRPr lang="de-DE"/>
          </a:p>
        </p:txBody>
      </p:sp>
      <p:sp>
        <p:nvSpPr>
          <p:cNvPr id="110904" name="Freeform 566"/>
          <p:cNvSpPr>
            <a:spLocks/>
          </p:cNvSpPr>
          <p:nvPr/>
        </p:nvSpPr>
        <p:spPr bwMode="auto">
          <a:xfrm>
            <a:off x="923925" y="2233613"/>
            <a:ext cx="541338" cy="98425"/>
          </a:xfrm>
          <a:custGeom>
            <a:avLst/>
            <a:gdLst>
              <a:gd name="T0" fmla="*/ 2147483647 w 394"/>
              <a:gd name="T1" fmla="*/ 2147483647 h 64"/>
              <a:gd name="T2" fmla="*/ 2147483647 w 394"/>
              <a:gd name="T3" fmla="*/ 0 h 64"/>
              <a:gd name="T4" fmla="*/ 0 w 394"/>
              <a:gd name="T5" fmla="*/ 0 h 64"/>
              <a:gd name="T6" fmla="*/ 0 w 394"/>
              <a:gd name="T7" fmla="*/ 2147483647 h 64"/>
              <a:gd name="T8" fmla="*/ 2147483647 w 394"/>
              <a:gd name="T9" fmla="*/ 2147483647 h 64"/>
              <a:gd name="T10" fmla="*/ 2147483647 w 394"/>
              <a:gd name="T11" fmla="*/ 2147483647 h 64"/>
              <a:gd name="T12" fmla="*/ 2147483647 w 394"/>
              <a:gd name="T13" fmla="*/ 2147483647 h 64"/>
              <a:gd name="T14" fmla="*/ 2147483647 w 394"/>
              <a:gd name="T15" fmla="*/ 2147483647 h 64"/>
              <a:gd name="T16" fmla="*/ 2147483647 w 394"/>
              <a:gd name="T17" fmla="*/ 2147483647 h 64"/>
              <a:gd name="T18" fmla="*/ 2147483647 w 394"/>
              <a:gd name="T19" fmla="*/ 2147483647 h 64"/>
              <a:gd name="T20" fmla="*/ 2147483647 w 394"/>
              <a:gd name="T21" fmla="*/ 2147483647 h 64"/>
              <a:gd name="T22" fmla="*/ 2147483647 w 394"/>
              <a:gd name="T23" fmla="*/ 2147483647 h 64"/>
              <a:gd name="T24" fmla="*/ 2147483647 w 394"/>
              <a:gd name="T25" fmla="*/ 2147483647 h 64"/>
              <a:gd name="T26" fmla="*/ 2147483647 w 394"/>
              <a:gd name="T27" fmla="*/ 2147483647 h 64"/>
              <a:gd name="T28" fmla="*/ 2147483647 w 394"/>
              <a:gd name="T29" fmla="*/ 2147483647 h 64"/>
              <a:gd name="T30" fmla="*/ 2147483647 w 394"/>
              <a:gd name="T31" fmla="*/ 2147483647 h 64"/>
              <a:gd name="T32" fmla="*/ 2147483647 w 394"/>
              <a:gd name="T33" fmla="*/ 2147483647 h 6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94"/>
              <a:gd name="T52" fmla="*/ 0 h 64"/>
              <a:gd name="T53" fmla="*/ 394 w 394"/>
              <a:gd name="T54" fmla="*/ 64 h 6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94" h="64">
                <a:moveTo>
                  <a:pt x="394" y="2"/>
                </a:moveTo>
                <a:lnTo>
                  <a:pt x="394" y="0"/>
                </a:lnTo>
                <a:lnTo>
                  <a:pt x="0" y="0"/>
                </a:lnTo>
                <a:lnTo>
                  <a:pt x="0" y="64"/>
                </a:lnTo>
                <a:lnTo>
                  <a:pt x="392" y="64"/>
                </a:lnTo>
                <a:lnTo>
                  <a:pt x="392" y="62"/>
                </a:lnTo>
                <a:lnTo>
                  <a:pt x="394" y="2"/>
                </a:lnTo>
                <a:lnTo>
                  <a:pt x="390" y="2"/>
                </a:lnTo>
                <a:lnTo>
                  <a:pt x="388" y="62"/>
                </a:lnTo>
                <a:lnTo>
                  <a:pt x="390" y="60"/>
                </a:lnTo>
                <a:lnTo>
                  <a:pt x="2" y="60"/>
                </a:lnTo>
                <a:lnTo>
                  <a:pt x="4" y="62"/>
                </a:lnTo>
                <a:lnTo>
                  <a:pt x="4" y="2"/>
                </a:lnTo>
                <a:lnTo>
                  <a:pt x="2" y="4"/>
                </a:lnTo>
                <a:lnTo>
                  <a:pt x="392" y="4"/>
                </a:lnTo>
                <a:lnTo>
                  <a:pt x="390" y="2"/>
                </a:lnTo>
                <a:lnTo>
                  <a:pt x="394" y="2"/>
                </a:lnTo>
                <a:close/>
              </a:path>
            </a:pathLst>
          </a:custGeom>
          <a:solidFill>
            <a:srgbClr val="000000"/>
          </a:solidFill>
          <a:ln w="9525">
            <a:solidFill>
              <a:schemeClr val="bg2"/>
            </a:solidFill>
            <a:round/>
            <a:headEnd/>
            <a:tailEnd/>
          </a:ln>
        </p:spPr>
        <p:txBody>
          <a:bodyPr/>
          <a:lstStyle/>
          <a:p>
            <a:endParaRPr lang="de-DE"/>
          </a:p>
        </p:txBody>
      </p:sp>
      <p:sp>
        <p:nvSpPr>
          <p:cNvPr id="110905" name="Oval 567"/>
          <p:cNvSpPr>
            <a:spLocks noChangeArrowheads="1"/>
          </p:cNvSpPr>
          <p:nvPr/>
        </p:nvSpPr>
        <p:spPr bwMode="auto">
          <a:xfrm>
            <a:off x="884238" y="2235200"/>
            <a:ext cx="85725" cy="96838"/>
          </a:xfrm>
          <a:prstGeom prst="ellipse">
            <a:avLst/>
          </a:prstGeom>
          <a:solidFill>
            <a:srgbClr val="BFCFDE"/>
          </a:solidFill>
          <a:ln w="9525">
            <a:solidFill>
              <a:schemeClr val="bg2"/>
            </a:solidFill>
            <a:round/>
            <a:headEnd/>
            <a:tailEnd/>
          </a:ln>
        </p:spPr>
        <p:txBody>
          <a:bodyPr/>
          <a:lstStyle/>
          <a:p>
            <a:endParaRPr lang="en-US"/>
          </a:p>
        </p:txBody>
      </p:sp>
      <p:sp>
        <p:nvSpPr>
          <p:cNvPr id="110906" name="Freeform 568"/>
          <p:cNvSpPr>
            <a:spLocks/>
          </p:cNvSpPr>
          <p:nvPr/>
        </p:nvSpPr>
        <p:spPr bwMode="auto">
          <a:xfrm>
            <a:off x="881063" y="2233613"/>
            <a:ext cx="88900" cy="98425"/>
          </a:xfrm>
          <a:custGeom>
            <a:avLst/>
            <a:gdLst>
              <a:gd name="T0" fmla="*/ 0 w 64"/>
              <a:gd name="T1" fmla="*/ 2147483647 h 64"/>
              <a:gd name="T2" fmla="*/ 2147483647 w 64"/>
              <a:gd name="T3" fmla="*/ 2147483647 h 64"/>
              <a:gd name="T4" fmla="*/ 2147483647 w 64"/>
              <a:gd name="T5" fmla="*/ 2147483647 h 64"/>
              <a:gd name="T6" fmla="*/ 2147483647 w 64"/>
              <a:gd name="T7" fmla="*/ 2147483647 h 64"/>
              <a:gd name="T8" fmla="*/ 2147483647 w 64"/>
              <a:gd name="T9" fmla="*/ 2147483647 h 64"/>
              <a:gd name="T10" fmla="*/ 2147483647 w 64"/>
              <a:gd name="T11" fmla="*/ 2147483647 h 64"/>
              <a:gd name="T12" fmla="*/ 2147483647 w 64"/>
              <a:gd name="T13" fmla="*/ 2147483647 h 64"/>
              <a:gd name="T14" fmla="*/ 2147483647 w 64"/>
              <a:gd name="T15" fmla="*/ 2147483647 h 64"/>
              <a:gd name="T16" fmla="*/ 2147483647 w 64"/>
              <a:gd name="T17" fmla="*/ 2147483647 h 64"/>
              <a:gd name="T18" fmla="*/ 2147483647 w 64"/>
              <a:gd name="T19" fmla="*/ 2147483647 h 64"/>
              <a:gd name="T20" fmla="*/ 2147483647 w 64"/>
              <a:gd name="T21" fmla="*/ 2147483647 h 64"/>
              <a:gd name="T22" fmla="*/ 2147483647 w 64"/>
              <a:gd name="T23" fmla="*/ 2147483647 h 64"/>
              <a:gd name="T24" fmla="*/ 2147483647 w 64"/>
              <a:gd name="T25" fmla="*/ 2147483647 h 64"/>
              <a:gd name="T26" fmla="*/ 2147483647 w 64"/>
              <a:gd name="T27" fmla="*/ 2147483647 h 64"/>
              <a:gd name="T28" fmla="*/ 2147483647 w 64"/>
              <a:gd name="T29" fmla="*/ 2147483647 h 64"/>
              <a:gd name="T30" fmla="*/ 2147483647 w 64"/>
              <a:gd name="T31" fmla="*/ 2147483647 h 64"/>
              <a:gd name="T32" fmla="*/ 2147483647 w 64"/>
              <a:gd name="T33" fmla="*/ 2147483647 h 64"/>
              <a:gd name="T34" fmla="*/ 2147483647 w 64"/>
              <a:gd name="T35" fmla="*/ 2147483647 h 64"/>
              <a:gd name="T36" fmla="*/ 2147483647 w 64"/>
              <a:gd name="T37" fmla="*/ 0 h 64"/>
              <a:gd name="T38" fmla="*/ 2147483647 w 64"/>
              <a:gd name="T39" fmla="*/ 2147483647 h 64"/>
              <a:gd name="T40" fmla="*/ 2147483647 w 64"/>
              <a:gd name="T41" fmla="*/ 2147483647 h 64"/>
              <a:gd name="T42" fmla="*/ 2147483647 w 64"/>
              <a:gd name="T43" fmla="*/ 2147483647 h 64"/>
              <a:gd name="T44" fmla="*/ 0 w 64"/>
              <a:gd name="T45" fmla="*/ 2147483647 h 64"/>
              <a:gd name="T46" fmla="*/ 2147483647 w 64"/>
              <a:gd name="T47" fmla="*/ 2147483647 h 64"/>
              <a:gd name="T48" fmla="*/ 2147483647 w 64"/>
              <a:gd name="T49" fmla="*/ 2147483647 h 64"/>
              <a:gd name="T50" fmla="*/ 2147483647 w 64"/>
              <a:gd name="T51" fmla="*/ 2147483647 h 64"/>
              <a:gd name="T52" fmla="*/ 2147483647 w 64"/>
              <a:gd name="T53" fmla="*/ 2147483647 h 64"/>
              <a:gd name="T54" fmla="*/ 2147483647 w 64"/>
              <a:gd name="T55" fmla="*/ 2147483647 h 64"/>
              <a:gd name="T56" fmla="*/ 2147483647 w 64"/>
              <a:gd name="T57" fmla="*/ 2147483647 h 64"/>
              <a:gd name="T58" fmla="*/ 2147483647 w 64"/>
              <a:gd name="T59" fmla="*/ 2147483647 h 64"/>
              <a:gd name="T60" fmla="*/ 2147483647 w 64"/>
              <a:gd name="T61" fmla="*/ 2147483647 h 64"/>
              <a:gd name="T62" fmla="*/ 2147483647 w 64"/>
              <a:gd name="T63" fmla="*/ 2147483647 h 64"/>
              <a:gd name="T64" fmla="*/ 2147483647 w 64"/>
              <a:gd name="T65" fmla="*/ 2147483647 h 64"/>
              <a:gd name="T66" fmla="*/ 2147483647 w 64"/>
              <a:gd name="T67" fmla="*/ 2147483647 h 64"/>
              <a:gd name="T68" fmla="*/ 2147483647 w 64"/>
              <a:gd name="T69" fmla="*/ 2147483647 h 64"/>
              <a:gd name="T70" fmla="*/ 2147483647 w 64"/>
              <a:gd name="T71" fmla="*/ 2147483647 h 64"/>
              <a:gd name="T72" fmla="*/ 2147483647 w 64"/>
              <a:gd name="T73" fmla="*/ 2147483647 h 64"/>
              <a:gd name="T74" fmla="*/ 2147483647 w 64"/>
              <a:gd name="T75" fmla="*/ 2147483647 h 64"/>
              <a:gd name="T76" fmla="*/ 2147483647 w 64"/>
              <a:gd name="T77" fmla="*/ 2147483647 h 64"/>
              <a:gd name="T78" fmla="*/ 2147483647 w 64"/>
              <a:gd name="T79" fmla="*/ 2147483647 h 64"/>
              <a:gd name="T80" fmla="*/ 2147483647 w 64"/>
              <a:gd name="T81" fmla="*/ 2147483647 h 64"/>
              <a:gd name="T82" fmla="*/ 2147483647 w 64"/>
              <a:gd name="T83" fmla="*/ 2147483647 h 64"/>
              <a:gd name="T84" fmla="*/ 2147483647 w 64"/>
              <a:gd name="T85" fmla="*/ 2147483647 h 64"/>
              <a:gd name="T86" fmla="*/ 2147483647 w 64"/>
              <a:gd name="T87" fmla="*/ 2147483647 h 64"/>
              <a:gd name="T88" fmla="*/ 2147483647 w 64"/>
              <a:gd name="T89" fmla="*/ 2147483647 h 64"/>
              <a:gd name="T90" fmla="*/ 2147483647 w 64"/>
              <a:gd name="T91" fmla="*/ 2147483647 h 64"/>
              <a:gd name="T92" fmla="*/ 2147483647 w 64"/>
              <a:gd name="T93" fmla="*/ 2147483647 h 64"/>
              <a:gd name="T94" fmla="*/ 2147483647 w 64"/>
              <a:gd name="T95" fmla="*/ 2147483647 h 6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
              <a:gd name="T145" fmla="*/ 0 h 64"/>
              <a:gd name="T146" fmla="*/ 64 w 64"/>
              <a:gd name="T147" fmla="*/ 64 h 6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 h="64">
                <a:moveTo>
                  <a:pt x="0" y="31"/>
                </a:moveTo>
                <a:lnTo>
                  <a:pt x="0" y="43"/>
                </a:lnTo>
                <a:lnTo>
                  <a:pt x="2" y="43"/>
                </a:lnTo>
                <a:lnTo>
                  <a:pt x="2" y="45"/>
                </a:lnTo>
                <a:lnTo>
                  <a:pt x="8" y="52"/>
                </a:lnTo>
                <a:lnTo>
                  <a:pt x="8" y="56"/>
                </a:lnTo>
                <a:lnTo>
                  <a:pt x="12" y="56"/>
                </a:lnTo>
                <a:lnTo>
                  <a:pt x="16" y="60"/>
                </a:lnTo>
                <a:lnTo>
                  <a:pt x="19" y="60"/>
                </a:lnTo>
                <a:lnTo>
                  <a:pt x="21" y="62"/>
                </a:lnTo>
                <a:lnTo>
                  <a:pt x="29" y="62"/>
                </a:lnTo>
                <a:lnTo>
                  <a:pt x="29" y="64"/>
                </a:lnTo>
                <a:lnTo>
                  <a:pt x="33" y="62"/>
                </a:lnTo>
                <a:lnTo>
                  <a:pt x="43" y="62"/>
                </a:lnTo>
                <a:lnTo>
                  <a:pt x="43" y="60"/>
                </a:lnTo>
                <a:lnTo>
                  <a:pt x="48" y="60"/>
                </a:lnTo>
                <a:lnTo>
                  <a:pt x="48" y="58"/>
                </a:lnTo>
                <a:lnTo>
                  <a:pt x="50" y="58"/>
                </a:lnTo>
                <a:lnTo>
                  <a:pt x="50" y="56"/>
                </a:lnTo>
                <a:lnTo>
                  <a:pt x="56" y="50"/>
                </a:lnTo>
                <a:lnTo>
                  <a:pt x="58" y="50"/>
                </a:lnTo>
                <a:lnTo>
                  <a:pt x="58" y="48"/>
                </a:lnTo>
                <a:lnTo>
                  <a:pt x="60" y="48"/>
                </a:lnTo>
                <a:lnTo>
                  <a:pt x="60" y="43"/>
                </a:lnTo>
                <a:lnTo>
                  <a:pt x="62" y="43"/>
                </a:lnTo>
                <a:lnTo>
                  <a:pt x="62" y="33"/>
                </a:lnTo>
                <a:lnTo>
                  <a:pt x="64" y="29"/>
                </a:lnTo>
                <a:lnTo>
                  <a:pt x="62" y="29"/>
                </a:lnTo>
                <a:lnTo>
                  <a:pt x="62" y="21"/>
                </a:lnTo>
                <a:lnTo>
                  <a:pt x="60" y="18"/>
                </a:lnTo>
                <a:lnTo>
                  <a:pt x="60" y="16"/>
                </a:lnTo>
                <a:lnTo>
                  <a:pt x="56" y="12"/>
                </a:lnTo>
                <a:lnTo>
                  <a:pt x="56" y="8"/>
                </a:lnTo>
                <a:lnTo>
                  <a:pt x="52" y="8"/>
                </a:lnTo>
                <a:lnTo>
                  <a:pt x="46" y="2"/>
                </a:lnTo>
                <a:lnTo>
                  <a:pt x="43" y="2"/>
                </a:lnTo>
                <a:lnTo>
                  <a:pt x="43" y="0"/>
                </a:lnTo>
                <a:lnTo>
                  <a:pt x="21" y="0"/>
                </a:lnTo>
                <a:lnTo>
                  <a:pt x="19" y="2"/>
                </a:lnTo>
                <a:lnTo>
                  <a:pt x="12" y="2"/>
                </a:lnTo>
                <a:lnTo>
                  <a:pt x="12" y="4"/>
                </a:lnTo>
                <a:lnTo>
                  <a:pt x="4" y="12"/>
                </a:lnTo>
                <a:lnTo>
                  <a:pt x="2" y="12"/>
                </a:lnTo>
                <a:lnTo>
                  <a:pt x="2" y="18"/>
                </a:lnTo>
                <a:lnTo>
                  <a:pt x="0" y="21"/>
                </a:lnTo>
                <a:lnTo>
                  <a:pt x="0" y="31"/>
                </a:lnTo>
                <a:lnTo>
                  <a:pt x="4" y="31"/>
                </a:lnTo>
                <a:lnTo>
                  <a:pt x="4" y="21"/>
                </a:lnTo>
                <a:lnTo>
                  <a:pt x="6" y="18"/>
                </a:lnTo>
                <a:lnTo>
                  <a:pt x="6" y="16"/>
                </a:lnTo>
                <a:lnTo>
                  <a:pt x="8" y="16"/>
                </a:lnTo>
                <a:lnTo>
                  <a:pt x="8" y="12"/>
                </a:lnTo>
                <a:lnTo>
                  <a:pt x="12" y="12"/>
                </a:lnTo>
                <a:lnTo>
                  <a:pt x="12" y="8"/>
                </a:lnTo>
                <a:lnTo>
                  <a:pt x="16" y="8"/>
                </a:lnTo>
                <a:lnTo>
                  <a:pt x="16" y="6"/>
                </a:lnTo>
                <a:lnTo>
                  <a:pt x="19" y="6"/>
                </a:lnTo>
                <a:lnTo>
                  <a:pt x="21" y="4"/>
                </a:lnTo>
                <a:lnTo>
                  <a:pt x="31" y="4"/>
                </a:lnTo>
                <a:lnTo>
                  <a:pt x="39" y="4"/>
                </a:lnTo>
                <a:lnTo>
                  <a:pt x="39" y="6"/>
                </a:lnTo>
                <a:lnTo>
                  <a:pt x="46" y="6"/>
                </a:lnTo>
                <a:lnTo>
                  <a:pt x="52" y="12"/>
                </a:lnTo>
                <a:lnTo>
                  <a:pt x="56" y="16"/>
                </a:lnTo>
                <a:lnTo>
                  <a:pt x="56" y="18"/>
                </a:lnTo>
                <a:lnTo>
                  <a:pt x="58" y="21"/>
                </a:lnTo>
                <a:lnTo>
                  <a:pt x="58" y="29"/>
                </a:lnTo>
                <a:lnTo>
                  <a:pt x="60" y="33"/>
                </a:lnTo>
                <a:lnTo>
                  <a:pt x="62"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3" y="54"/>
                </a:lnTo>
                <a:lnTo>
                  <a:pt x="43" y="56"/>
                </a:lnTo>
                <a:lnTo>
                  <a:pt x="39" y="56"/>
                </a:lnTo>
                <a:lnTo>
                  <a:pt x="39" y="58"/>
                </a:lnTo>
                <a:lnTo>
                  <a:pt x="29" y="58"/>
                </a:lnTo>
                <a:lnTo>
                  <a:pt x="29" y="62"/>
                </a:lnTo>
                <a:lnTo>
                  <a:pt x="33" y="60"/>
                </a:lnTo>
                <a:lnTo>
                  <a:pt x="29" y="58"/>
                </a:lnTo>
                <a:lnTo>
                  <a:pt x="21" y="58"/>
                </a:lnTo>
                <a:lnTo>
                  <a:pt x="19" y="56"/>
                </a:lnTo>
                <a:lnTo>
                  <a:pt x="16" y="56"/>
                </a:lnTo>
                <a:lnTo>
                  <a:pt x="12" y="52"/>
                </a:lnTo>
                <a:lnTo>
                  <a:pt x="6" y="45"/>
                </a:lnTo>
                <a:lnTo>
                  <a:pt x="6"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sp>
        <p:nvSpPr>
          <p:cNvPr id="110907" name="Oval 569"/>
          <p:cNvSpPr>
            <a:spLocks noChangeArrowheads="1"/>
          </p:cNvSpPr>
          <p:nvPr/>
        </p:nvSpPr>
        <p:spPr bwMode="auto">
          <a:xfrm>
            <a:off x="1420813" y="2235200"/>
            <a:ext cx="84137" cy="96838"/>
          </a:xfrm>
          <a:prstGeom prst="ellipse">
            <a:avLst/>
          </a:prstGeom>
          <a:solidFill>
            <a:srgbClr val="BFCFDE"/>
          </a:solidFill>
          <a:ln w="9525">
            <a:solidFill>
              <a:schemeClr val="bg2"/>
            </a:solidFill>
            <a:round/>
            <a:headEnd/>
            <a:tailEnd/>
          </a:ln>
        </p:spPr>
        <p:txBody>
          <a:bodyPr/>
          <a:lstStyle/>
          <a:p>
            <a:endParaRPr lang="en-US"/>
          </a:p>
        </p:txBody>
      </p:sp>
      <p:sp>
        <p:nvSpPr>
          <p:cNvPr id="110908" name="Freeform 570"/>
          <p:cNvSpPr>
            <a:spLocks/>
          </p:cNvSpPr>
          <p:nvPr/>
        </p:nvSpPr>
        <p:spPr bwMode="auto">
          <a:xfrm>
            <a:off x="1416050" y="2233613"/>
            <a:ext cx="88900" cy="98425"/>
          </a:xfrm>
          <a:custGeom>
            <a:avLst/>
            <a:gdLst>
              <a:gd name="T0" fmla="*/ 0 w 65"/>
              <a:gd name="T1" fmla="*/ 2147483647 h 64"/>
              <a:gd name="T2" fmla="*/ 2147483647 w 65"/>
              <a:gd name="T3" fmla="*/ 2147483647 h 64"/>
              <a:gd name="T4" fmla="*/ 2147483647 w 65"/>
              <a:gd name="T5" fmla="*/ 2147483647 h 64"/>
              <a:gd name="T6" fmla="*/ 2147483647 w 65"/>
              <a:gd name="T7" fmla="*/ 2147483647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2147483647 w 65"/>
              <a:gd name="T17" fmla="*/ 2147483647 h 64"/>
              <a:gd name="T18" fmla="*/ 2147483647 w 65"/>
              <a:gd name="T19" fmla="*/ 2147483647 h 64"/>
              <a:gd name="T20" fmla="*/ 2147483647 w 65"/>
              <a:gd name="T21" fmla="*/ 2147483647 h 64"/>
              <a:gd name="T22" fmla="*/ 2147483647 w 65"/>
              <a:gd name="T23" fmla="*/ 2147483647 h 64"/>
              <a:gd name="T24" fmla="*/ 2147483647 w 65"/>
              <a:gd name="T25" fmla="*/ 2147483647 h 64"/>
              <a:gd name="T26" fmla="*/ 2147483647 w 65"/>
              <a:gd name="T27" fmla="*/ 2147483647 h 64"/>
              <a:gd name="T28" fmla="*/ 2147483647 w 65"/>
              <a:gd name="T29" fmla="*/ 2147483647 h 64"/>
              <a:gd name="T30" fmla="*/ 2147483647 w 65"/>
              <a:gd name="T31" fmla="*/ 2147483647 h 64"/>
              <a:gd name="T32" fmla="*/ 2147483647 w 65"/>
              <a:gd name="T33" fmla="*/ 2147483647 h 64"/>
              <a:gd name="T34" fmla="*/ 2147483647 w 65"/>
              <a:gd name="T35" fmla="*/ 2147483647 h 64"/>
              <a:gd name="T36" fmla="*/ 2147483647 w 65"/>
              <a:gd name="T37" fmla="*/ 0 h 64"/>
              <a:gd name="T38" fmla="*/ 2147483647 w 65"/>
              <a:gd name="T39" fmla="*/ 2147483647 h 64"/>
              <a:gd name="T40" fmla="*/ 2147483647 w 65"/>
              <a:gd name="T41" fmla="*/ 2147483647 h 64"/>
              <a:gd name="T42" fmla="*/ 2147483647 w 65"/>
              <a:gd name="T43" fmla="*/ 2147483647 h 64"/>
              <a:gd name="T44" fmla="*/ 0 w 65"/>
              <a:gd name="T45" fmla="*/ 2147483647 h 64"/>
              <a:gd name="T46" fmla="*/ 2147483647 w 65"/>
              <a:gd name="T47" fmla="*/ 2147483647 h 64"/>
              <a:gd name="T48" fmla="*/ 2147483647 w 65"/>
              <a:gd name="T49" fmla="*/ 2147483647 h 64"/>
              <a:gd name="T50" fmla="*/ 2147483647 w 65"/>
              <a:gd name="T51" fmla="*/ 2147483647 h 64"/>
              <a:gd name="T52" fmla="*/ 2147483647 w 65"/>
              <a:gd name="T53" fmla="*/ 2147483647 h 64"/>
              <a:gd name="T54" fmla="*/ 2147483647 w 65"/>
              <a:gd name="T55" fmla="*/ 2147483647 h 64"/>
              <a:gd name="T56" fmla="*/ 2147483647 w 65"/>
              <a:gd name="T57" fmla="*/ 2147483647 h 64"/>
              <a:gd name="T58" fmla="*/ 2147483647 w 65"/>
              <a:gd name="T59" fmla="*/ 2147483647 h 64"/>
              <a:gd name="T60" fmla="*/ 2147483647 w 65"/>
              <a:gd name="T61" fmla="*/ 2147483647 h 64"/>
              <a:gd name="T62" fmla="*/ 2147483647 w 65"/>
              <a:gd name="T63" fmla="*/ 2147483647 h 64"/>
              <a:gd name="T64" fmla="*/ 2147483647 w 65"/>
              <a:gd name="T65" fmla="*/ 2147483647 h 64"/>
              <a:gd name="T66" fmla="*/ 2147483647 w 65"/>
              <a:gd name="T67" fmla="*/ 2147483647 h 64"/>
              <a:gd name="T68" fmla="*/ 2147483647 w 65"/>
              <a:gd name="T69" fmla="*/ 2147483647 h 64"/>
              <a:gd name="T70" fmla="*/ 2147483647 w 65"/>
              <a:gd name="T71" fmla="*/ 2147483647 h 64"/>
              <a:gd name="T72" fmla="*/ 2147483647 w 65"/>
              <a:gd name="T73" fmla="*/ 2147483647 h 64"/>
              <a:gd name="T74" fmla="*/ 2147483647 w 65"/>
              <a:gd name="T75" fmla="*/ 2147483647 h 64"/>
              <a:gd name="T76" fmla="*/ 2147483647 w 65"/>
              <a:gd name="T77" fmla="*/ 2147483647 h 64"/>
              <a:gd name="T78" fmla="*/ 2147483647 w 65"/>
              <a:gd name="T79" fmla="*/ 2147483647 h 64"/>
              <a:gd name="T80" fmla="*/ 2147483647 w 65"/>
              <a:gd name="T81" fmla="*/ 2147483647 h 64"/>
              <a:gd name="T82" fmla="*/ 2147483647 w 65"/>
              <a:gd name="T83" fmla="*/ 2147483647 h 64"/>
              <a:gd name="T84" fmla="*/ 2147483647 w 65"/>
              <a:gd name="T85" fmla="*/ 2147483647 h 64"/>
              <a:gd name="T86" fmla="*/ 2147483647 w 65"/>
              <a:gd name="T87" fmla="*/ 2147483647 h 64"/>
              <a:gd name="T88" fmla="*/ 2147483647 w 65"/>
              <a:gd name="T89" fmla="*/ 2147483647 h 64"/>
              <a:gd name="T90" fmla="*/ 2147483647 w 65"/>
              <a:gd name="T91" fmla="*/ 2147483647 h 64"/>
              <a:gd name="T92" fmla="*/ 0 w 65"/>
              <a:gd name="T93" fmla="*/ 2147483647 h 6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
              <a:gd name="T142" fmla="*/ 0 h 64"/>
              <a:gd name="T143" fmla="*/ 65 w 65"/>
              <a:gd name="T144" fmla="*/ 64 h 6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 h="64">
                <a:moveTo>
                  <a:pt x="0" y="31"/>
                </a:moveTo>
                <a:lnTo>
                  <a:pt x="0" y="43"/>
                </a:lnTo>
                <a:lnTo>
                  <a:pt x="2" y="43"/>
                </a:lnTo>
                <a:lnTo>
                  <a:pt x="2" y="45"/>
                </a:lnTo>
                <a:lnTo>
                  <a:pt x="8" y="52"/>
                </a:lnTo>
                <a:lnTo>
                  <a:pt x="8" y="56"/>
                </a:lnTo>
                <a:lnTo>
                  <a:pt x="13" y="56"/>
                </a:lnTo>
                <a:lnTo>
                  <a:pt x="17" y="60"/>
                </a:lnTo>
                <a:lnTo>
                  <a:pt x="19" y="60"/>
                </a:lnTo>
                <a:lnTo>
                  <a:pt x="21" y="62"/>
                </a:lnTo>
                <a:lnTo>
                  <a:pt x="29" y="62"/>
                </a:lnTo>
                <a:lnTo>
                  <a:pt x="29" y="64"/>
                </a:lnTo>
                <a:lnTo>
                  <a:pt x="33" y="62"/>
                </a:lnTo>
                <a:lnTo>
                  <a:pt x="44" y="62"/>
                </a:lnTo>
                <a:lnTo>
                  <a:pt x="44" y="60"/>
                </a:lnTo>
                <a:lnTo>
                  <a:pt x="48" y="60"/>
                </a:lnTo>
                <a:lnTo>
                  <a:pt x="48" y="58"/>
                </a:lnTo>
                <a:lnTo>
                  <a:pt x="50" y="58"/>
                </a:lnTo>
                <a:lnTo>
                  <a:pt x="50" y="56"/>
                </a:lnTo>
                <a:lnTo>
                  <a:pt x="56" y="50"/>
                </a:lnTo>
                <a:lnTo>
                  <a:pt x="58" y="50"/>
                </a:lnTo>
                <a:lnTo>
                  <a:pt x="58" y="48"/>
                </a:lnTo>
                <a:lnTo>
                  <a:pt x="60" y="48"/>
                </a:lnTo>
                <a:lnTo>
                  <a:pt x="60" y="43"/>
                </a:lnTo>
                <a:lnTo>
                  <a:pt x="62" y="43"/>
                </a:lnTo>
                <a:lnTo>
                  <a:pt x="62" y="33"/>
                </a:lnTo>
                <a:lnTo>
                  <a:pt x="65" y="29"/>
                </a:lnTo>
                <a:lnTo>
                  <a:pt x="62" y="29"/>
                </a:lnTo>
                <a:lnTo>
                  <a:pt x="62" y="21"/>
                </a:lnTo>
                <a:lnTo>
                  <a:pt x="60" y="18"/>
                </a:lnTo>
                <a:lnTo>
                  <a:pt x="60" y="16"/>
                </a:lnTo>
                <a:lnTo>
                  <a:pt x="56" y="12"/>
                </a:lnTo>
                <a:lnTo>
                  <a:pt x="56" y="8"/>
                </a:lnTo>
                <a:lnTo>
                  <a:pt x="52" y="8"/>
                </a:lnTo>
                <a:lnTo>
                  <a:pt x="46" y="2"/>
                </a:lnTo>
                <a:lnTo>
                  <a:pt x="44" y="2"/>
                </a:lnTo>
                <a:lnTo>
                  <a:pt x="44" y="0"/>
                </a:lnTo>
                <a:lnTo>
                  <a:pt x="21" y="0"/>
                </a:lnTo>
                <a:lnTo>
                  <a:pt x="19" y="2"/>
                </a:lnTo>
                <a:lnTo>
                  <a:pt x="13" y="2"/>
                </a:lnTo>
                <a:lnTo>
                  <a:pt x="13" y="4"/>
                </a:lnTo>
                <a:lnTo>
                  <a:pt x="4" y="12"/>
                </a:lnTo>
                <a:lnTo>
                  <a:pt x="2" y="12"/>
                </a:lnTo>
                <a:lnTo>
                  <a:pt x="2" y="18"/>
                </a:lnTo>
                <a:lnTo>
                  <a:pt x="0" y="21"/>
                </a:lnTo>
                <a:lnTo>
                  <a:pt x="0" y="31"/>
                </a:lnTo>
                <a:lnTo>
                  <a:pt x="4" y="31"/>
                </a:lnTo>
                <a:lnTo>
                  <a:pt x="4" y="21"/>
                </a:lnTo>
                <a:lnTo>
                  <a:pt x="6" y="18"/>
                </a:lnTo>
                <a:lnTo>
                  <a:pt x="6" y="16"/>
                </a:lnTo>
                <a:lnTo>
                  <a:pt x="8" y="16"/>
                </a:lnTo>
                <a:lnTo>
                  <a:pt x="8" y="12"/>
                </a:lnTo>
                <a:lnTo>
                  <a:pt x="13" y="12"/>
                </a:lnTo>
                <a:lnTo>
                  <a:pt x="13" y="8"/>
                </a:lnTo>
                <a:lnTo>
                  <a:pt x="17" y="8"/>
                </a:lnTo>
                <a:lnTo>
                  <a:pt x="17" y="6"/>
                </a:lnTo>
                <a:lnTo>
                  <a:pt x="19" y="6"/>
                </a:lnTo>
                <a:lnTo>
                  <a:pt x="21" y="4"/>
                </a:lnTo>
                <a:lnTo>
                  <a:pt x="46" y="6"/>
                </a:lnTo>
                <a:lnTo>
                  <a:pt x="52" y="12"/>
                </a:lnTo>
                <a:lnTo>
                  <a:pt x="56" y="16"/>
                </a:lnTo>
                <a:lnTo>
                  <a:pt x="56" y="18"/>
                </a:lnTo>
                <a:lnTo>
                  <a:pt x="58" y="21"/>
                </a:lnTo>
                <a:lnTo>
                  <a:pt x="58" y="29"/>
                </a:lnTo>
                <a:lnTo>
                  <a:pt x="60" y="33"/>
                </a:lnTo>
                <a:lnTo>
                  <a:pt x="62" y="29"/>
                </a:lnTo>
                <a:lnTo>
                  <a:pt x="58" y="29"/>
                </a:lnTo>
                <a:lnTo>
                  <a:pt x="58" y="39"/>
                </a:lnTo>
                <a:lnTo>
                  <a:pt x="56" y="39"/>
                </a:lnTo>
                <a:lnTo>
                  <a:pt x="56" y="43"/>
                </a:lnTo>
                <a:lnTo>
                  <a:pt x="54" y="43"/>
                </a:lnTo>
                <a:lnTo>
                  <a:pt x="54" y="45"/>
                </a:lnTo>
                <a:lnTo>
                  <a:pt x="52" y="45"/>
                </a:lnTo>
                <a:lnTo>
                  <a:pt x="52" y="50"/>
                </a:lnTo>
                <a:lnTo>
                  <a:pt x="50" y="52"/>
                </a:lnTo>
                <a:lnTo>
                  <a:pt x="46" y="52"/>
                </a:lnTo>
                <a:lnTo>
                  <a:pt x="46" y="54"/>
                </a:lnTo>
                <a:lnTo>
                  <a:pt x="44" y="54"/>
                </a:lnTo>
                <a:lnTo>
                  <a:pt x="44" y="56"/>
                </a:lnTo>
                <a:lnTo>
                  <a:pt x="40" y="56"/>
                </a:lnTo>
                <a:lnTo>
                  <a:pt x="40" y="58"/>
                </a:lnTo>
                <a:lnTo>
                  <a:pt x="29" y="58"/>
                </a:lnTo>
                <a:lnTo>
                  <a:pt x="29" y="62"/>
                </a:lnTo>
                <a:lnTo>
                  <a:pt x="33" y="60"/>
                </a:lnTo>
                <a:lnTo>
                  <a:pt x="29" y="58"/>
                </a:lnTo>
                <a:lnTo>
                  <a:pt x="21" y="58"/>
                </a:lnTo>
                <a:lnTo>
                  <a:pt x="19" y="56"/>
                </a:lnTo>
                <a:lnTo>
                  <a:pt x="17" y="56"/>
                </a:lnTo>
                <a:lnTo>
                  <a:pt x="13" y="52"/>
                </a:lnTo>
                <a:lnTo>
                  <a:pt x="6" y="45"/>
                </a:lnTo>
                <a:lnTo>
                  <a:pt x="6" y="39"/>
                </a:lnTo>
                <a:lnTo>
                  <a:pt x="4" y="39"/>
                </a:lnTo>
                <a:lnTo>
                  <a:pt x="4" y="31"/>
                </a:lnTo>
                <a:lnTo>
                  <a:pt x="0" y="31"/>
                </a:lnTo>
                <a:close/>
              </a:path>
            </a:pathLst>
          </a:custGeom>
          <a:solidFill>
            <a:srgbClr val="000000"/>
          </a:solidFill>
          <a:ln w="9525">
            <a:solidFill>
              <a:schemeClr val="bg2"/>
            </a:solidFill>
            <a:round/>
            <a:headEnd/>
            <a:tailEnd/>
          </a:ln>
        </p:spPr>
        <p:txBody>
          <a:bodyPr/>
          <a:lstStyle/>
          <a:p>
            <a:endParaRPr lang="de-DE"/>
          </a:p>
        </p:txBody>
      </p:sp>
      <p:grpSp>
        <p:nvGrpSpPr>
          <p:cNvPr id="110909" name="Group 571"/>
          <p:cNvGrpSpPr>
            <a:grpSpLocks/>
          </p:cNvGrpSpPr>
          <p:nvPr/>
        </p:nvGrpSpPr>
        <p:grpSpPr bwMode="auto">
          <a:xfrm>
            <a:off x="3630613" y="2241550"/>
            <a:ext cx="144462" cy="322263"/>
            <a:chOff x="2589" y="1412"/>
            <a:chExt cx="105" cy="208"/>
          </a:xfrm>
        </p:grpSpPr>
        <p:sp>
          <p:nvSpPr>
            <p:cNvPr id="110959" name="Oval 572"/>
            <p:cNvSpPr>
              <a:spLocks noChangeArrowheads="1"/>
            </p:cNvSpPr>
            <p:nvPr/>
          </p:nvSpPr>
          <p:spPr bwMode="auto">
            <a:xfrm>
              <a:off x="2591" y="1516"/>
              <a:ext cx="103" cy="104"/>
            </a:xfrm>
            <a:prstGeom prst="ellipse">
              <a:avLst/>
            </a:prstGeom>
            <a:solidFill>
              <a:srgbClr val="66FFFF"/>
            </a:solidFill>
            <a:ln w="6350">
              <a:solidFill>
                <a:schemeClr val="tx1"/>
              </a:solidFill>
              <a:round/>
              <a:headEnd/>
              <a:tailEnd/>
            </a:ln>
          </p:spPr>
          <p:txBody>
            <a:bodyPr/>
            <a:lstStyle/>
            <a:p>
              <a:endParaRPr lang="en-US"/>
            </a:p>
          </p:txBody>
        </p:sp>
        <p:sp>
          <p:nvSpPr>
            <p:cNvPr id="110960" name="Freeform 573"/>
            <p:cNvSpPr>
              <a:spLocks/>
            </p:cNvSpPr>
            <p:nvPr/>
          </p:nvSpPr>
          <p:spPr bwMode="auto">
            <a:xfrm>
              <a:off x="2589" y="1514"/>
              <a:ext cx="105" cy="106"/>
            </a:xfrm>
            <a:custGeom>
              <a:avLst/>
              <a:gdLst>
                <a:gd name="T0" fmla="*/ 2 w 105"/>
                <a:gd name="T1" fmla="*/ 66 h 106"/>
                <a:gd name="T2" fmla="*/ 4 w 105"/>
                <a:gd name="T3" fmla="*/ 77 h 106"/>
                <a:gd name="T4" fmla="*/ 12 w 105"/>
                <a:gd name="T5" fmla="*/ 85 h 106"/>
                <a:gd name="T6" fmla="*/ 20 w 105"/>
                <a:gd name="T7" fmla="*/ 95 h 106"/>
                <a:gd name="T8" fmla="*/ 29 w 105"/>
                <a:gd name="T9" fmla="*/ 99 h 106"/>
                <a:gd name="T10" fmla="*/ 39 w 105"/>
                <a:gd name="T11" fmla="*/ 104 h 106"/>
                <a:gd name="T12" fmla="*/ 54 w 105"/>
                <a:gd name="T13" fmla="*/ 106 h 106"/>
                <a:gd name="T14" fmla="*/ 66 w 105"/>
                <a:gd name="T15" fmla="*/ 101 h 106"/>
                <a:gd name="T16" fmla="*/ 76 w 105"/>
                <a:gd name="T17" fmla="*/ 99 h 106"/>
                <a:gd name="T18" fmla="*/ 85 w 105"/>
                <a:gd name="T19" fmla="*/ 91 h 106"/>
                <a:gd name="T20" fmla="*/ 95 w 105"/>
                <a:gd name="T21" fmla="*/ 81 h 106"/>
                <a:gd name="T22" fmla="*/ 101 w 105"/>
                <a:gd name="T23" fmla="*/ 70 h 106"/>
                <a:gd name="T24" fmla="*/ 103 w 105"/>
                <a:gd name="T25" fmla="*/ 54 h 106"/>
                <a:gd name="T26" fmla="*/ 103 w 105"/>
                <a:gd name="T27" fmla="*/ 47 h 106"/>
                <a:gd name="T28" fmla="*/ 101 w 105"/>
                <a:gd name="T29" fmla="*/ 31 h 106"/>
                <a:gd name="T30" fmla="*/ 95 w 105"/>
                <a:gd name="T31" fmla="*/ 23 h 106"/>
                <a:gd name="T32" fmla="*/ 87 w 105"/>
                <a:gd name="T33" fmla="*/ 14 h 106"/>
                <a:gd name="T34" fmla="*/ 81 w 105"/>
                <a:gd name="T35" fmla="*/ 8 h 106"/>
                <a:gd name="T36" fmla="*/ 70 w 105"/>
                <a:gd name="T37" fmla="*/ 2 h 106"/>
                <a:gd name="T38" fmla="*/ 39 w 105"/>
                <a:gd name="T39" fmla="*/ 0 h 106"/>
                <a:gd name="T40" fmla="*/ 29 w 105"/>
                <a:gd name="T41" fmla="*/ 4 h 106"/>
                <a:gd name="T42" fmla="*/ 20 w 105"/>
                <a:gd name="T43" fmla="*/ 8 h 106"/>
                <a:gd name="T44" fmla="*/ 4 w 105"/>
                <a:gd name="T45" fmla="*/ 27 h 106"/>
                <a:gd name="T46" fmla="*/ 2 w 105"/>
                <a:gd name="T47" fmla="*/ 35 h 106"/>
                <a:gd name="T48" fmla="*/ 4 w 105"/>
                <a:gd name="T49" fmla="*/ 52 h 106"/>
                <a:gd name="T50" fmla="*/ 6 w 105"/>
                <a:gd name="T51" fmla="*/ 31 h 106"/>
                <a:gd name="T52" fmla="*/ 12 w 105"/>
                <a:gd name="T53" fmla="*/ 23 h 106"/>
                <a:gd name="T54" fmla="*/ 18 w 105"/>
                <a:gd name="T55" fmla="*/ 18 h 106"/>
                <a:gd name="T56" fmla="*/ 22 w 105"/>
                <a:gd name="T57" fmla="*/ 12 h 106"/>
                <a:gd name="T58" fmla="*/ 31 w 105"/>
                <a:gd name="T59" fmla="*/ 6 h 106"/>
                <a:gd name="T60" fmla="*/ 51 w 105"/>
                <a:gd name="T61" fmla="*/ 4 h 106"/>
                <a:gd name="T62" fmla="*/ 70 w 105"/>
                <a:gd name="T63" fmla="*/ 6 h 106"/>
                <a:gd name="T64" fmla="*/ 81 w 105"/>
                <a:gd name="T65" fmla="*/ 12 h 106"/>
                <a:gd name="T66" fmla="*/ 91 w 105"/>
                <a:gd name="T67" fmla="*/ 21 h 106"/>
                <a:gd name="T68" fmla="*/ 95 w 105"/>
                <a:gd name="T69" fmla="*/ 29 h 106"/>
                <a:gd name="T70" fmla="*/ 99 w 105"/>
                <a:gd name="T71" fmla="*/ 39 h 106"/>
                <a:gd name="T72" fmla="*/ 101 w 105"/>
                <a:gd name="T73" fmla="*/ 50 h 106"/>
                <a:gd name="T74" fmla="*/ 97 w 105"/>
                <a:gd name="T75" fmla="*/ 66 h 106"/>
                <a:gd name="T76" fmla="*/ 95 w 105"/>
                <a:gd name="T77" fmla="*/ 77 h 106"/>
                <a:gd name="T78" fmla="*/ 76 w 105"/>
                <a:gd name="T79" fmla="*/ 95 h 106"/>
                <a:gd name="T80" fmla="*/ 66 w 105"/>
                <a:gd name="T81" fmla="*/ 97 h 106"/>
                <a:gd name="T82" fmla="*/ 49 w 105"/>
                <a:gd name="T83" fmla="*/ 101 h 106"/>
                <a:gd name="T84" fmla="*/ 39 w 105"/>
                <a:gd name="T85" fmla="*/ 99 h 106"/>
                <a:gd name="T86" fmla="*/ 29 w 105"/>
                <a:gd name="T87" fmla="*/ 95 h 106"/>
                <a:gd name="T88" fmla="*/ 20 w 105"/>
                <a:gd name="T89" fmla="*/ 91 h 106"/>
                <a:gd name="T90" fmla="*/ 12 w 105"/>
                <a:gd name="T91" fmla="*/ 81 h 106"/>
                <a:gd name="T92" fmla="*/ 6 w 105"/>
                <a:gd name="T93" fmla="*/ 70 h 106"/>
                <a:gd name="T94" fmla="*/ 4 w 105"/>
                <a:gd name="T95" fmla="*/ 52 h 1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5"/>
                <a:gd name="T145" fmla="*/ 0 h 106"/>
                <a:gd name="T146" fmla="*/ 105 w 105"/>
                <a:gd name="T147" fmla="*/ 106 h 1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5" h="106">
                  <a:moveTo>
                    <a:pt x="0" y="52"/>
                  </a:moveTo>
                  <a:lnTo>
                    <a:pt x="0" y="64"/>
                  </a:lnTo>
                  <a:lnTo>
                    <a:pt x="2" y="66"/>
                  </a:lnTo>
                  <a:lnTo>
                    <a:pt x="2" y="70"/>
                  </a:lnTo>
                  <a:lnTo>
                    <a:pt x="4" y="72"/>
                  </a:lnTo>
                  <a:lnTo>
                    <a:pt x="4" y="77"/>
                  </a:lnTo>
                  <a:lnTo>
                    <a:pt x="8" y="81"/>
                  </a:lnTo>
                  <a:lnTo>
                    <a:pt x="8" y="85"/>
                  </a:lnTo>
                  <a:lnTo>
                    <a:pt x="12" y="85"/>
                  </a:lnTo>
                  <a:lnTo>
                    <a:pt x="14" y="87"/>
                  </a:lnTo>
                  <a:lnTo>
                    <a:pt x="14" y="89"/>
                  </a:lnTo>
                  <a:lnTo>
                    <a:pt x="20" y="95"/>
                  </a:lnTo>
                  <a:lnTo>
                    <a:pt x="22" y="95"/>
                  </a:lnTo>
                  <a:lnTo>
                    <a:pt x="27" y="99"/>
                  </a:lnTo>
                  <a:lnTo>
                    <a:pt x="29" y="99"/>
                  </a:lnTo>
                  <a:lnTo>
                    <a:pt x="31" y="101"/>
                  </a:lnTo>
                  <a:lnTo>
                    <a:pt x="35" y="101"/>
                  </a:lnTo>
                  <a:lnTo>
                    <a:pt x="39" y="104"/>
                  </a:lnTo>
                  <a:lnTo>
                    <a:pt x="47" y="104"/>
                  </a:lnTo>
                  <a:lnTo>
                    <a:pt x="51" y="106"/>
                  </a:lnTo>
                  <a:lnTo>
                    <a:pt x="54" y="106"/>
                  </a:lnTo>
                  <a:lnTo>
                    <a:pt x="54" y="104"/>
                  </a:lnTo>
                  <a:lnTo>
                    <a:pt x="64" y="104"/>
                  </a:lnTo>
                  <a:lnTo>
                    <a:pt x="66" y="101"/>
                  </a:lnTo>
                  <a:lnTo>
                    <a:pt x="70" y="101"/>
                  </a:lnTo>
                  <a:lnTo>
                    <a:pt x="72" y="99"/>
                  </a:lnTo>
                  <a:lnTo>
                    <a:pt x="76" y="99"/>
                  </a:lnTo>
                  <a:lnTo>
                    <a:pt x="81" y="95"/>
                  </a:lnTo>
                  <a:lnTo>
                    <a:pt x="85" y="95"/>
                  </a:lnTo>
                  <a:lnTo>
                    <a:pt x="85" y="91"/>
                  </a:lnTo>
                  <a:lnTo>
                    <a:pt x="91" y="85"/>
                  </a:lnTo>
                  <a:lnTo>
                    <a:pt x="95" y="85"/>
                  </a:lnTo>
                  <a:lnTo>
                    <a:pt x="95" y="81"/>
                  </a:lnTo>
                  <a:lnTo>
                    <a:pt x="99" y="77"/>
                  </a:lnTo>
                  <a:lnTo>
                    <a:pt x="99" y="72"/>
                  </a:lnTo>
                  <a:lnTo>
                    <a:pt x="101" y="70"/>
                  </a:lnTo>
                  <a:lnTo>
                    <a:pt x="101" y="66"/>
                  </a:lnTo>
                  <a:lnTo>
                    <a:pt x="103" y="64"/>
                  </a:lnTo>
                  <a:lnTo>
                    <a:pt x="103" y="54"/>
                  </a:lnTo>
                  <a:lnTo>
                    <a:pt x="105" y="54"/>
                  </a:lnTo>
                  <a:lnTo>
                    <a:pt x="105" y="52"/>
                  </a:lnTo>
                  <a:lnTo>
                    <a:pt x="103" y="47"/>
                  </a:lnTo>
                  <a:lnTo>
                    <a:pt x="103" y="39"/>
                  </a:lnTo>
                  <a:lnTo>
                    <a:pt x="101" y="35"/>
                  </a:lnTo>
                  <a:lnTo>
                    <a:pt x="101" y="31"/>
                  </a:lnTo>
                  <a:lnTo>
                    <a:pt x="99" y="29"/>
                  </a:lnTo>
                  <a:lnTo>
                    <a:pt x="99" y="27"/>
                  </a:lnTo>
                  <a:lnTo>
                    <a:pt x="95" y="23"/>
                  </a:lnTo>
                  <a:lnTo>
                    <a:pt x="95" y="21"/>
                  </a:lnTo>
                  <a:lnTo>
                    <a:pt x="89" y="14"/>
                  </a:lnTo>
                  <a:lnTo>
                    <a:pt x="87" y="14"/>
                  </a:lnTo>
                  <a:lnTo>
                    <a:pt x="85" y="12"/>
                  </a:lnTo>
                  <a:lnTo>
                    <a:pt x="85" y="8"/>
                  </a:lnTo>
                  <a:lnTo>
                    <a:pt x="81" y="8"/>
                  </a:lnTo>
                  <a:lnTo>
                    <a:pt x="76" y="4"/>
                  </a:lnTo>
                  <a:lnTo>
                    <a:pt x="72" y="4"/>
                  </a:lnTo>
                  <a:lnTo>
                    <a:pt x="70" y="2"/>
                  </a:lnTo>
                  <a:lnTo>
                    <a:pt x="66" y="2"/>
                  </a:lnTo>
                  <a:lnTo>
                    <a:pt x="64" y="0"/>
                  </a:lnTo>
                  <a:lnTo>
                    <a:pt x="39" y="0"/>
                  </a:lnTo>
                  <a:lnTo>
                    <a:pt x="35" y="2"/>
                  </a:lnTo>
                  <a:lnTo>
                    <a:pt x="31" y="2"/>
                  </a:lnTo>
                  <a:lnTo>
                    <a:pt x="29" y="4"/>
                  </a:lnTo>
                  <a:lnTo>
                    <a:pt x="27" y="4"/>
                  </a:lnTo>
                  <a:lnTo>
                    <a:pt x="22" y="8"/>
                  </a:lnTo>
                  <a:lnTo>
                    <a:pt x="20" y="8"/>
                  </a:lnTo>
                  <a:lnTo>
                    <a:pt x="8" y="21"/>
                  </a:lnTo>
                  <a:lnTo>
                    <a:pt x="8" y="23"/>
                  </a:lnTo>
                  <a:lnTo>
                    <a:pt x="4" y="27"/>
                  </a:lnTo>
                  <a:lnTo>
                    <a:pt x="4" y="29"/>
                  </a:lnTo>
                  <a:lnTo>
                    <a:pt x="2" y="31"/>
                  </a:lnTo>
                  <a:lnTo>
                    <a:pt x="2" y="35"/>
                  </a:lnTo>
                  <a:lnTo>
                    <a:pt x="0" y="39"/>
                  </a:lnTo>
                  <a:lnTo>
                    <a:pt x="0" y="52"/>
                  </a:lnTo>
                  <a:lnTo>
                    <a:pt x="4" y="52"/>
                  </a:lnTo>
                  <a:lnTo>
                    <a:pt x="4" y="39"/>
                  </a:lnTo>
                  <a:lnTo>
                    <a:pt x="6" y="35"/>
                  </a:lnTo>
                  <a:lnTo>
                    <a:pt x="6" y="31"/>
                  </a:lnTo>
                  <a:lnTo>
                    <a:pt x="8" y="29"/>
                  </a:lnTo>
                  <a:lnTo>
                    <a:pt x="8" y="27"/>
                  </a:lnTo>
                  <a:lnTo>
                    <a:pt x="12" y="23"/>
                  </a:lnTo>
                  <a:lnTo>
                    <a:pt x="12" y="21"/>
                  </a:lnTo>
                  <a:lnTo>
                    <a:pt x="14" y="18"/>
                  </a:lnTo>
                  <a:lnTo>
                    <a:pt x="18" y="18"/>
                  </a:lnTo>
                  <a:lnTo>
                    <a:pt x="18" y="14"/>
                  </a:lnTo>
                  <a:lnTo>
                    <a:pt x="20" y="12"/>
                  </a:lnTo>
                  <a:lnTo>
                    <a:pt x="22" y="12"/>
                  </a:lnTo>
                  <a:lnTo>
                    <a:pt x="27" y="8"/>
                  </a:lnTo>
                  <a:lnTo>
                    <a:pt x="29" y="8"/>
                  </a:lnTo>
                  <a:lnTo>
                    <a:pt x="31" y="6"/>
                  </a:lnTo>
                  <a:lnTo>
                    <a:pt x="35" y="6"/>
                  </a:lnTo>
                  <a:lnTo>
                    <a:pt x="39" y="4"/>
                  </a:lnTo>
                  <a:lnTo>
                    <a:pt x="51" y="4"/>
                  </a:lnTo>
                  <a:lnTo>
                    <a:pt x="64" y="4"/>
                  </a:lnTo>
                  <a:lnTo>
                    <a:pt x="66" y="6"/>
                  </a:lnTo>
                  <a:lnTo>
                    <a:pt x="70" y="6"/>
                  </a:lnTo>
                  <a:lnTo>
                    <a:pt x="72" y="8"/>
                  </a:lnTo>
                  <a:lnTo>
                    <a:pt x="76" y="8"/>
                  </a:lnTo>
                  <a:lnTo>
                    <a:pt x="81" y="12"/>
                  </a:lnTo>
                  <a:lnTo>
                    <a:pt x="87" y="18"/>
                  </a:lnTo>
                  <a:lnTo>
                    <a:pt x="89" y="18"/>
                  </a:lnTo>
                  <a:lnTo>
                    <a:pt x="91" y="21"/>
                  </a:lnTo>
                  <a:lnTo>
                    <a:pt x="91" y="23"/>
                  </a:lnTo>
                  <a:lnTo>
                    <a:pt x="95" y="27"/>
                  </a:lnTo>
                  <a:lnTo>
                    <a:pt x="95" y="29"/>
                  </a:lnTo>
                  <a:lnTo>
                    <a:pt x="97" y="31"/>
                  </a:lnTo>
                  <a:lnTo>
                    <a:pt x="97" y="35"/>
                  </a:lnTo>
                  <a:lnTo>
                    <a:pt x="99" y="39"/>
                  </a:lnTo>
                  <a:lnTo>
                    <a:pt x="99" y="47"/>
                  </a:lnTo>
                  <a:lnTo>
                    <a:pt x="101" y="52"/>
                  </a:lnTo>
                  <a:lnTo>
                    <a:pt x="101" y="50"/>
                  </a:lnTo>
                  <a:lnTo>
                    <a:pt x="99" y="54"/>
                  </a:lnTo>
                  <a:lnTo>
                    <a:pt x="99" y="64"/>
                  </a:lnTo>
                  <a:lnTo>
                    <a:pt x="97" y="66"/>
                  </a:lnTo>
                  <a:lnTo>
                    <a:pt x="97" y="70"/>
                  </a:lnTo>
                  <a:lnTo>
                    <a:pt x="95" y="72"/>
                  </a:lnTo>
                  <a:lnTo>
                    <a:pt x="95" y="77"/>
                  </a:lnTo>
                  <a:lnTo>
                    <a:pt x="91" y="81"/>
                  </a:lnTo>
                  <a:lnTo>
                    <a:pt x="81" y="91"/>
                  </a:lnTo>
                  <a:lnTo>
                    <a:pt x="76" y="95"/>
                  </a:lnTo>
                  <a:lnTo>
                    <a:pt x="72" y="95"/>
                  </a:lnTo>
                  <a:lnTo>
                    <a:pt x="70" y="97"/>
                  </a:lnTo>
                  <a:lnTo>
                    <a:pt x="66" y="97"/>
                  </a:lnTo>
                  <a:lnTo>
                    <a:pt x="64" y="99"/>
                  </a:lnTo>
                  <a:lnTo>
                    <a:pt x="54" y="99"/>
                  </a:lnTo>
                  <a:lnTo>
                    <a:pt x="49" y="101"/>
                  </a:lnTo>
                  <a:lnTo>
                    <a:pt x="51" y="101"/>
                  </a:lnTo>
                  <a:lnTo>
                    <a:pt x="47" y="99"/>
                  </a:lnTo>
                  <a:lnTo>
                    <a:pt x="39" y="99"/>
                  </a:lnTo>
                  <a:lnTo>
                    <a:pt x="35" y="97"/>
                  </a:lnTo>
                  <a:lnTo>
                    <a:pt x="31" y="97"/>
                  </a:lnTo>
                  <a:lnTo>
                    <a:pt x="29" y="95"/>
                  </a:lnTo>
                  <a:lnTo>
                    <a:pt x="27" y="95"/>
                  </a:lnTo>
                  <a:lnTo>
                    <a:pt x="22" y="91"/>
                  </a:lnTo>
                  <a:lnTo>
                    <a:pt x="20" y="91"/>
                  </a:lnTo>
                  <a:lnTo>
                    <a:pt x="18" y="89"/>
                  </a:lnTo>
                  <a:lnTo>
                    <a:pt x="18" y="87"/>
                  </a:lnTo>
                  <a:lnTo>
                    <a:pt x="12" y="81"/>
                  </a:lnTo>
                  <a:lnTo>
                    <a:pt x="8" y="77"/>
                  </a:lnTo>
                  <a:lnTo>
                    <a:pt x="8" y="72"/>
                  </a:lnTo>
                  <a:lnTo>
                    <a:pt x="6" y="70"/>
                  </a:lnTo>
                  <a:lnTo>
                    <a:pt x="6" y="66"/>
                  </a:lnTo>
                  <a:lnTo>
                    <a:pt x="4" y="64"/>
                  </a:lnTo>
                  <a:lnTo>
                    <a:pt x="4" y="52"/>
                  </a:lnTo>
                  <a:lnTo>
                    <a:pt x="0" y="52"/>
                  </a:lnTo>
                  <a:close/>
                </a:path>
              </a:pathLst>
            </a:custGeom>
            <a:solidFill>
              <a:srgbClr val="66FFFF"/>
            </a:solidFill>
            <a:ln w="6350">
              <a:solidFill>
                <a:schemeClr val="tx1"/>
              </a:solidFill>
              <a:round/>
              <a:headEnd/>
              <a:tailEnd/>
            </a:ln>
          </p:spPr>
          <p:txBody>
            <a:bodyPr/>
            <a:lstStyle/>
            <a:p>
              <a:endParaRPr lang="de-DE"/>
            </a:p>
          </p:txBody>
        </p:sp>
        <p:sp>
          <p:nvSpPr>
            <p:cNvPr id="110961" name="Freeform 574"/>
            <p:cNvSpPr>
              <a:spLocks/>
            </p:cNvSpPr>
            <p:nvPr/>
          </p:nvSpPr>
          <p:spPr bwMode="auto">
            <a:xfrm>
              <a:off x="2636" y="1443"/>
              <a:ext cx="4" cy="71"/>
            </a:xfrm>
            <a:custGeom>
              <a:avLst/>
              <a:gdLst>
                <a:gd name="T0" fmla="*/ 4 w 4"/>
                <a:gd name="T1" fmla="*/ 71 h 71"/>
                <a:gd name="T2" fmla="*/ 4 w 4"/>
                <a:gd name="T3" fmla="*/ 2 h 71"/>
                <a:gd name="T4" fmla="*/ 0 w 4"/>
                <a:gd name="T5" fmla="*/ 2 h 71"/>
                <a:gd name="T6" fmla="*/ 0 w 4"/>
                <a:gd name="T7" fmla="*/ 21 h 71"/>
                <a:gd name="T8" fmla="*/ 4 w 4"/>
                <a:gd name="T9" fmla="*/ 21 h 71"/>
                <a:gd name="T10" fmla="*/ 4 w 4"/>
                <a:gd name="T11" fmla="*/ 2 h 71"/>
                <a:gd name="T12" fmla="*/ 4 w 4"/>
                <a:gd name="T13" fmla="*/ 0 h 71"/>
                <a:gd name="T14" fmla="*/ 2 w 4"/>
                <a:gd name="T15" fmla="*/ 0 h 71"/>
                <a:gd name="T16" fmla="*/ 0 w 4"/>
                <a:gd name="T17" fmla="*/ 0 h 71"/>
                <a:gd name="T18" fmla="*/ 0 w 4"/>
                <a:gd name="T19" fmla="*/ 2 h 71"/>
                <a:gd name="T20" fmla="*/ 0 w 4"/>
                <a:gd name="T21" fmla="*/ 71 h 71"/>
                <a:gd name="T22" fmla="*/ 4 w 4"/>
                <a:gd name="T23" fmla="*/ 71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1"/>
                <a:gd name="T38" fmla="*/ 4 w 4"/>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1">
                  <a:moveTo>
                    <a:pt x="4" y="71"/>
                  </a:moveTo>
                  <a:lnTo>
                    <a:pt x="4" y="2"/>
                  </a:lnTo>
                  <a:lnTo>
                    <a:pt x="0" y="2"/>
                  </a:lnTo>
                  <a:lnTo>
                    <a:pt x="0" y="21"/>
                  </a:lnTo>
                  <a:lnTo>
                    <a:pt x="4" y="21"/>
                  </a:lnTo>
                  <a:lnTo>
                    <a:pt x="4" y="2"/>
                  </a:lnTo>
                  <a:lnTo>
                    <a:pt x="4" y="0"/>
                  </a:lnTo>
                  <a:lnTo>
                    <a:pt x="2" y="0"/>
                  </a:lnTo>
                  <a:lnTo>
                    <a:pt x="0" y="0"/>
                  </a:lnTo>
                  <a:lnTo>
                    <a:pt x="0" y="2"/>
                  </a:lnTo>
                  <a:lnTo>
                    <a:pt x="0" y="71"/>
                  </a:lnTo>
                  <a:lnTo>
                    <a:pt x="4" y="71"/>
                  </a:lnTo>
                  <a:close/>
                </a:path>
              </a:pathLst>
            </a:custGeom>
            <a:solidFill>
              <a:srgbClr val="66FFFF"/>
            </a:solidFill>
            <a:ln w="6350">
              <a:solidFill>
                <a:schemeClr val="tx1"/>
              </a:solidFill>
              <a:round/>
              <a:headEnd/>
              <a:tailEnd/>
            </a:ln>
          </p:spPr>
          <p:txBody>
            <a:bodyPr/>
            <a:lstStyle/>
            <a:p>
              <a:endParaRPr lang="de-DE"/>
            </a:p>
          </p:txBody>
        </p:sp>
        <p:sp>
          <p:nvSpPr>
            <p:cNvPr id="110962" name="Freeform 575"/>
            <p:cNvSpPr>
              <a:spLocks/>
            </p:cNvSpPr>
            <p:nvPr/>
          </p:nvSpPr>
          <p:spPr bwMode="auto">
            <a:xfrm>
              <a:off x="2618" y="1414"/>
              <a:ext cx="43" cy="29"/>
            </a:xfrm>
            <a:custGeom>
              <a:avLst/>
              <a:gdLst>
                <a:gd name="T0" fmla="*/ 20 w 43"/>
                <a:gd name="T1" fmla="*/ 0 h 29"/>
                <a:gd name="T2" fmla="*/ 0 w 43"/>
                <a:gd name="T3" fmla="*/ 29 h 29"/>
                <a:gd name="T4" fmla="*/ 43 w 43"/>
                <a:gd name="T5" fmla="*/ 29 h 29"/>
                <a:gd name="T6" fmla="*/ 20 w 43"/>
                <a:gd name="T7" fmla="*/ 0 h 29"/>
                <a:gd name="T8" fmla="*/ 0 60000 65536"/>
                <a:gd name="T9" fmla="*/ 0 60000 65536"/>
                <a:gd name="T10" fmla="*/ 0 60000 65536"/>
                <a:gd name="T11" fmla="*/ 0 60000 65536"/>
                <a:gd name="T12" fmla="*/ 0 w 43"/>
                <a:gd name="T13" fmla="*/ 0 h 29"/>
                <a:gd name="T14" fmla="*/ 43 w 43"/>
                <a:gd name="T15" fmla="*/ 29 h 29"/>
              </a:gdLst>
              <a:ahLst/>
              <a:cxnLst>
                <a:cxn ang="T8">
                  <a:pos x="T0" y="T1"/>
                </a:cxn>
                <a:cxn ang="T9">
                  <a:pos x="T2" y="T3"/>
                </a:cxn>
                <a:cxn ang="T10">
                  <a:pos x="T4" y="T5"/>
                </a:cxn>
                <a:cxn ang="T11">
                  <a:pos x="T6" y="T7"/>
                </a:cxn>
              </a:cxnLst>
              <a:rect l="T12" t="T13" r="T14" b="T15"/>
              <a:pathLst>
                <a:path w="43" h="29">
                  <a:moveTo>
                    <a:pt x="20" y="0"/>
                  </a:moveTo>
                  <a:lnTo>
                    <a:pt x="0" y="29"/>
                  </a:lnTo>
                  <a:lnTo>
                    <a:pt x="43" y="29"/>
                  </a:lnTo>
                  <a:lnTo>
                    <a:pt x="20" y="0"/>
                  </a:lnTo>
                  <a:close/>
                </a:path>
              </a:pathLst>
            </a:custGeom>
            <a:solidFill>
              <a:srgbClr val="66FFFF"/>
            </a:solidFill>
            <a:ln w="6350">
              <a:solidFill>
                <a:schemeClr val="tx1"/>
              </a:solidFill>
              <a:round/>
              <a:headEnd/>
              <a:tailEnd/>
            </a:ln>
          </p:spPr>
          <p:txBody>
            <a:bodyPr/>
            <a:lstStyle/>
            <a:p>
              <a:endParaRPr lang="de-DE"/>
            </a:p>
          </p:txBody>
        </p:sp>
        <p:sp>
          <p:nvSpPr>
            <p:cNvPr id="110963" name="Freeform 576"/>
            <p:cNvSpPr>
              <a:spLocks/>
            </p:cNvSpPr>
            <p:nvPr/>
          </p:nvSpPr>
          <p:spPr bwMode="auto">
            <a:xfrm>
              <a:off x="2616" y="1412"/>
              <a:ext cx="47" cy="33"/>
            </a:xfrm>
            <a:custGeom>
              <a:avLst/>
              <a:gdLst>
                <a:gd name="T0" fmla="*/ 24 w 47"/>
                <a:gd name="T1" fmla="*/ 0 h 33"/>
                <a:gd name="T2" fmla="*/ 20 w 47"/>
                <a:gd name="T3" fmla="*/ 0 h 33"/>
                <a:gd name="T4" fmla="*/ 0 w 47"/>
                <a:gd name="T5" fmla="*/ 29 h 33"/>
                <a:gd name="T6" fmla="*/ 0 w 47"/>
                <a:gd name="T7" fmla="*/ 33 h 33"/>
                <a:gd name="T8" fmla="*/ 47 w 47"/>
                <a:gd name="T9" fmla="*/ 33 h 33"/>
                <a:gd name="T10" fmla="*/ 47 w 47"/>
                <a:gd name="T11" fmla="*/ 29 h 33"/>
                <a:gd name="T12" fmla="*/ 24 w 47"/>
                <a:gd name="T13" fmla="*/ 0 h 33"/>
                <a:gd name="T14" fmla="*/ 20 w 47"/>
                <a:gd name="T15" fmla="*/ 4 h 33"/>
                <a:gd name="T16" fmla="*/ 43 w 47"/>
                <a:gd name="T17" fmla="*/ 33 h 33"/>
                <a:gd name="T18" fmla="*/ 45 w 47"/>
                <a:gd name="T19" fmla="*/ 29 h 33"/>
                <a:gd name="T20" fmla="*/ 2 w 47"/>
                <a:gd name="T21" fmla="*/ 29 h 33"/>
                <a:gd name="T22" fmla="*/ 4 w 47"/>
                <a:gd name="T23" fmla="*/ 33 h 33"/>
                <a:gd name="T24" fmla="*/ 24 w 47"/>
                <a:gd name="T25" fmla="*/ 4 h 33"/>
                <a:gd name="T26" fmla="*/ 20 w 47"/>
                <a:gd name="T27" fmla="*/ 4 h 33"/>
                <a:gd name="T28" fmla="*/ 24 w 47"/>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
                <a:gd name="T46" fmla="*/ 0 h 33"/>
                <a:gd name="T47" fmla="*/ 47 w 47"/>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 h="33">
                  <a:moveTo>
                    <a:pt x="24" y="0"/>
                  </a:moveTo>
                  <a:lnTo>
                    <a:pt x="20" y="0"/>
                  </a:lnTo>
                  <a:lnTo>
                    <a:pt x="0" y="29"/>
                  </a:lnTo>
                  <a:lnTo>
                    <a:pt x="0" y="33"/>
                  </a:lnTo>
                  <a:lnTo>
                    <a:pt x="47" y="33"/>
                  </a:lnTo>
                  <a:lnTo>
                    <a:pt x="47" y="29"/>
                  </a:lnTo>
                  <a:lnTo>
                    <a:pt x="24" y="0"/>
                  </a:lnTo>
                  <a:lnTo>
                    <a:pt x="20" y="4"/>
                  </a:lnTo>
                  <a:lnTo>
                    <a:pt x="43" y="33"/>
                  </a:lnTo>
                  <a:lnTo>
                    <a:pt x="45" y="29"/>
                  </a:lnTo>
                  <a:lnTo>
                    <a:pt x="2" y="29"/>
                  </a:lnTo>
                  <a:lnTo>
                    <a:pt x="4" y="33"/>
                  </a:lnTo>
                  <a:lnTo>
                    <a:pt x="24" y="4"/>
                  </a:lnTo>
                  <a:lnTo>
                    <a:pt x="20" y="4"/>
                  </a:lnTo>
                  <a:lnTo>
                    <a:pt x="24" y="0"/>
                  </a:lnTo>
                  <a:close/>
                </a:path>
              </a:pathLst>
            </a:custGeom>
            <a:solidFill>
              <a:srgbClr val="66FFFF"/>
            </a:solidFill>
            <a:ln w="6350">
              <a:solidFill>
                <a:schemeClr val="tx1"/>
              </a:solidFill>
              <a:round/>
              <a:headEnd/>
              <a:tailEnd/>
            </a:ln>
          </p:spPr>
          <p:txBody>
            <a:bodyPr/>
            <a:lstStyle/>
            <a:p>
              <a:endParaRPr lang="de-DE"/>
            </a:p>
          </p:txBody>
        </p:sp>
      </p:grpSp>
      <p:grpSp>
        <p:nvGrpSpPr>
          <p:cNvPr id="110910" name="Group 577"/>
          <p:cNvGrpSpPr>
            <a:grpSpLocks/>
          </p:cNvGrpSpPr>
          <p:nvPr/>
        </p:nvGrpSpPr>
        <p:grpSpPr bwMode="auto">
          <a:xfrm>
            <a:off x="2851150" y="2241550"/>
            <a:ext cx="144463" cy="322263"/>
            <a:chOff x="2020" y="1412"/>
            <a:chExt cx="106" cy="208"/>
          </a:xfrm>
        </p:grpSpPr>
        <p:sp>
          <p:nvSpPr>
            <p:cNvPr id="110954" name="Oval 578"/>
            <p:cNvSpPr>
              <a:spLocks noChangeArrowheads="1"/>
            </p:cNvSpPr>
            <p:nvPr/>
          </p:nvSpPr>
          <p:spPr bwMode="auto">
            <a:xfrm>
              <a:off x="2022" y="1516"/>
              <a:ext cx="104" cy="104"/>
            </a:xfrm>
            <a:prstGeom prst="ellipse">
              <a:avLst/>
            </a:prstGeom>
            <a:solidFill>
              <a:srgbClr val="66FFFF"/>
            </a:solidFill>
            <a:ln w="6350">
              <a:solidFill>
                <a:schemeClr val="tx1"/>
              </a:solidFill>
              <a:round/>
              <a:headEnd/>
              <a:tailEnd/>
            </a:ln>
          </p:spPr>
          <p:txBody>
            <a:bodyPr/>
            <a:lstStyle/>
            <a:p>
              <a:endParaRPr lang="en-US"/>
            </a:p>
          </p:txBody>
        </p:sp>
        <p:sp>
          <p:nvSpPr>
            <p:cNvPr id="110955" name="Freeform 579"/>
            <p:cNvSpPr>
              <a:spLocks/>
            </p:cNvSpPr>
            <p:nvPr/>
          </p:nvSpPr>
          <p:spPr bwMode="auto">
            <a:xfrm>
              <a:off x="2020" y="1514"/>
              <a:ext cx="106" cy="106"/>
            </a:xfrm>
            <a:custGeom>
              <a:avLst/>
              <a:gdLst>
                <a:gd name="T0" fmla="*/ 2 w 106"/>
                <a:gd name="T1" fmla="*/ 66 h 106"/>
                <a:gd name="T2" fmla="*/ 4 w 106"/>
                <a:gd name="T3" fmla="*/ 77 h 106"/>
                <a:gd name="T4" fmla="*/ 12 w 106"/>
                <a:gd name="T5" fmla="*/ 85 h 106"/>
                <a:gd name="T6" fmla="*/ 20 w 106"/>
                <a:gd name="T7" fmla="*/ 95 h 106"/>
                <a:gd name="T8" fmla="*/ 29 w 106"/>
                <a:gd name="T9" fmla="*/ 99 h 106"/>
                <a:gd name="T10" fmla="*/ 39 w 106"/>
                <a:gd name="T11" fmla="*/ 104 h 106"/>
                <a:gd name="T12" fmla="*/ 54 w 106"/>
                <a:gd name="T13" fmla="*/ 106 h 106"/>
                <a:gd name="T14" fmla="*/ 66 w 106"/>
                <a:gd name="T15" fmla="*/ 101 h 106"/>
                <a:gd name="T16" fmla="*/ 76 w 106"/>
                <a:gd name="T17" fmla="*/ 99 h 106"/>
                <a:gd name="T18" fmla="*/ 85 w 106"/>
                <a:gd name="T19" fmla="*/ 91 h 106"/>
                <a:gd name="T20" fmla="*/ 95 w 106"/>
                <a:gd name="T21" fmla="*/ 81 h 106"/>
                <a:gd name="T22" fmla="*/ 101 w 106"/>
                <a:gd name="T23" fmla="*/ 70 h 106"/>
                <a:gd name="T24" fmla="*/ 103 w 106"/>
                <a:gd name="T25" fmla="*/ 54 h 106"/>
                <a:gd name="T26" fmla="*/ 103 w 106"/>
                <a:gd name="T27" fmla="*/ 47 h 106"/>
                <a:gd name="T28" fmla="*/ 101 w 106"/>
                <a:gd name="T29" fmla="*/ 31 h 106"/>
                <a:gd name="T30" fmla="*/ 95 w 106"/>
                <a:gd name="T31" fmla="*/ 23 h 106"/>
                <a:gd name="T32" fmla="*/ 87 w 106"/>
                <a:gd name="T33" fmla="*/ 14 h 106"/>
                <a:gd name="T34" fmla="*/ 81 w 106"/>
                <a:gd name="T35" fmla="*/ 8 h 106"/>
                <a:gd name="T36" fmla="*/ 70 w 106"/>
                <a:gd name="T37" fmla="*/ 2 h 106"/>
                <a:gd name="T38" fmla="*/ 39 w 106"/>
                <a:gd name="T39" fmla="*/ 0 h 106"/>
                <a:gd name="T40" fmla="*/ 29 w 106"/>
                <a:gd name="T41" fmla="*/ 4 h 106"/>
                <a:gd name="T42" fmla="*/ 20 w 106"/>
                <a:gd name="T43" fmla="*/ 8 h 106"/>
                <a:gd name="T44" fmla="*/ 4 w 106"/>
                <a:gd name="T45" fmla="*/ 27 h 106"/>
                <a:gd name="T46" fmla="*/ 2 w 106"/>
                <a:gd name="T47" fmla="*/ 35 h 106"/>
                <a:gd name="T48" fmla="*/ 4 w 106"/>
                <a:gd name="T49" fmla="*/ 52 h 106"/>
                <a:gd name="T50" fmla="*/ 6 w 106"/>
                <a:gd name="T51" fmla="*/ 31 h 106"/>
                <a:gd name="T52" fmla="*/ 12 w 106"/>
                <a:gd name="T53" fmla="*/ 23 h 106"/>
                <a:gd name="T54" fmla="*/ 18 w 106"/>
                <a:gd name="T55" fmla="*/ 18 h 106"/>
                <a:gd name="T56" fmla="*/ 22 w 106"/>
                <a:gd name="T57" fmla="*/ 12 h 106"/>
                <a:gd name="T58" fmla="*/ 31 w 106"/>
                <a:gd name="T59" fmla="*/ 6 h 106"/>
                <a:gd name="T60" fmla="*/ 52 w 106"/>
                <a:gd name="T61" fmla="*/ 4 h 106"/>
                <a:gd name="T62" fmla="*/ 70 w 106"/>
                <a:gd name="T63" fmla="*/ 6 h 106"/>
                <a:gd name="T64" fmla="*/ 81 w 106"/>
                <a:gd name="T65" fmla="*/ 12 h 106"/>
                <a:gd name="T66" fmla="*/ 91 w 106"/>
                <a:gd name="T67" fmla="*/ 21 h 106"/>
                <a:gd name="T68" fmla="*/ 95 w 106"/>
                <a:gd name="T69" fmla="*/ 29 h 106"/>
                <a:gd name="T70" fmla="*/ 99 w 106"/>
                <a:gd name="T71" fmla="*/ 39 h 106"/>
                <a:gd name="T72" fmla="*/ 101 w 106"/>
                <a:gd name="T73" fmla="*/ 50 h 106"/>
                <a:gd name="T74" fmla="*/ 97 w 106"/>
                <a:gd name="T75" fmla="*/ 66 h 106"/>
                <a:gd name="T76" fmla="*/ 95 w 106"/>
                <a:gd name="T77" fmla="*/ 77 h 106"/>
                <a:gd name="T78" fmla="*/ 76 w 106"/>
                <a:gd name="T79" fmla="*/ 95 h 106"/>
                <a:gd name="T80" fmla="*/ 66 w 106"/>
                <a:gd name="T81" fmla="*/ 97 h 106"/>
                <a:gd name="T82" fmla="*/ 49 w 106"/>
                <a:gd name="T83" fmla="*/ 101 h 106"/>
                <a:gd name="T84" fmla="*/ 39 w 106"/>
                <a:gd name="T85" fmla="*/ 99 h 106"/>
                <a:gd name="T86" fmla="*/ 29 w 106"/>
                <a:gd name="T87" fmla="*/ 95 h 106"/>
                <a:gd name="T88" fmla="*/ 20 w 106"/>
                <a:gd name="T89" fmla="*/ 91 h 106"/>
                <a:gd name="T90" fmla="*/ 12 w 106"/>
                <a:gd name="T91" fmla="*/ 81 h 106"/>
                <a:gd name="T92" fmla="*/ 6 w 106"/>
                <a:gd name="T93" fmla="*/ 70 h 106"/>
                <a:gd name="T94" fmla="*/ 4 w 106"/>
                <a:gd name="T95" fmla="*/ 52 h 1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6"/>
                <a:gd name="T145" fmla="*/ 0 h 106"/>
                <a:gd name="T146" fmla="*/ 106 w 106"/>
                <a:gd name="T147" fmla="*/ 106 h 1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6" h="106">
                  <a:moveTo>
                    <a:pt x="0" y="52"/>
                  </a:moveTo>
                  <a:lnTo>
                    <a:pt x="0" y="64"/>
                  </a:lnTo>
                  <a:lnTo>
                    <a:pt x="2" y="66"/>
                  </a:lnTo>
                  <a:lnTo>
                    <a:pt x="2" y="70"/>
                  </a:lnTo>
                  <a:lnTo>
                    <a:pt x="4" y="72"/>
                  </a:lnTo>
                  <a:lnTo>
                    <a:pt x="4" y="77"/>
                  </a:lnTo>
                  <a:lnTo>
                    <a:pt x="8" y="81"/>
                  </a:lnTo>
                  <a:lnTo>
                    <a:pt x="8" y="85"/>
                  </a:lnTo>
                  <a:lnTo>
                    <a:pt x="12" y="85"/>
                  </a:lnTo>
                  <a:lnTo>
                    <a:pt x="14" y="87"/>
                  </a:lnTo>
                  <a:lnTo>
                    <a:pt x="14" y="89"/>
                  </a:lnTo>
                  <a:lnTo>
                    <a:pt x="20" y="95"/>
                  </a:lnTo>
                  <a:lnTo>
                    <a:pt x="22" y="95"/>
                  </a:lnTo>
                  <a:lnTo>
                    <a:pt x="27" y="99"/>
                  </a:lnTo>
                  <a:lnTo>
                    <a:pt x="29" y="99"/>
                  </a:lnTo>
                  <a:lnTo>
                    <a:pt x="31" y="101"/>
                  </a:lnTo>
                  <a:lnTo>
                    <a:pt x="35" y="101"/>
                  </a:lnTo>
                  <a:lnTo>
                    <a:pt x="39" y="104"/>
                  </a:lnTo>
                  <a:lnTo>
                    <a:pt x="47" y="104"/>
                  </a:lnTo>
                  <a:lnTo>
                    <a:pt x="52" y="106"/>
                  </a:lnTo>
                  <a:lnTo>
                    <a:pt x="54" y="106"/>
                  </a:lnTo>
                  <a:lnTo>
                    <a:pt x="54" y="104"/>
                  </a:lnTo>
                  <a:lnTo>
                    <a:pt x="64" y="104"/>
                  </a:lnTo>
                  <a:lnTo>
                    <a:pt x="66" y="101"/>
                  </a:lnTo>
                  <a:lnTo>
                    <a:pt x="70" y="101"/>
                  </a:lnTo>
                  <a:lnTo>
                    <a:pt x="72" y="99"/>
                  </a:lnTo>
                  <a:lnTo>
                    <a:pt x="76" y="99"/>
                  </a:lnTo>
                  <a:lnTo>
                    <a:pt x="81" y="95"/>
                  </a:lnTo>
                  <a:lnTo>
                    <a:pt x="85" y="95"/>
                  </a:lnTo>
                  <a:lnTo>
                    <a:pt x="85" y="91"/>
                  </a:lnTo>
                  <a:lnTo>
                    <a:pt x="91" y="85"/>
                  </a:lnTo>
                  <a:lnTo>
                    <a:pt x="95" y="85"/>
                  </a:lnTo>
                  <a:lnTo>
                    <a:pt x="95" y="81"/>
                  </a:lnTo>
                  <a:lnTo>
                    <a:pt x="99" y="77"/>
                  </a:lnTo>
                  <a:lnTo>
                    <a:pt x="99" y="72"/>
                  </a:lnTo>
                  <a:lnTo>
                    <a:pt x="101" y="70"/>
                  </a:lnTo>
                  <a:lnTo>
                    <a:pt x="101" y="66"/>
                  </a:lnTo>
                  <a:lnTo>
                    <a:pt x="103" y="64"/>
                  </a:lnTo>
                  <a:lnTo>
                    <a:pt x="103" y="54"/>
                  </a:lnTo>
                  <a:lnTo>
                    <a:pt x="106" y="54"/>
                  </a:lnTo>
                  <a:lnTo>
                    <a:pt x="106" y="52"/>
                  </a:lnTo>
                  <a:lnTo>
                    <a:pt x="103" y="47"/>
                  </a:lnTo>
                  <a:lnTo>
                    <a:pt x="103" y="39"/>
                  </a:lnTo>
                  <a:lnTo>
                    <a:pt x="101" y="35"/>
                  </a:lnTo>
                  <a:lnTo>
                    <a:pt x="101" y="31"/>
                  </a:lnTo>
                  <a:lnTo>
                    <a:pt x="99" y="29"/>
                  </a:lnTo>
                  <a:lnTo>
                    <a:pt x="99" y="27"/>
                  </a:lnTo>
                  <a:lnTo>
                    <a:pt x="95" y="23"/>
                  </a:lnTo>
                  <a:lnTo>
                    <a:pt x="95" y="21"/>
                  </a:lnTo>
                  <a:lnTo>
                    <a:pt x="89" y="14"/>
                  </a:lnTo>
                  <a:lnTo>
                    <a:pt x="87" y="14"/>
                  </a:lnTo>
                  <a:lnTo>
                    <a:pt x="85" y="12"/>
                  </a:lnTo>
                  <a:lnTo>
                    <a:pt x="85" y="8"/>
                  </a:lnTo>
                  <a:lnTo>
                    <a:pt x="81" y="8"/>
                  </a:lnTo>
                  <a:lnTo>
                    <a:pt x="76" y="4"/>
                  </a:lnTo>
                  <a:lnTo>
                    <a:pt x="72" y="4"/>
                  </a:lnTo>
                  <a:lnTo>
                    <a:pt x="70" y="2"/>
                  </a:lnTo>
                  <a:lnTo>
                    <a:pt x="66" y="2"/>
                  </a:lnTo>
                  <a:lnTo>
                    <a:pt x="64" y="0"/>
                  </a:lnTo>
                  <a:lnTo>
                    <a:pt x="39" y="0"/>
                  </a:lnTo>
                  <a:lnTo>
                    <a:pt x="35" y="2"/>
                  </a:lnTo>
                  <a:lnTo>
                    <a:pt x="31" y="2"/>
                  </a:lnTo>
                  <a:lnTo>
                    <a:pt x="29" y="4"/>
                  </a:lnTo>
                  <a:lnTo>
                    <a:pt x="27" y="4"/>
                  </a:lnTo>
                  <a:lnTo>
                    <a:pt x="22" y="8"/>
                  </a:lnTo>
                  <a:lnTo>
                    <a:pt x="20" y="8"/>
                  </a:lnTo>
                  <a:lnTo>
                    <a:pt x="8" y="21"/>
                  </a:lnTo>
                  <a:lnTo>
                    <a:pt x="8" y="23"/>
                  </a:lnTo>
                  <a:lnTo>
                    <a:pt x="4" y="27"/>
                  </a:lnTo>
                  <a:lnTo>
                    <a:pt x="4" y="29"/>
                  </a:lnTo>
                  <a:lnTo>
                    <a:pt x="2" y="31"/>
                  </a:lnTo>
                  <a:lnTo>
                    <a:pt x="2" y="35"/>
                  </a:lnTo>
                  <a:lnTo>
                    <a:pt x="0" y="39"/>
                  </a:lnTo>
                  <a:lnTo>
                    <a:pt x="0" y="52"/>
                  </a:lnTo>
                  <a:lnTo>
                    <a:pt x="4" y="52"/>
                  </a:lnTo>
                  <a:lnTo>
                    <a:pt x="4" y="39"/>
                  </a:lnTo>
                  <a:lnTo>
                    <a:pt x="6" y="35"/>
                  </a:lnTo>
                  <a:lnTo>
                    <a:pt x="6" y="31"/>
                  </a:lnTo>
                  <a:lnTo>
                    <a:pt x="8" y="29"/>
                  </a:lnTo>
                  <a:lnTo>
                    <a:pt x="8" y="27"/>
                  </a:lnTo>
                  <a:lnTo>
                    <a:pt x="12" y="23"/>
                  </a:lnTo>
                  <a:lnTo>
                    <a:pt x="12" y="21"/>
                  </a:lnTo>
                  <a:lnTo>
                    <a:pt x="14" y="18"/>
                  </a:lnTo>
                  <a:lnTo>
                    <a:pt x="18" y="18"/>
                  </a:lnTo>
                  <a:lnTo>
                    <a:pt x="18" y="14"/>
                  </a:lnTo>
                  <a:lnTo>
                    <a:pt x="20" y="12"/>
                  </a:lnTo>
                  <a:lnTo>
                    <a:pt x="22" y="12"/>
                  </a:lnTo>
                  <a:lnTo>
                    <a:pt x="27" y="8"/>
                  </a:lnTo>
                  <a:lnTo>
                    <a:pt x="29" y="8"/>
                  </a:lnTo>
                  <a:lnTo>
                    <a:pt x="31" y="6"/>
                  </a:lnTo>
                  <a:lnTo>
                    <a:pt x="35" y="6"/>
                  </a:lnTo>
                  <a:lnTo>
                    <a:pt x="39" y="4"/>
                  </a:lnTo>
                  <a:lnTo>
                    <a:pt x="52" y="4"/>
                  </a:lnTo>
                  <a:lnTo>
                    <a:pt x="64" y="4"/>
                  </a:lnTo>
                  <a:lnTo>
                    <a:pt x="66" y="6"/>
                  </a:lnTo>
                  <a:lnTo>
                    <a:pt x="70" y="6"/>
                  </a:lnTo>
                  <a:lnTo>
                    <a:pt x="72" y="8"/>
                  </a:lnTo>
                  <a:lnTo>
                    <a:pt x="76" y="8"/>
                  </a:lnTo>
                  <a:lnTo>
                    <a:pt x="81" y="12"/>
                  </a:lnTo>
                  <a:lnTo>
                    <a:pt x="87" y="18"/>
                  </a:lnTo>
                  <a:lnTo>
                    <a:pt x="89" y="18"/>
                  </a:lnTo>
                  <a:lnTo>
                    <a:pt x="91" y="21"/>
                  </a:lnTo>
                  <a:lnTo>
                    <a:pt x="91" y="23"/>
                  </a:lnTo>
                  <a:lnTo>
                    <a:pt x="95" y="27"/>
                  </a:lnTo>
                  <a:lnTo>
                    <a:pt x="95" y="29"/>
                  </a:lnTo>
                  <a:lnTo>
                    <a:pt x="97" y="31"/>
                  </a:lnTo>
                  <a:lnTo>
                    <a:pt x="97" y="35"/>
                  </a:lnTo>
                  <a:lnTo>
                    <a:pt x="99" y="39"/>
                  </a:lnTo>
                  <a:lnTo>
                    <a:pt x="99" y="47"/>
                  </a:lnTo>
                  <a:lnTo>
                    <a:pt x="101" y="52"/>
                  </a:lnTo>
                  <a:lnTo>
                    <a:pt x="101" y="50"/>
                  </a:lnTo>
                  <a:lnTo>
                    <a:pt x="99" y="54"/>
                  </a:lnTo>
                  <a:lnTo>
                    <a:pt x="99" y="64"/>
                  </a:lnTo>
                  <a:lnTo>
                    <a:pt x="97" y="66"/>
                  </a:lnTo>
                  <a:lnTo>
                    <a:pt x="97" y="70"/>
                  </a:lnTo>
                  <a:lnTo>
                    <a:pt x="95" y="72"/>
                  </a:lnTo>
                  <a:lnTo>
                    <a:pt x="95" y="77"/>
                  </a:lnTo>
                  <a:lnTo>
                    <a:pt x="91" y="81"/>
                  </a:lnTo>
                  <a:lnTo>
                    <a:pt x="81" y="91"/>
                  </a:lnTo>
                  <a:lnTo>
                    <a:pt x="76" y="95"/>
                  </a:lnTo>
                  <a:lnTo>
                    <a:pt x="72" y="95"/>
                  </a:lnTo>
                  <a:lnTo>
                    <a:pt x="70" y="97"/>
                  </a:lnTo>
                  <a:lnTo>
                    <a:pt x="66" y="97"/>
                  </a:lnTo>
                  <a:lnTo>
                    <a:pt x="64" y="99"/>
                  </a:lnTo>
                  <a:lnTo>
                    <a:pt x="54" y="99"/>
                  </a:lnTo>
                  <a:lnTo>
                    <a:pt x="49" y="101"/>
                  </a:lnTo>
                  <a:lnTo>
                    <a:pt x="52" y="101"/>
                  </a:lnTo>
                  <a:lnTo>
                    <a:pt x="47" y="99"/>
                  </a:lnTo>
                  <a:lnTo>
                    <a:pt x="39" y="99"/>
                  </a:lnTo>
                  <a:lnTo>
                    <a:pt x="35" y="97"/>
                  </a:lnTo>
                  <a:lnTo>
                    <a:pt x="31" y="97"/>
                  </a:lnTo>
                  <a:lnTo>
                    <a:pt x="29" y="95"/>
                  </a:lnTo>
                  <a:lnTo>
                    <a:pt x="27" y="95"/>
                  </a:lnTo>
                  <a:lnTo>
                    <a:pt x="22" y="91"/>
                  </a:lnTo>
                  <a:lnTo>
                    <a:pt x="20" y="91"/>
                  </a:lnTo>
                  <a:lnTo>
                    <a:pt x="18" y="89"/>
                  </a:lnTo>
                  <a:lnTo>
                    <a:pt x="18" y="87"/>
                  </a:lnTo>
                  <a:lnTo>
                    <a:pt x="12" y="81"/>
                  </a:lnTo>
                  <a:lnTo>
                    <a:pt x="8" y="77"/>
                  </a:lnTo>
                  <a:lnTo>
                    <a:pt x="8" y="72"/>
                  </a:lnTo>
                  <a:lnTo>
                    <a:pt x="6" y="70"/>
                  </a:lnTo>
                  <a:lnTo>
                    <a:pt x="6" y="66"/>
                  </a:lnTo>
                  <a:lnTo>
                    <a:pt x="4" y="64"/>
                  </a:lnTo>
                  <a:lnTo>
                    <a:pt x="4" y="52"/>
                  </a:lnTo>
                  <a:lnTo>
                    <a:pt x="0" y="52"/>
                  </a:lnTo>
                  <a:close/>
                </a:path>
              </a:pathLst>
            </a:custGeom>
            <a:solidFill>
              <a:srgbClr val="66FFFF"/>
            </a:solidFill>
            <a:ln w="6350">
              <a:solidFill>
                <a:schemeClr val="tx1"/>
              </a:solidFill>
              <a:round/>
              <a:headEnd/>
              <a:tailEnd/>
            </a:ln>
          </p:spPr>
          <p:txBody>
            <a:bodyPr/>
            <a:lstStyle/>
            <a:p>
              <a:endParaRPr lang="de-DE"/>
            </a:p>
          </p:txBody>
        </p:sp>
        <p:sp>
          <p:nvSpPr>
            <p:cNvPr id="110956" name="Freeform 580"/>
            <p:cNvSpPr>
              <a:spLocks/>
            </p:cNvSpPr>
            <p:nvPr/>
          </p:nvSpPr>
          <p:spPr bwMode="auto">
            <a:xfrm>
              <a:off x="2067" y="1443"/>
              <a:ext cx="5" cy="71"/>
            </a:xfrm>
            <a:custGeom>
              <a:avLst/>
              <a:gdLst>
                <a:gd name="T0" fmla="*/ 5 w 5"/>
                <a:gd name="T1" fmla="*/ 71 h 71"/>
                <a:gd name="T2" fmla="*/ 5 w 5"/>
                <a:gd name="T3" fmla="*/ 2 h 71"/>
                <a:gd name="T4" fmla="*/ 0 w 5"/>
                <a:gd name="T5" fmla="*/ 2 h 71"/>
                <a:gd name="T6" fmla="*/ 0 w 5"/>
                <a:gd name="T7" fmla="*/ 21 h 71"/>
                <a:gd name="T8" fmla="*/ 5 w 5"/>
                <a:gd name="T9" fmla="*/ 21 h 71"/>
                <a:gd name="T10" fmla="*/ 5 w 5"/>
                <a:gd name="T11" fmla="*/ 2 h 71"/>
                <a:gd name="T12" fmla="*/ 5 w 5"/>
                <a:gd name="T13" fmla="*/ 0 h 71"/>
                <a:gd name="T14" fmla="*/ 2 w 5"/>
                <a:gd name="T15" fmla="*/ 0 h 71"/>
                <a:gd name="T16" fmla="*/ 0 w 5"/>
                <a:gd name="T17" fmla="*/ 0 h 71"/>
                <a:gd name="T18" fmla="*/ 0 w 5"/>
                <a:gd name="T19" fmla="*/ 2 h 71"/>
                <a:gd name="T20" fmla="*/ 0 w 5"/>
                <a:gd name="T21" fmla="*/ 71 h 71"/>
                <a:gd name="T22" fmla="*/ 5 w 5"/>
                <a:gd name="T23" fmla="*/ 71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71"/>
                <a:gd name="T38" fmla="*/ 5 w 5"/>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71">
                  <a:moveTo>
                    <a:pt x="5" y="71"/>
                  </a:moveTo>
                  <a:lnTo>
                    <a:pt x="5" y="2"/>
                  </a:lnTo>
                  <a:lnTo>
                    <a:pt x="0" y="2"/>
                  </a:lnTo>
                  <a:lnTo>
                    <a:pt x="0" y="21"/>
                  </a:lnTo>
                  <a:lnTo>
                    <a:pt x="5" y="21"/>
                  </a:lnTo>
                  <a:lnTo>
                    <a:pt x="5" y="2"/>
                  </a:lnTo>
                  <a:lnTo>
                    <a:pt x="5" y="0"/>
                  </a:lnTo>
                  <a:lnTo>
                    <a:pt x="2" y="0"/>
                  </a:lnTo>
                  <a:lnTo>
                    <a:pt x="0" y="0"/>
                  </a:lnTo>
                  <a:lnTo>
                    <a:pt x="0" y="2"/>
                  </a:lnTo>
                  <a:lnTo>
                    <a:pt x="0" y="71"/>
                  </a:lnTo>
                  <a:lnTo>
                    <a:pt x="5" y="71"/>
                  </a:lnTo>
                  <a:close/>
                </a:path>
              </a:pathLst>
            </a:custGeom>
            <a:solidFill>
              <a:srgbClr val="66FFFF"/>
            </a:solidFill>
            <a:ln w="6350">
              <a:solidFill>
                <a:schemeClr val="tx1"/>
              </a:solidFill>
              <a:round/>
              <a:headEnd/>
              <a:tailEnd/>
            </a:ln>
          </p:spPr>
          <p:txBody>
            <a:bodyPr/>
            <a:lstStyle/>
            <a:p>
              <a:endParaRPr lang="de-DE"/>
            </a:p>
          </p:txBody>
        </p:sp>
        <p:sp>
          <p:nvSpPr>
            <p:cNvPr id="110957" name="Freeform 581"/>
            <p:cNvSpPr>
              <a:spLocks/>
            </p:cNvSpPr>
            <p:nvPr/>
          </p:nvSpPr>
          <p:spPr bwMode="auto">
            <a:xfrm>
              <a:off x="2049" y="1414"/>
              <a:ext cx="43" cy="29"/>
            </a:xfrm>
            <a:custGeom>
              <a:avLst/>
              <a:gdLst>
                <a:gd name="T0" fmla="*/ 20 w 43"/>
                <a:gd name="T1" fmla="*/ 0 h 29"/>
                <a:gd name="T2" fmla="*/ 0 w 43"/>
                <a:gd name="T3" fmla="*/ 29 h 29"/>
                <a:gd name="T4" fmla="*/ 43 w 43"/>
                <a:gd name="T5" fmla="*/ 29 h 29"/>
                <a:gd name="T6" fmla="*/ 20 w 43"/>
                <a:gd name="T7" fmla="*/ 0 h 29"/>
                <a:gd name="T8" fmla="*/ 0 60000 65536"/>
                <a:gd name="T9" fmla="*/ 0 60000 65536"/>
                <a:gd name="T10" fmla="*/ 0 60000 65536"/>
                <a:gd name="T11" fmla="*/ 0 60000 65536"/>
                <a:gd name="T12" fmla="*/ 0 w 43"/>
                <a:gd name="T13" fmla="*/ 0 h 29"/>
                <a:gd name="T14" fmla="*/ 43 w 43"/>
                <a:gd name="T15" fmla="*/ 29 h 29"/>
              </a:gdLst>
              <a:ahLst/>
              <a:cxnLst>
                <a:cxn ang="T8">
                  <a:pos x="T0" y="T1"/>
                </a:cxn>
                <a:cxn ang="T9">
                  <a:pos x="T2" y="T3"/>
                </a:cxn>
                <a:cxn ang="T10">
                  <a:pos x="T4" y="T5"/>
                </a:cxn>
                <a:cxn ang="T11">
                  <a:pos x="T6" y="T7"/>
                </a:cxn>
              </a:cxnLst>
              <a:rect l="T12" t="T13" r="T14" b="T15"/>
              <a:pathLst>
                <a:path w="43" h="29">
                  <a:moveTo>
                    <a:pt x="20" y="0"/>
                  </a:moveTo>
                  <a:lnTo>
                    <a:pt x="0" y="29"/>
                  </a:lnTo>
                  <a:lnTo>
                    <a:pt x="43" y="29"/>
                  </a:lnTo>
                  <a:lnTo>
                    <a:pt x="20" y="0"/>
                  </a:lnTo>
                  <a:close/>
                </a:path>
              </a:pathLst>
            </a:custGeom>
            <a:solidFill>
              <a:srgbClr val="66FFFF"/>
            </a:solidFill>
            <a:ln w="6350">
              <a:solidFill>
                <a:schemeClr val="tx1"/>
              </a:solidFill>
              <a:round/>
              <a:headEnd/>
              <a:tailEnd/>
            </a:ln>
          </p:spPr>
          <p:txBody>
            <a:bodyPr/>
            <a:lstStyle/>
            <a:p>
              <a:endParaRPr lang="de-DE"/>
            </a:p>
          </p:txBody>
        </p:sp>
        <p:sp>
          <p:nvSpPr>
            <p:cNvPr id="110958" name="Freeform 582"/>
            <p:cNvSpPr>
              <a:spLocks/>
            </p:cNvSpPr>
            <p:nvPr/>
          </p:nvSpPr>
          <p:spPr bwMode="auto">
            <a:xfrm>
              <a:off x="2047" y="1412"/>
              <a:ext cx="47" cy="33"/>
            </a:xfrm>
            <a:custGeom>
              <a:avLst/>
              <a:gdLst>
                <a:gd name="T0" fmla="*/ 25 w 47"/>
                <a:gd name="T1" fmla="*/ 0 h 33"/>
                <a:gd name="T2" fmla="*/ 20 w 47"/>
                <a:gd name="T3" fmla="*/ 0 h 33"/>
                <a:gd name="T4" fmla="*/ 0 w 47"/>
                <a:gd name="T5" fmla="*/ 29 h 33"/>
                <a:gd name="T6" fmla="*/ 0 w 47"/>
                <a:gd name="T7" fmla="*/ 33 h 33"/>
                <a:gd name="T8" fmla="*/ 47 w 47"/>
                <a:gd name="T9" fmla="*/ 33 h 33"/>
                <a:gd name="T10" fmla="*/ 47 w 47"/>
                <a:gd name="T11" fmla="*/ 29 h 33"/>
                <a:gd name="T12" fmla="*/ 25 w 47"/>
                <a:gd name="T13" fmla="*/ 0 h 33"/>
                <a:gd name="T14" fmla="*/ 20 w 47"/>
                <a:gd name="T15" fmla="*/ 4 h 33"/>
                <a:gd name="T16" fmla="*/ 43 w 47"/>
                <a:gd name="T17" fmla="*/ 33 h 33"/>
                <a:gd name="T18" fmla="*/ 45 w 47"/>
                <a:gd name="T19" fmla="*/ 29 h 33"/>
                <a:gd name="T20" fmla="*/ 2 w 47"/>
                <a:gd name="T21" fmla="*/ 29 h 33"/>
                <a:gd name="T22" fmla="*/ 4 w 47"/>
                <a:gd name="T23" fmla="*/ 33 h 33"/>
                <a:gd name="T24" fmla="*/ 25 w 47"/>
                <a:gd name="T25" fmla="*/ 4 h 33"/>
                <a:gd name="T26" fmla="*/ 20 w 47"/>
                <a:gd name="T27" fmla="*/ 4 h 33"/>
                <a:gd name="T28" fmla="*/ 25 w 47"/>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
                <a:gd name="T46" fmla="*/ 0 h 33"/>
                <a:gd name="T47" fmla="*/ 47 w 47"/>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 h="33">
                  <a:moveTo>
                    <a:pt x="25" y="0"/>
                  </a:moveTo>
                  <a:lnTo>
                    <a:pt x="20" y="0"/>
                  </a:lnTo>
                  <a:lnTo>
                    <a:pt x="0" y="29"/>
                  </a:lnTo>
                  <a:lnTo>
                    <a:pt x="0" y="33"/>
                  </a:lnTo>
                  <a:lnTo>
                    <a:pt x="47" y="33"/>
                  </a:lnTo>
                  <a:lnTo>
                    <a:pt x="47" y="29"/>
                  </a:lnTo>
                  <a:lnTo>
                    <a:pt x="25" y="0"/>
                  </a:lnTo>
                  <a:lnTo>
                    <a:pt x="20" y="4"/>
                  </a:lnTo>
                  <a:lnTo>
                    <a:pt x="43" y="33"/>
                  </a:lnTo>
                  <a:lnTo>
                    <a:pt x="45" y="29"/>
                  </a:lnTo>
                  <a:lnTo>
                    <a:pt x="2" y="29"/>
                  </a:lnTo>
                  <a:lnTo>
                    <a:pt x="4" y="33"/>
                  </a:lnTo>
                  <a:lnTo>
                    <a:pt x="25" y="4"/>
                  </a:lnTo>
                  <a:lnTo>
                    <a:pt x="20" y="4"/>
                  </a:lnTo>
                  <a:lnTo>
                    <a:pt x="25" y="0"/>
                  </a:lnTo>
                  <a:close/>
                </a:path>
              </a:pathLst>
            </a:custGeom>
            <a:solidFill>
              <a:srgbClr val="66FFFF"/>
            </a:solidFill>
            <a:ln w="6350">
              <a:solidFill>
                <a:schemeClr val="tx1"/>
              </a:solidFill>
              <a:round/>
              <a:headEnd/>
              <a:tailEnd/>
            </a:ln>
          </p:spPr>
          <p:txBody>
            <a:bodyPr/>
            <a:lstStyle/>
            <a:p>
              <a:endParaRPr lang="de-DE"/>
            </a:p>
          </p:txBody>
        </p:sp>
      </p:grpSp>
      <p:grpSp>
        <p:nvGrpSpPr>
          <p:cNvPr id="110911" name="Group 583"/>
          <p:cNvGrpSpPr>
            <a:grpSpLocks/>
          </p:cNvGrpSpPr>
          <p:nvPr/>
        </p:nvGrpSpPr>
        <p:grpSpPr bwMode="auto">
          <a:xfrm>
            <a:off x="2036763" y="2241550"/>
            <a:ext cx="149225" cy="322263"/>
            <a:chOff x="1428" y="1412"/>
            <a:chExt cx="108" cy="208"/>
          </a:xfrm>
        </p:grpSpPr>
        <p:sp>
          <p:nvSpPr>
            <p:cNvPr id="110949" name="Oval 584"/>
            <p:cNvSpPr>
              <a:spLocks noChangeArrowheads="1"/>
            </p:cNvSpPr>
            <p:nvPr/>
          </p:nvSpPr>
          <p:spPr bwMode="auto">
            <a:xfrm>
              <a:off x="1430" y="1516"/>
              <a:ext cx="106" cy="104"/>
            </a:xfrm>
            <a:prstGeom prst="ellipse">
              <a:avLst/>
            </a:prstGeom>
            <a:solidFill>
              <a:srgbClr val="66FFFF"/>
            </a:solidFill>
            <a:ln w="6350">
              <a:solidFill>
                <a:schemeClr val="tx1"/>
              </a:solidFill>
              <a:round/>
              <a:headEnd/>
              <a:tailEnd/>
            </a:ln>
          </p:spPr>
          <p:txBody>
            <a:bodyPr/>
            <a:lstStyle/>
            <a:p>
              <a:endParaRPr lang="en-US"/>
            </a:p>
          </p:txBody>
        </p:sp>
        <p:sp>
          <p:nvSpPr>
            <p:cNvPr id="110950" name="Freeform 585"/>
            <p:cNvSpPr>
              <a:spLocks/>
            </p:cNvSpPr>
            <p:nvPr/>
          </p:nvSpPr>
          <p:spPr bwMode="auto">
            <a:xfrm>
              <a:off x="1428" y="1514"/>
              <a:ext cx="108" cy="106"/>
            </a:xfrm>
            <a:custGeom>
              <a:avLst/>
              <a:gdLst>
                <a:gd name="T0" fmla="*/ 2 w 108"/>
                <a:gd name="T1" fmla="*/ 66 h 106"/>
                <a:gd name="T2" fmla="*/ 4 w 108"/>
                <a:gd name="T3" fmla="*/ 77 h 106"/>
                <a:gd name="T4" fmla="*/ 12 w 108"/>
                <a:gd name="T5" fmla="*/ 85 h 106"/>
                <a:gd name="T6" fmla="*/ 23 w 108"/>
                <a:gd name="T7" fmla="*/ 95 h 106"/>
                <a:gd name="T8" fmla="*/ 33 w 108"/>
                <a:gd name="T9" fmla="*/ 101 h 106"/>
                <a:gd name="T10" fmla="*/ 50 w 108"/>
                <a:gd name="T11" fmla="*/ 104 h 106"/>
                <a:gd name="T12" fmla="*/ 56 w 108"/>
                <a:gd name="T13" fmla="*/ 104 h 106"/>
                <a:gd name="T14" fmla="*/ 73 w 108"/>
                <a:gd name="T15" fmla="*/ 101 h 106"/>
                <a:gd name="T16" fmla="*/ 83 w 108"/>
                <a:gd name="T17" fmla="*/ 95 h 106"/>
                <a:gd name="T18" fmla="*/ 93 w 108"/>
                <a:gd name="T19" fmla="*/ 85 h 106"/>
                <a:gd name="T20" fmla="*/ 102 w 108"/>
                <a:gd name="T21" fmla="*/ 77 h 106"/>
                <a:gd name="T22" fmla="*/ 104 w 108"/>
                <a:gd name="T23" fmla="*/ 66 h 106"/>
                <a:gd name="T24" fmla="*/ 108 w 108"/>
                <a:gd name="T25" fmla="*/ 54 h 106"/>
                <a:gd name="T26" fmla="*/ 106 w 108"/>
                <a:gd name="T27" fmla="*/ 39 h 106"/>
                <a:gd name="T28" fmla="*/ 102 w 108"/>
                <a:gd name="T29" fmla="*/ 29 h 106"/>
                <a:gd name="T30" fmla="*/ 97 w 108"/>
                <a:gd name="T31" fmla="*/ 21 h 106"/>
                <a:gd name="T32" fmla="*/ 87 w 108"/>
                <a:gd name="T33" fmla="*/ 12 h 106"/>
                <a:gd name="T34" fmla="*/ 79 w 108"/>
                <a:gd name="T35" fmla="*/ 4 h 106"/>
                <a:gd name="T36" fmla="*/ 68 w 108"/>
                <a:gd name="T37" fmla="*/ 2 h 106"/>
                <a:gd name="T38" fmla="*/ 37 w 108"/>
                <a:gd name="T39" fmla="*/ 2 h 106"/>
                <a:gd name="T40" fmla="*/ 27 w 108"/>
                <a:gd name="T41" fmla="*/ 4 h 106"/>
                <a:gd name="T42" fmla="*/ 19 w 108"/>
                <a:gd name="T43" fmla="*/ 12 h 106"/>
                <a:gd name="T44" fmla="*/ 8 w 108"/>
                <a:gd name="T45" fmla="*/ 21 h 106"/>
                <a:gd name="T46" fmla="*/ 4 w 108"/>
                <a:gd name="T47" fmla="*/ 29 h 106"/>
                <a:gd name="T48" fmla="*/ 0 w 108"/>
                <a:gd name="T49" fmla="*/ 39 h 106"/>
                <a:gd name="T50" fmla="*/ 4 w 108"/>
                <a:gd name="T51" fmla="*/ 39 h 106"/>
                <a:gd name="T52" fmla="*/ 8 w 108"/>
                <a:gd name="T53" fmla="*/ 29 h 106"/>
                <a:gd name="T54" fmla="*/ 12 w 108"/>
                <a:gd name="T55" fmla="*/ 21 h 106"/>
                <a:gd name="T56" fmla="*/ 23 w 108"/>
                <a:gd name="T57" fmla="*/ 12 h 106"/>
                <a:gd name="T58" fmla="*/ 33 w 108"/>
                <a:gd name="T59" fmla="*/ 6 h 106"/>
                <a:gd name="T60" fmla="*/ 54 w 108"/>
                <a:gd name="T61" fmla="*/ 4 h 106"/>
                <a:gd name="T62" fmla="*/ 73 w 108"/>
                <a:gd name="T63" fmla="*/ 6 h 106"/>
                <a:gd name="T64" fmla="*/ 83 w 108"/>
                <a:gd name="T65" fmla="*/ 12 h 106"/>
                <a:gd name="T66" fmla="*/ 93 w 108"/>
                <a:gd name="T67" fmla="*/ 21 h 106"/>
                <a:gd name="T68" fmla="*/ 97 w 108"/>
                <a:gd name="T69" fmla="*/ 29 h 106"/>
                <a:gd name="T70" fmla="*/ 102 w 108"/>
                <a:gd name="T71" fmla="*/ 39 h 106"/>
                <a:gd name="T72" fmla="*/ 104 w 108"/>
                <a:gd name="T73" fmla="*/ 50 h 106"/>
                <a:gd name="T74" fmla="*/ 100 w 108"/>
                <a:gd name="T75" fmla="*/ 66 h 106"/>
                <a:gd name="T76" fmla="*/ 97 w 108"/>
                <a:gd name="T77" fmla="*/ 77 h 106"/>
                <a:gd name="T78" fmla="*/ 79 w 108"/>
                <a:gd name="T79" fmla="*/ 95 h 106"/>
                <a:gd name="T80" fmla="*/ 68 w 108"/>
                <a:gd name="T81" fmla="*/ 97 h 106"/>
                <a:gd name="T82" fmla="*/ 52 w 108"/>
                <a:gd name="T83" fmla="*/ 101 h 106"/>
                <a:gd name="T84" fmla="*/ 39 w 108"/>
                <a:gd name="T85" fmla="*/ 99 h 106"/>
                <a:gd name="T86" fmla="*/ 31 w 108"/>
                <a:gd name="T87" fmla="*/ 95 h 106"/>
                <a:gd name="T88" fmla="*/ 12 w 108"/>
                <a:gd name="T89" fmla="*/ 81 h 106"/>
                <a:gd name="T90" fmla="*/ 6 w 108"/>
                <a:gd name="T91" fmla="*/ 70 h 106"/>
                <a:gd name="T92" fmla="*/ 4 w 108"/>
                <a:gd name="T93" fmla="*/ 52 h 1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8"/>
                <a:gd name="T142" fmla="*/ 0 h 106"/>
                <a:gd name="T143" fmla="*/ 108 w 108"/>
                <a:gd name="T144" fmla="*/ 106 h 1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8" h="106">
                  <a:moveTo>
                    <a:pt x="0" y="52"/>
                  </a:moveTo>
                  <a:lnTo>
                    <a:pt x="0" y="64"/>
                  </a:lnTo>
                  <a:lnTo>
                    <a:pt x="2" y="66"/>
                  </a:lnTo>
                  <a:lnTo>
                    <a:pt x="2" y="70"/>
                  </a:lnTo>
                  <a:lnTo>
                    <a:pt x="4" y="72"/>
                  </a:lnTo>
                  <a:lnTo>
                    <a:pt x="4" y="77"/>
                  </a:lnTo>
                  <a:lnTo>
                    <a:pt x="8" y="81"/>
                  </a:lnTo>
                  <a:lnTo>
                    <a:pt x="8" y="85"/>
                  </a:lnTo>
                  <a:lnTo>
                    <a:pt x="12" y="85"/>
                  </a:lnTo>
                  <a:lnTo>
                    <a:pt x="19" y="91"/>
                  </a:lnTo>
                  <a:lnTo>
                    <a:pt x="19" y="95"/>
                  </a:lnTo>
                  <a:lnTo>
                    <a:pt x="23" y="95"/>
                  </a:lnTo>
                  <a:lnTo>
                    <a:pt x="27" y="99"/>
                  </a:lnTo>
                  <a:lnTo>
                    <a:pt x="31" y="99"/>
                  </a:lnTo>
                  <a:lnTo>
                    <a:pt x="33" y="101"/>
                  </a:lnTo>
                  <a:lnTo>
                    <a:pt x="37" y="101"/>
                  </a:lnTo>
                  <a:lnTo>
                    <a:pt x="39" y="104"/>
                  </a:lnTo>
                  <a:lnTo>
                    <a:pt x="50" y="104"/>
                  </a:lnTo>
                  <a:lnTo>
                    <a:pt x="54" y="106"/>
                  </a:lnTo>
                  <a:lnTo>
                    <a:pt x="56" y="106"/>
                  </a:lnTo>
                  <a:lnTo>
                    <a:pt x="56" y="104"/>
                  </a:lnTo>
                  <a:lnTo>
                    <a:pt x="66" y="104"/>
                  </a:lnTo>
                  <a:lnTo>
                    <a:pt x="68" y="101"/>
                  </a:lnTo>
                  <a:lnTo>
                    <a:pt x="73" y="101"/>
                  </a:lnTo>
                  <a:lnTo>
                    <a:pt x="75" y="99"/>
                  </a:lnTo>
                  <a:lnTo>
                    <a:pt x="79" y="99"/>
                  </a:lnTo>
                  <a:lnTo>
                    <a:pt x="83" y="95"/>
                  </a:lnTo>
                  <a:lnTo>
                    <a:pt x="87" y="95"/>
                  </a:lnTo>
                  <a:lnTo>
                    <a:pt x="87" y="91"/>
                  </a:lnTo>
                  <a:lnTo>
                    <a:pt x="93" y="85"/>
                  </a:lnTo>
                  <a:lnTo>
                    <a:pt x="97" y="85"/>
                  </a:lnTo>
                  <a:lnTo>
                    <a:pt x="97" y="81"/>
                  </a:lnTo>
                  <a:lnTo>
                    <a:pt x="102" y="77"/>
                  </a:lnTo>
                  <a:lnTo>
                    <a:pt x="102" y="72"/>
                  </a:lnTo>
                  <a:lnTo>
                    <a:pt x="104" y="70"/>
                  </a:lnTo>
                  <a:lnTo>
                    <a:pt x="104" y="66"/>
                  </a:lnTo>
                  <a:lnTo>
                    <a:pt x="106" y="64"/>
                  </a:lnTo>
                  <a:lnTo>
                    <a:pt x="106" y="54"/>
                  </a:lnTo>
                  <a:lnTo>
                    <a:pt x="108" y="54"/>
                  </a:lnTo>
                  <a:lnTo>
                    <a:pt x="108" y="52"/>
                  </a:lnTo>
                  <a:lnTo>
                    <a:pt x="106" y="47"/>
                  </a:lnTo>
                  <a:lnTo>
                    <a:pt x="106" y="39"/>
                  </a:lnTo>
                  <a:lnTo>
                    <a:pt x="104" y="35"/>
                  </a:lnTo>
                  <a:lnTo>
                    <a:pt x="104" y="31"/>
                  </a:lnTo>
                  <a:lnTo>
                    <a:pt x="102" y="29"/>
                  </a:lnTo>
                  <a:lnTo>
                    <a:pt x="102" y="27"/>
                  </a:lnTo>
                  <a:lnTo>
                    <a:pt x="97" y="23"/>
                  </a:lnTo>
                  <a:lnTo>
                    <a:pt x="97" y="21"/>
                  </a:lnTo>
                  <a:lnTo>
                    <a:pt x="91" y="14"/>
                  </a:lnTo>
                  <a:lnTo>
                    <a:pt x="89" y="14"/>
                  </a:lnTo>
                  <a:lnTo>
                    <a:pt x="87" y="12"/>
                  </a:lnTo>
                  <a:lnTo>
                    <a:pt x="87" y="8"/>
                  </a:lnTo>
                  <a:lnTo>
                    <a:pt x="83" y="8"/>
                  </a:lnTo>
                  <a:lnTo>
                    <a:pt x="79" y="4"/>
                  </a:lnTo>
                  <a:lnTo>
                    <a:pt x="75" y="4"/>
                  </a:lnTo>
                  <a:lnTo>
                    <a:pt x="73" y="2"/>
                  </a:lnTo>
                  <a:lnTo>
                    <a:pt x="68" y="2"/>
                  </a:lnTo>
                  <a:lnTo>
                    <a:pt x="66" y="0"/>
                  </a:lnTo>
                  <a:lnTo>
                    <a:pt x="39" y="0"/>
                  </a:lnTo>
                  <a:lnTo>
                    <a:pt x="37" y="2"/>
                  </a:lnTo>
                  <a:lnTo>
                    <a:pt x="33" y="2"/>
                  </a:lnTo>
                  <a:lnTo>
                    <a:pt x="31" y="4"/>
                  </a:lnTo>
                  <a:lnTo>
                    <a:pt x="27" y="4"/>
                  </a:lnTo>
                  <a:lnTo>
                    <a:pt x="23" y="8"/>
                  </a:lnTo>
                  <a:lnTo>
                    <a:pt x="19" y="8"/>
                  </a:lnTo>
                  <a:lnTo>
                    <a:pt x="19" y="12"/>
                  </a:lnTo>
                  <a:lnTo>
                    <a:pt x="16" y="14"/>
                  </a:lnTo>
                  <a:lnTo>
                    <a:pt x="14" y="14"/>
                  </a:lnTo>
                  <a:lnTo>
                    <a:pt x="8" y="21"/>
                  </a:lnTo>
                  <a:lnTo>
                    <a:pt x="8" y="23"/>
                  </a:lnTo>
                  <a:lnTo>
                    <a:pt x="4" y="27"/>
                  </a:lnTo>
                  <a:lnTo>
                    <a:pt x="4" y="29"/>
                  </a:lnTo>
                  <a:lnTo>
                    <a:pt x="2" y="31"/>
                  </a:lnTo>
                  <a:lnTo>
                    <a:pt x="2" y="35"/>
                  </a:lnTo>
                  <a:lnTo>
                    <a:pt x="0" y="39"/>
                  </a:lnTo>
                  <a:lnTo>
                    <a:pt x="0" y="52"/>
                  </a:lnTo>
                  <a:lnTo>
                    <a:pt x="4" y="52"/>
                  </a:lnTo>
                  <a:lnTo>
                    <a:pt x="4" y="39"/>
                  </a:lnTo>
                  <a:lnTo>
                    <a:pt x="6" y="35"/>
                  </a:lnTo>
                  <a:lnTo>
                    <a:pt x="6" y="31"/>
                  </a:lnTo>
                  <a:lnTo>
                    <a:pt x="8" y="29"/>
                  </a:lnTo>
                  <a:lnTo>
                    <a:pt x="8" y="27"/>
                  </a:lnTo>
                  <a:lnTo>
                    <a:pt x="12" y="23"/>
                  </a:lnTo>
                  <a:lnTo>
                    <a:pt x="12" y="21"/>
                  </a:lnTo>
                  <a:lnTo>
                    <a:pt x="14" y="18"/>
                  </a:lnTo>
                  <a:lnTo>
                    <a:pt x="16" y="18"/>
                  </a:lnTo>
                  <a:lnTo>
                    <a:pt x="23" y="12"/>
                  </a:lnTo>
                  <a:lnTo>
                    <a:pt x="27" y="8"/>
                  </a:lnTo>
                  <a:lnTo>
                    <a:pt x="31" y="8"/>
                  </a:lnTo>
                  <a:lnTo>
                    <a:pt x="33" y="6"/>
                  </a:lnTo>
                  <a:lnTo>
                    <a:pt x="37" y="6"/>
                  </a:lnTo>
                  <a:lnTo>
                    <a:pt x="39" y="4"/>
                  </a:lnTo>
                  <a:lnTo>
                    <a:pt x="54" y="4"/>
                  </a:lnTo>
                  <a:lnTo>
                    <a:pt x="66" y="4"/>
                  </a:lnTo>
                  <a:lnTo>
                    <a:pt x="68" y="6"/>
                  </a:lnTo>
                  <a:lnTo>
                    <a:pt x="73" y="6"/>
                  </a:lnTo>
                  <a:lnTo>
                    <a:pt x="75" y="8"/>
                  </a:lnTo>
                  <a:lnTo>
                    <a:pt x="79" y="8"/>
                  </a:lnTo>
                  <a:lnTo>
                    <a:pt x="83" y="12"/>
                  </a:lnTo>
                  <a:lnTo>
                    <a:pt x="89" y="18"/>
                  </a:lnTo>
                  <a:lnTo>
                    <a:pt x="91" y="18"/>
                  </a:lnTo>
                  <a:lnTo>
                    <a:pt x="93" y="21"/>
                  </a:lnTo>
                  <a:lnTo>
                    <a:pt x="93" y="23"/>
                  </a:lnTo>
                  <a:lnTo>
                    <a:pt x="97" y="27"/>
                  </a:lnTo>
                  <a:lnTo>
                    <a:pt x="97" y="29"/>
                  </a:lnTo>
                  <a:lnTo>
                    <a:pt x="100" y="31"/>
                  </a:lnTo>
                  <a:lnTo>
                    <a:pt x="100" y="35"/>
                  </a:lnTo>
                  <a:lnTo>
                    <a:pt x="102" y="39"/>
                  </a:lnTo>
                  <a:lnTo>
                    <a:pt x="102" y="47"/>
                  </a:lnTo>
                  <a:lnTo>
                    <a:pt x="104" y="52"/>
                  </a:lnTo>
                  <a:lnTo>
                    <a:pt x="104" y="50"/>
                  </a:lnTo>
                  <a:lnTo>
                    <a:pt x="102" y="54"/>
                  </a:lnTo>
                  <a:lnTo>
                    <a:pt x="102" y="64"/>
                  </a:lnTo>
                  <a:lnTo>
                    <a:pt x="100" y="66"/>
                  </a:lnTo>
                  <a:lnTo>
                    <a:pt x="100" y="70"/>
                  </a:lnTo>
                  <a:lnTo>
                    <a:pt x="97" y="72"/>
                  </a:lnTo>
                  <a:lnTo>
                    <a:pt x="97" y="77"/>
                  </a:lnTo>
                  <a:lnTo>
                    <a:pt x="93" y="81"/>
                  </a:lnTo>
                  <a:lnTo>
                    <a:pt x="83" y="91"/>
                  </a:lnTo>
                  <a:lnTo>
                    <a:pt x="79" y="95"/>
                  </a:lnTo>
                  <a:lnTo>
                    <a:pt x="75" y="95"/>
                  </a:lnTo>
                  <a:lnTo>
                    <a:pt x="73" y="97"/>
                  </a:lnTo>
                  <a:lnTo>
                    <a:pt x="68" y="97"/>
                  </a:lnTo>
                  <a:lnTo>
                    <a:pt x="66" y="99"/>
                  </a:lnTo>
                  <a:lnTo>
                    <a:pt x="56" y="99"/>
                  </a:lnTo>
                  <a:lnTo>
                    <a:pt x="52" y="101"/>
                  </a:lnTo>
                  <a:lnTo>
                    <a:pt x="54" y="101"/>
                  </a:lnTo>
                  <a:lnTo>
                    <a:pt x="50" y="99"/>
                  </a:lnTo>
                  <a:lnTo>
                    <a:pt x="39" y="99"/>
                  </a:lnTo>
                  <a:lnTo>
                    <a:pt x="37" y="97"/>
                  </a:lnTo>
                  <a:lnTo>
                    <a:pt x="33" y="97"/>
                  </a:lnTo>
                  <a:lnTo>
                    <a:pt x="31" y="95"/>
                  </a:lnTo>
                  <a:lnTo>
                    <a:pt x="27" y="95"/>
                  </a:lnTo>
                  <a:lnTo>
                    <a:pt x="23" y="91"/>
                  </a:lnTo>
                  <a:lnTo>
                    <a:pt x="12" y="81"/>
                  </a:lnTo>
                  <a:lnTo>
                    <a:pt x="8" y="77"/>
                  </a:lnTo>
                  <a:lnTo>
                    <a:pt x="8" y="72"/>
                  </a:lnTo>
                  <a:lnTo>
                    <a:pt x="6" y="70"/>
                  </a:lnTo>
                  <a:lnTo>
                    <a:pt x="6" y="66"/>
                  </a:lnTo>
                  <a:lnTo>
                    <a:pt x="4" y="64"/>
                  </a:lnTo>
                  <a:lnTo>
                    <a:pt x="4" y="52"/>
                  </a:lnTo>
                  <a:lnTo>
                    <a:pt x="0" y="52"/>
                  </a:lnTo>
                  <a:close/>
                </a:path>
              </a:pathLst>
            </a:custGeom>
            <a:solidFill>
              <a:srgbClr val="66FFFF"/>
            </a:solidFill>
            <a:ln w="6350">
              <a:solidFill>
                <a:schemeClr val="tx1"/>
              </a:solidFill>
              <a:round/>
              <a:headEnd/>
              <a:tailEnd/>
            </a:ln>
          </p:spPr>
          <p:txBody>
            <a:bodyPr/>
            <a:lstStyle/>
            <a:p>
              <a:endParaRPr lang="de-DE"/>
            </a:p>
          </p:txBody>
        </p:sp>
        <p:sp>
          <p:nvSpPr>
            <p:cNvPr id="110951" name="Freeform 586"/>
            <p:cNvSpPr>
              <a:spLocks/>
            </p:cNvSpPr>
            <p:nvPr/>
          </p:nvSpPr>
          <p:spPr bwMode="auto">
            <a:xfrm>
              <a:off x="1478" y="1443"/>
              <a:ext cx="4" cy="71"/>
            </a:xfrm>
            <a:custGeom>
              <a:avLst/>
              <a:gdLst>
                <a:gd name="T0" fmla="*/ 4 w 4"/>
                <a:gd name="T1" fmla="*/ 71 h 71"/>
                <a:gd name="T2" fmla="*/ 4 w 4"/>
                <a:gd name="T3" fmla="*/ 2 h 71"/>
                <a:gd name="T4" fmla="*/ 0 w 4"/>
                <a:gd name="T5" fmla="*/ 2 h 71"/>
                <a:gd name="T6" fmla="*/ 0 w 4"/>
                <a:gd name="T7" fmla="*/ 21 h 71"/>
                <a:gd name="T8" fmla="*/ 4 w 4"/>
                <a:gd name="T9" fmla="*/ 21 h 71"/>
                <a:gd name="T10" fmla="*/ 4 w 4"/>
                <a:gd name="T11" fmla="*/ 2 h 71"/>
                <a:gd name="T12" fmla="*/ 4 w 4"/>
                <a:gd name="T13" fmla="*/ 0 h 71"/>
                <a:gd name="T14" fmla="*/ 2 w 4"/>
                <a:gd name="T15" fmla="*/ 0 h 71"/>
                <a:gd name="T16" fmla="*/ 0 w 4"/>
                <a:gd name="T17" fmla="*/ 0 h 71"/>
                <a:gd name="T18" fmla="*/ 0 w 4"/>
                <a:gd name="T19" fmla="*/ 2 h 71"/>
                <a:gd name="T20" fmla="*/ 0 w 4"/>
                <a:gd name="T21" fmla="*/ 71 h 71"/>
                <a:gd name="T22" fmla="*/ 4 w 4"/>
                <a:gd name="T23" fmla="*/ 71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1"/>
                <a:gd name="T38" fmla="*/ 4 w 4"/>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1">
                  <a:moveTo>
                    <a:pt x="4" y="71"/>
                  </a:moveTo>
                  <a:lnTo>
                    <a:pt x="4" y="2"/>
                  </a:lnTo>
                  <a:lnTo>
                    <a:pt x="0" y="2"/>
                  </a:lnTo>
                  <a:lnTo>
                    <a:pt x="0" y="21"/>
                  </a:lnTo>
                  <a:lnTo>
                    <a:pt x="4" y="21"/>
                  </a:lnTo>
                  <a:lnTo>
                    <a:pt x="4" y="2"/>
                  </a:lnTo>
                  <a:lnTo>
                    <a:pt x="4" y="0"/>
                  </a:lnTo>
                  <a:lnTo>
                    <a:pt x="2" y="0"/>
                  </a:lnTo>
                  <a:lnTo>
                    <a:pt x="0" y="0"/>
                  </a:lnTo>
                  <a:lnTo>
                    <a:pt x="0" y="2"/>
                  </a:lnTo>
                  <a:lnTo>
                    <a:pt x="0" y="71"/>
                  </a:lnTo>
                  <a:lnTo>
                    <a:pt x="4" y="71"/>
                  </a:lnTo>
                  <a:close/>
                </a:path>
              </a:pathLst>
            </a:custGeom>
            <a:solidFill>
              <a:srgbClr val="66FFFF"/>
            </a:solidFill>
            <a:ln w="6350">
              <a:solidFill>
                <a:schemeClr val="tx1"/>
              </a:solidFill>
              <a:round/>
              <a:headEnd/>
              <a:tailEnd/>
            </a:ln>
          </p:spPr>
          <p:txBody>
            <a:bodyPr/>
            <a:lstStyle/>
            <a:p>
              <a:endParaRPr lang="de-DE"/>
            </a:p>
          </p:txBody>
        </p:sp>
        <p:sp>
          <p:nvSpPr>
            <p:cNvPr id="110952" name="Freeform 587"/>
            <p:cNvSpPr>
              <a:spLocks/>
            </p:cNvSpPr>
            <p:nvPr/>
          </p:nvSpPr>
          <p:spPr bwMode="auto">
            <a:xfrm>
              <a:off x="1459" y="1414"/>
              <a:ext cx="42" cy="29"/>
            </a:xfrm>
            <a:custGeom>
              <a:avLst/>
              <a:gdLst>
                <a:gd name="T0" fmla="*/ 21 w 42"/>
                <a:gd name="T1" fmla="*/ 0 h 29"/>
                <a:gd name="T2" fmla="*/ 0 w 42"/>
                <a:gd name="T3" fmla="*/ 29 h 29"/>
                <a:gd name="T4" fmla="*/ 42 w 42"/>
                <a:gd name="T5" fmla="*/ 29 h 29"/>
                <a:gd name="T6" fmla="*/ 21 w 42"/>
                <a:gd name="T7" fmla="*/ 0 h 29"/>
                <a:gd name="T8" fmla="*/ 0 60000 65536"/>
                <a:gd name="T9" fmla="*/ 0 60000 65536"/>
                <a:gd name="T10" fmla="*/ 0 60000 65536"/>
                <a:gd name="T11" fmla="*/ 0 60000 65536"/>
                <a:gd name="T12" fmla="*/ 0 w 42"/>
                <a:gd name="T13" fmla="*/ 0 h 29"/>
                <a:gd name="T14" fmla="*/ 42 w 42"/>
                <a:gd name="T15" fmla="*/ 29 h 29"/>
              </a:gdLst>
              <a:ahLst/>
              <a:cxnLst>
                <a:cxn ang="T8">
                  <a:pos x="T0" y="T1"/>
                </a:cxn>
                <a:cxn ang="T9">
                  <a:pos x="T2" y="T3"/>
                </a:cxn>
                <a:cxn ang="T10">
                  <a:pos x="T4" y="T5"/>
                </a:cxn>
                <a:cxn ang="T11">
                  <a:pos x="T6" y="T7"/>
                </a:cxn>
              </a:cxnLst>
              <a:rect l="T12" t="T13" r="T14" b="T15"/>
              <a:pathLst>
                <a:path w="42" h="29">
                  <a:moveTo>
                    <a:pt x="21" y="0"/>
                  </a:moveTo>
                  <a:lnTo>
                    <a:pt x="0" y="29"/>
                  </a:lnTo>
                  <a:lnTo>
                    <a:pt x="42" y="29"/>
                  </a:lnTo>
                  <a:lnTo>
                    <a:pt x="21" y="0"/>
                  </a:lnTo>
                  <a:close/>
                </a:path>
              </a:pathLst>
            </a:custGeom>
            <a:solidFill>
              <a:srgbClr val="66FFFF"/>
            </a:solidFill>
            <a:ln w="6350">
              <a:solidFill>
                <a:schemeClr val="tx1"/>
              </a:solidFill>
              <a:round/>
              <a:headEnd/>
              <a:tailEnd/>
            </a:ln>
          </p:spPr>
          <p:txBody>
            <a:bodyPr/>
            <a:lstStyle/>
            <a:p>
              <a:endParaRPr lang="de-DE"/>
            </a:p>
          </p:txBody>
        </p:sp>
        <p:sp>
          <p:nvSpPr>
            <p:cNvPr id="110953" name="Freeform 588"/>
            <p:cNvSpPr>
              <a:spLocks/>
            </p:cNvSpPr>
            <p:nvPr/>
          </p:nvSpPr>
          <p:spPr bwMode="auto">
            <a:xfrm>
              <a:off x="1457" y="1412"/>
              <a:ext cx="46" cy="33"/>
            </a:xfrm>
            <a:custGeom>
              <a:avLst/>
              <a:gdLst>
                <a:gd name="T0" fmla="*/ 25 w 46"/>
                <a:gd name="T1" fmla="*/ 0 h 33"/>
                <a:gd name="T2" fmla="*/ 21 w 46"/>
                <a:gd name="T3" fmla="*/ 0 h 33"/>
                <a:gd name="T4" fmla="*/ 0 w 46"/>
                <a:gd name="T5" fmla="*/ 29 h 33"/>
                <a:gd name="T6" fmla="*/ 0 w 46"/>
                <a:gd name="T7" fmla="*/ 33 h 33"/>
                <a:gd name="T8" fmla="*/ 46 w 46"/>
                <a:gd name="T9" fmla="*/ 33 h 33"/>
                <a:gd name="T10" fmla="*/ 46 w 46"/>
                <a:gd name="T11" fmla="*/ 29 h 33"/>
                <a:gd name="T12" fmla="*/ 25 w 46"/>
                <a:gd name="T13" fmla="*/ 0 h 33"/>
                <a:gd name="T14" fmla="*/ 21 w 46"/>
                <a:gd name="T15" fmla="*/ 4 h 33"/>
                <a:gd name="T16" fmla="*/ 41 w 46"/>
                <a:gd name="T17" fmla="*/ 33 h 33"/>
                <a:gd name="T18" fmla="*/ 44 w 46"/>
                <a:gd name="T19" fmla="*/ 29 h 33"/>
                <a:gd name="T20" fmla="*/ 2 w 46"/>
                <a:gd name="T21" fmla="*/ 29 h 33"/>
                <a:gd name="T22" fmla="*/ 4 w 46"/>
                <a:gd name="T23" fmla="*/ 33 h 33"/>
                <a:gd name="T24" fmla="*/ 25 w 46"/>
                <a:gd name="T25" fmla="*/ 4 h 33"/>
                <a:gd name="T26" fmla="*/ 21 w 46"/>
                <a:gd name="T27" fmla="*/ 4 h 33"/>
                <a:gd name="T28" fmla="*/ 25 w 46"/>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33"/>
                <a:gd name="T47" fmla="*/ 46 w 46"/>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33">
                  <a:moveTo>
                    <a:pt x="25" y="0"/>
                  </a:moveTo>
                  <a:lnTo>
                    <a:pt x="21" y="0"/>
                  </a:lnTo>
                  <a:lnTo>
                    <a:pt x="0" y="29"/>
                  </a:lnTo>
                  <a:lnTo>
                    <a:pt x="0" y="33"/>
                  </a:lnTo>
                  <a:lnTo>
                    <a:pt x="46" y="33"/>
                  </a:lnTo>
                  <a:lnTo>
                    <a:pt x="46" y="29"/>
                  </a:lnTo>
                  <a:lnTo>
                    <a:pt x="25" y="0"/>
                  </a:lnTo>
                  <a:lnTo>
                    <a:pt x="21" y="4"/>
                  </a:lnTo>
                  <a:lnTo>
                    <a:pt x="41" y="33"/>
                  </a:lnTo>
                  <a:lnTo>
                    <a:pt x="44" y="29"/>
                  </a:lnTo>
                  <a:lnTo>
                    <a:pt x="2" y="29"/>
                  </a:lnTo>
                  <a:lnTo>
                    <a:pt x="4" y="33"/>
                  </a:lnTo>
                  <a:lnTo>
                    <a:pt x="25" y="4"/>
                  </a:lnTo>
                  <a:lnTo>
                    <a:pt x="21" y="4"/>
                  </a:lnTo>
                  <a:lnTo>
                    <a:pt x="25" y="0"/>
                  </a:lnTo>
                  <a:close/>
                </a:path>
              </a:pathLst>
            </a:custGeom>
            <a:solidFill>
              <a:srgbClr val="66FFFF"/>
            </a:solidFill>
            <a:ln w="6350">
              <a:solidFill>
                <a:schemeClr val="tx1"/>
              </a:solidFill>
              <a:round/>
              <a:headEnd/>
              <a:tailEnd/>
            </a:ln>
          </p:spPr>
          <p:txBody>
            <a:bodyPr/>
            <a:lstStyle/>
            <a:p>
              <a:endParaRPr lang="de-DE"/>
            </a:p>
          </p:txBody>
        </p:sp>
      </p:grpSp>
      <p:grpSp>
        <p:nvGrpSpPr>
          <p:cNvPr id="110912" name="Group 589"/>
          <p:cNvGrpSpPr>
            <a:grpSpLocks/>
          </p:cNvGrpSpPr>
          <p:nvPr/>
        </p:nvGrpSpPr>
        <p:grpSpPr bwMode="auto">
          <a:xfrm>
            <a:off x="1217613" y="2241550"/>
            <a:ext cx="144462" cy="322263"/>
            <a:chOff x="830" y="1412"/>
            <a:chExt cx="106" cy="208"/>
          </a:xfrm>
        </p:grpSpPr>
        <p:sp>
          <p:nvSpPr>
            <p:cNvPr id="110944" name="Oval 590"/>
            <p:cNvSpPr>
              <a:spLocks noChangeArrowheads="1"/>
            </p:cNvSpPr>
            <p:nvPr/>
          </p:nvSpPr>
          <p:spPr bwMode="auto">
            <a:xfrm>
              <a:off x="832" y="1516"/>
              <a:ext cx="104" cy="104"/>
            </a:xfrm>
            <a:prstGeom prst="ellipse">
              <a:avLst/>
            </a:prstGeom>
            <a:solidFill>
              <a:srgbClr val="66FFFF"/>
            </a:solidFill>
            <a:ln w="6350">
              <a:solidFill>
                <a:schemeClr val="tx1"/>
              </a:solidFill>
              <a:round/>
              <a:headEnd/>
              <a:tailEnd/>
            </a:ln>
          </p:spPr>
          <p:txBody>
            <a:bodyPr/>
            <a:lstStyle/>
            <a:p>
              <a:endParaRPr lang="en-US"/>
            </a:p>
          </p:txBody>
        </p:sp>
        <p:sp>
          <p:nvSpPr>
            <p:cNvPr id="110945" name="Freeform 591"/>
            <p:cNvSpPr>
              <a:spLocks/>
            </p:cNvSpPr>
            <p:nvPr/>
          </p:nvSpPr>
          <p:spPr bwMode="auto">
            <a:xfrm>
              <a:off x="830" y="1514"/>
              <a:ext cx="106" cy="106"/>
            </a:xfrm>
            <a:custGeom>
              <a:avLst/>
              <a:gdLst>
                <a:gd name="T0" fmla="*/ 2 w 106"/>
                <a:gd name="T1" fmla="*/ 66 h 106"/>
                <a:gd name="T2" fmla="*/ 4 w 106"/>
                <a:gd name="T3" fmla="*/ 77 h 106"/>
                <a:gd name="T4" fmla="*/ 12 w 106"/>
                <a:gd name="T5" fmla="*/ 85 h 106"/>
                <a:gd name="T6" fmla="*/ 21 w 106"/>
                <a:gd name="T7" fmla="*/ 95 h 106"/>
                <a:gd name="T8" fmla="*/ 29 w 106"/>
                <a:gd name="T9" fmla="*/ 99 h 106"/>
                <a:gd name="T10" fmla="*/ 39 w 106"/>
                <a:gd name="T11" fmla="*/ 104 h 106"/>
                <a:gd name="T12" fmla="*/ 54 w 106"/>
                <a:gd name="T13" fmla="*/ 106 h 106"/>
                <a:gd name="T14" fmla="*/ 66 w 106"/>
                <a:gd name="T15" fmla="*/ 101 h 106"/>
                <a:gd name="T16" fmla="*/ 77 w 106"/>
                <a:gd name="T17" fmla="*/ 99 h 106"/>
                <a:gd name="T18" fmla="*/ 85 w 106"/>
                <a:gd name="T19" fmla="*/ 91 h 106"/>
                <a:gd name="T20" fmla="*/ 95 w 106"/>
                <a:gd name="T21" fmla="*/ 81 h 106"/>
                <a:gd name="T22" fmla="*/ 102 w 106"/>
                <a:gd name="T23" fmla="*/ 70 h 106"/>
                <a:gd name="T24" fmla="*/ 104 w 106"/>
                <a:gd name="T25" fmla="*/ 54 h 106"/>
                <a:gd name="T26" fmla="*/ 104 w 106"/>
                <a:gd name="T27" fmla="*/ 47 h 106"/>
                <a:gd name="T28" fmla="*/ 102 w 106"/>
                <a:gd name="T29" fmla="*/ 31 h 106"/>
                <a:gd name="T30" fmla="*/ 95 w 106"/>
                <a:gd name="T31" fmla="*/ 23 h 106"/>
                <a:gd name="T32" fmla="*/ 87 w 106"/>
                <a:gd name="T33" fmla="*/ 14 h 106"/>
                <a:gd name="T34" fmla="*/ 81 w 106"/>
                <a:gd name="T35" fmla="*/ 8 h 106"/>
                <a:gd name="T36" fmla="*/ 70 w 106"/>
                <a:gd name="T37" fmla="*/ 2 h 106"/>
                <a:gd name="T38" fmla="*/ 39 w 106"/>
                <a:gd name="T39" fmla="*/ 0 h 106"/>
                <a:gd name="T40" fmla="*/ 29 w 106"/>
                <a:gd name="T41" fmla="*/ 4 h 106"/>
                <a:gd name="T42" fmla="*/ 21 w 106"/>
                <a:gd name="T43" fmla="*/ 8 h 106"/>
                <a:gd name="T44" fmla="*/ 4 w 106"/>
                <a:gd name="T45" fmla="*/ 27 h 106"/>
                <a:gd name="T46" fmla="*/ 2 w 106"/>
                <a:gd name="T47" fmla="*/ 35 h 106"/>
                <a:gd name="T48" fmla="*/ 4 w 106"/>
                <a:gd name="T49" fmla="*/ 52 h 106"/>
                <a:gd name="T50" fmla="*/ 6 w 106"/>
                <a:gd name="T51" fmla="*/ 31 h 106"/>
                <a:gd name="T52" fmla="*/ 12 w 106"/>
                <a:gd name="T53" fmla="*/ 23 h 106"/>
                <a:gd name="T54" fmla="*/ 19 w 106"/>
                <a:gd name="T55" fmla="*/ 18 h 106"/>
                <a:gd name="T56" fmla="*/ 23 w 106"/>
                <a:gd name="T57" fmla="*/ 12 h 106"/>
                <a:gd name="T58" fmla="*/ 31 w 106"/>
                <a:gd name="T59" fmla="*/ 6 h 106"/>
                <a:gd name="T60" fmla="*/ 52 w 106"/>
                <a:gd name="T61" fmla="*/ 4 h 106"/>
                <a:gd name="T62" fmla="*/ 70 w 106"/>
                <a:gd name="T63" fmla="*/ 6 h 106"/>
                <a:gd name="T64" fmla="*/ 81 w 106"/>
                <a:gd name="T65" fmla="*/ 12 h 106"/>
                <a:gd name="T66" fmla="*/ 91 w 106"/>
                <a:gd name="T67" fmla="*/ 21 h 106"/>
                <a:gd name="T68" fmla="*/ 95 w 106"/>
                <a:gd name="T69" fmla="*/ 29 h 106"/>
                <a:gd name="T70" fmla="*/ 100 w 106"/>
                <a:gd name="T71" fmla="*/ 39 h 106"/>
                <a:gd name="T72" fmla="*/ 102 w 106"/>
                <a:gd name="T73" fmla="*/ 50 h 106"/>
                <a:gd name="T74" fmla="*/ 97 w 106"/>
                <a:gd name="T75" fmla="*/ 66 h 106"/>
                <a:gd name="T76" fmla="*/ 95 w 106"/>
                <a:gd name="T77" fmla="*/ 77 h 106"/>
                <a:gd name="T78" fmla="*/ 77 w 106"/>
                <a:gd name="T79" fmla="*/ 95 h 106"/>
                <a:gd name="T80" fmla="*/ 66 w 106"/>
                <a:gd name="T81" fmla="*/ 97 h 106"/>
                <a:gd name="T82" fmla="*/ 50 w 106"/>
                <a:gd name="T83" fmla="*/ 101 h 106"/>
                <a:gd name="T84" fmla="*/ 31 w 106"/>
                <a:gd name="T85" fmla="*/ 97 h 106"/>
                <a:gd name="T86" fmla="*/ 23 w 106"/>
                <a:gd name="T87" fmla="*/ 91 h 106"/>
                <a:gd name="T88" fmla="*/ 19 w 106"/>
                <a:gd name="T89" fmla="*/ 87 h 106"/>
                <a:gd name="T90" fmla="*/ 8 w 106"/>
                <a:gd name="T91" fmla="*/ 72 h 106"/>
                <a:gd name="T92" fmla="*/ 4 w 106"/>
                <a:gd name="T93" fmla="*/ 64 h 1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
                <a:gd name="T142" fmla="*/ 0 h 106"/>
                <a:gd name="T143" fmla="*/ 106 w 106"/>
                <a:gd name="T144" fmla="*/ 106 h 1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 h="106">
                  <a:moveTo>
                    <a:pt x="0" y="52"/>
                  </a:moveTo>
                  <a:lnTo>
                    <a:pt x="0" y="64"/>
                  </a:lnTo>
                  <a:lnTo>
                    <a:pt x="2" y="66"/>
                  </a:lnTo>
                  <a:lnTo>
                    <a:pt x="2" y="70"/>
                  </a:lnTo>
                  <a:lnTo>
                    <a:pt x="4" y="72"/>
                  </a:lnTo>
                  <a:lnTo>
                    <a:pt x="4" y="77"/>
                  </a:lnTo>
                  <a:lnTo>
                    <a:pt x="8" y="81"/>
                  </a:lnTo>
                  <a:lnTo>
                    <a:pt x="8" y="85"/>
                  </a:lnTo>
                  <a:lnTo>
                    <a:pt x="12" y="85"/>
                  </a:lnTo>
                  <a:lnTo>
                    <a:pt x="14" y="87"/>
                  </a:lnTo>
                  <a:lnTo>
                    <a:pt x="14" y="89"/>
                  </a:lnTo>
                  <a:lnTo>
                    <a:pt x="21" y="95"/>
                  </a:lnTo>
                  <a:lnTo>
                    <a:pt x="23" y="95"/>
                  </a:lnTo>
                  <a:lnTo>
                    <a:pt x="27" y="99"/>
                  </a:lnTo>
                  <a:lnTo>
                    <a:pt x="29" y="99"/>
                  </a:lnTo>
                  <a:lnTo>
                    <a:pt x="31" y="101"/>
                  </a:lnTo>
                  <a:lnTo>
                    <a:pt x="35" y="101"/>
                  </a:lnTo>
                  <a:lnTo>
                    <a:pt x="39" y="104"/>
                  </a:lnTo>
                  <a:lnTo>
                    <a:pt x="48" y="104"/>
                  </a:lnTo>
                  <a:lnTo>
                    <a:pt x="52" y="106"/>
                  </a:lnTo>
                  <a:lnTo>
                    <a:pt x="54" y="106"/>
                  </a:lnTo>
                  <a:lnTo>
                    <a:pt x="54" y="104"/>
                  </a:lnTo>
                  <a:lnTo>
                    <a:pt x="64" y="104"/>
                  </a:lnTo>
                  <a:lnTo>
                    <a:pt x="66" y="101"/>
                  </a:lnTo>
                  <a:lnTo>
                    <a:pt x="70" y="101"/>
                  </a:lnTo>
                  <a:lnTo>
                    <a:pt x="73" y="99"/>
                  </a:lnTo>
                  <a:lnTo>
                    <a:pt x="77" y="99"/>
                  </a:lnTo>
                  <a:lnTo>
                    <a:pt x="81" y="95"/>
                  </a:lnTo>
                  <a:lnTo>
                    <a:pt x="85" y="95"/>
                  </a:lnTo>
                  <a:lnTo>
                    <a:pt x="85" y="91"/>
                  </a:lnTo>
                  <a:lnTo>
                    <a:pt x="91" y="85"/>
                  </a:lnTo>
                  <a:lnTo>
                    <a:pt x="95" y="85"/>
                  </a:lnTo>
                  <a:lnTo>
                    <a:pt x="95" y="81"/>
                  </a:lnTo>
                  <a:lnTo>
                    <a:pt x="100" y="77"/>
                  </a:lnTo>
                  <a:lnTo>
                    <a:pt x="100" y="72"/>
                  </a:lnTo>
                  <a:lnTo>
                    <a:pt x="102" y="70"/>
                  </a:lnTo>
                  <a:lnTo>
                    <a:pt x="102" y="66"/>
                  </a:lnTo>
                  <a:lnTo>
                    <a:pt x="104" y="64"/>
                  </a:lnTo>
                  <a:lnTo>
                    <a:pt x="104" y="54"/>
                  </a:lnTo>
                  <a:lnTo>
                    <a:pt x="106" y="54"/>
                  </a:lnTo>
                  <a:lnTo>
                    <a:pt x="106" y="52"/>
                  </a:lnTo>
                  <a:lnTo>
                    <a:pt x="104" y="47"/>
                  </a:lnTo>
                  <a:lnTo>
                    <a:pt x="104" y="39"/>
                  </a:lnTo>
                  <a:lnTo>
                    <a:pt x="102" y="35"/>
                  </a:lnTo>
                  <a:lnTo>
                    <a:pt x="102" y="31"/>
                  </a:lnTo>
                  <a:lnTo>
                    <a:pt x="100" y="29"/>
                  </a:lnTo>
                  <a:lnTo>
                    <a:pt x="100" y="27"/>
                  </a:lnTo>
                  <a:lnTo>
                    <a:pt x="95" y="23"/>
                  </a:lnTo>
                  <a:lnTo>
                    <a:pt x="95" y="21"/>
                  </a:lnTo>
                  <a:lnTo>
                    <a:pt x="89" y="14"/>
                  </a:lnTo>
                  <a:lnTo>
                    <a:pt x="87" y="14"/>
                  </a:lnTo>
                  <a:lnTo>
                    <a:pt x="85" y="12"/>
                  </a:lnTo>
                  <a:lnTo>
                    <a:pt x="85" y="8"/>
                  </a:lnTo>
                  <a:lnTo>
                    <a:pt x="81" y="8"/>
                  </a:lnTo>
                  <a:lnTo>
                    <a:pt x="77" y="4"/>
                  </a:lnTo>
                  <a:lnTo>
                    <a:pt x="73" y="4"/>
                  </a:lnTo>
                  <a:lnTo>
                    <a:pt x="70" y="2"/>
                  </a:lnTo>
                  <a:lnTo>
                    <a:pt x="66" y="2"/>
                  </a:lnTo>
                  <a:lnTo>
                    <a:pt x="64" y="0"/>
                  </a:lnTo>
                  <a:lnTo>
                    <a:pt x="39" y="0"/>
                  </a:lnTo>
                  <a:lnTo>
                    <a:pt x="35" y="2"/>
                  </a:lnTo>
                  <a:lnTo>
                    <a:pt x="31" y="2"/>
                  </a:lnTo>
                  <a:lnTo>
                    <a:pt x="29" y="4"/>
                  </a:lnTo>
                  <a:lnTo>
                    <a:pt x="27" y="4"/>
                  </a:lnTo>
                  <a:lnTo>
                    <a:pt x="23" y="8"/>
                  </a:lnTo>
                  <a:lnTo>
                    <a:pt x="21" y="8"/>
                  </a:lnTo>
                  <a:lnTo>
                    <a:pt x="8" y="21"/>
                  </a:lnTo>
                  <a:lnTo>
                    <a:pt x="8" y="23"/>
                  </a:lnTo>
                  <a:lnTo>
                    <a:pt x="4" y="27"/>
                  </a:lnTo>
                  <a:lnTo>
                    <a:pt x="4" y="29"/>
                  </a:lnTo>
                  <a:lnTo>
                    <a:pt x="2" y="31"/>
                  </a:lnTo>
                  <a:lnTo>
                    <a:pt x="2" y="35"/>
                  </a:lnTo>
                  <a:lnTo>
                    <a:pt x="0" y="39"/>
                  </a:lnTo>
                  <a:lnTo>
                    <a:pt x="0" y="52"/>
                  </a:lnTo>
                  <a:lnTo>
                    <a:pt x="4" y="52"/>
                  </a:lnTo>
                  <a:lnTo>
                    <a:pt x="4" y="39"/>
                  </a:lnTo>
                  <a:lnTo>
                    <a:pt x="6" y="35"/>
                  </a:lnTo>
                  <a:lnTo>
                    <a:pt x="6" y="31"/>
                  </a:lnTo>
                  <a:lnTo>
                    <a:pt x="8" y="29"/>
                  </a:lnTo>
                  <a:lnTo>
                    <a:pt x="8" y="27"/>
                  </a:lnTo>
                  <a:lnTo>
                    <a:pt x="12" y="23"/>
                  </a:lnTo>
                  <a:lnTo>
                    <a:pt x="12" y="21"/>
                  </a:lnTo>
                  <a:lnTo>
                    <a:pt x="14" y="18"/>
                  </a:lnTo>
                  <a:lnTo>
                    <a:pt x="19" y="18"/>
                  </a:lnTo>
                  <a:lnTo>
                    <a:pt x="19" y="14"/>
                  </a:lnTo>
                  <a:lnTo>
                    <a:pt x="21" y="12"/>
                  </a:lnTo>
                  <a:lnTo>
                    <a:pt x="23" y="12"/>
                  </a:lnTo>
                  <a:lnTo>
                    <a:pt x="27" y="8"/>
                  </a:lnTo>
                  <a:lnTo>
                    <a:pt x="29" y="8"/>
                  </a:lnTo>
                  <a:lnTo>
                    <a:pt x="31" y="6"/>
                  </a:lnTo>
                  <a:lnTo>
                    <a:pt x="35" y="6"/>
                  </a:lnTo>
                  <a:lnTo>
                    <a:pt x="39" y="4"/>
                  </a:lnTo>
                  <a:lnTo>
                    <a:pt x="52" y="4"/>
                  </a:lnTo>
                  <a:lnTo>
                    <a:pt x="64" y="4"/>
                  </a:lnTo>
                  <a:lnTo>
                    <a:pt x="66" y="6"/>
                  </a:lnTo>
                  <a:lnTo>
                    <a:pt x="70" y="6"/>
                  </a:lnTo>
                  <a:lnTo>
                    <a:pt x="73" y="8"/>
                  </a:lnTo>
                  <a:lnTo>
                    <a:pt x="77" y="8"/>
                  </a:lnTo>
                  <a:lnTo>
                    <a:pt x="81" y="12"/>
                  </a:lnTo>
                  <a:lnTo>
                    <a:pt x="87" y="18"/>
                  </a:lnTo>
                  <a:lnTo>
                    <a:pt x="89" y="18"/>
                  </a:lnTo>
                  <a:lnTo>
                    <a:pt x="91" y="21"/>
                  </a:lnTo>
                  <a:lnTo>
                    <a:pt x="91" y="23"/>
                  </a:lnTo>
                  <a:lnTo>
                    <a:pt x="95" y="27"/>
                  </a:lnTo>
                  <a:lnTo>
                    <a:pt x="95" y="29"/>
                  </a:lnTo>
                  <a:lnTo>
                    <a:pt x="97" y="31"/>
                  </a:lnTo>
                  <a:lnTo>
                    <a:pt x="97" y="35"/>
                  </a:lnTo>
                  <a:lnTo>
                    <a:pt x="100" y="39"/>
                  </a:lnTo>
                  <a:lnTo>
                    <a:pt x="100" y="47"/>
                  </a:lnTo>
                  <a:lnTo>
                    <a:pt x="102" y="52"/>
                  </a:lnTo>
                  <a:lnTo>
                    <a:pt x="102" y="50"/>
                  </a:lnTo>
                  <a:lnTo>
                    <a:pt x="100" y="54"/>
                  </a:lnTo>
                  <a:lnTo>
                    <a:pt x="100" y="64"/>
                  </a:lnTo>
                  <a:lnTo>
                    <a:pt x="97" y="66"/>
                  </a:lnTo>
                  <a:lnTo>
                    <a:pt x="97" y="70"/>
                  </a:lnTo>
                  <a:lnTo>
                    <a:pt x="95" y="72"/>
                  </a:lnTo>
                  <a:lnTo>
                    <a:pt x="95" y="77"/>
                  </a:lnTo>
                  <a:lnTo>
                    <a:pt x="91" y="81"/>
                  </a:lnTo>
                  <a:lnTo>
                    <a:pt x="81" y="91"/>
                  </a:lnTo>
                  <a:lnTo>
                    <a:pt x="77" y="95"/>
                  </a:lnTo>
                  <a:lnTo>
                    <a:pt x="73" y="95"/>
                  </a:lnTo>
                  <a:lnTo>
                    <a:pt x="70" y="97"/>
                  </a:lnTo>
                  <a:lnTo>
                    <a:pt x="66" y="97"/>
                  </a:lnTo>
                  <a:lnTo>
                    <a:pt x="64" y="99"/>
                  </a:lnTo>
                  <a:lnTo>
                    <a:pt x="54" y="99"/>
                  </a:lnTo>
                  <a:lnTo>
                    <a:pt x="50" y="101"/>
                  </a:lnTo>
                  <a:lnTo>
                    <a:pt x="52" y="101"/>
                  </a:lnTo>
                  <a:lnTo>
                    <a:pt x="48" y="99"/>
                  </a:lnTo>
                  <a:lnTo>
                    <a:pt x="31" y="97"/>
                  </a:lnTo>
                  <a:lnTo>
                    <a:pt x="29" y="95"/>
                  </a:lnTo>
                  <a:lnTo>
                    <a:pt x="27" y="95"/>
                  </a:lnTo>
                  <a:lnTo>
                    <a:pt x="23" y="91"/>
                  </a:lnTo>
                  <a:lnTo>
                    <a:pt x="21" y="91"/>
                  </a:lnTo>
                  <a:lnTo>
                    <a:pt x="19" y="89"/>
                  </a:lnTo>
                  <a:lnTo>
                    <a:pt x="19" y="87"/>
                  </a:lnTo>
                  <a:lnTo>
                    <a:pt x="12" y="81"/>
                  </a:lnTo>
                  <a:lnTo>
                    <a:pt x="8" y="77"/>
                  </a:lnTo>
                  <a:lnTo>
                    <a:pt x="8" y="72"/>
                  </a:lnTo>
                  <a:lnTo>
                    <a:pt x="6" y="70"/>
                  </a:lnTo>
                  <a:lnTo>
                    <a:pt x="6" y="66"/>
                  </a:lnTo>
                  <a:lnTo>
                    <a:pt x="4" y="64"/>
                  </a:lnTo>
                  <a:lnTo>
                    <a:pt x="4" y="52"/>
                  </a:lnTo>
                  <a:lnTo>
                    <a:pt x="0" y="52"/>
                  </a:lnTo>
                  <a:close/>
                </a:path>
              </a:pathLst>
            </a:custGeom>
            <a:solidFill>
              <a:srgbClr val="66FFFF"/>
            </a:solidFill>
            <a:ln w="6350">
              <a:solidFill>
                <a:schemeClr val="tx1"/>
              </a:solidFill>
              <a:round/>
              <a:headEnd/>
              <a:tailEnd/>
            </a:ln>
          </p:spPr>
          <p:txBody>
            <a:bodyPr/>
            <a:lstStyle/>
            <a:p>
              <a:endParaRPr lang="de-DE"/>
            </a:p>
          </p:txBody>
        </p:sp>
        <p:sp>
          <p:nvSpPr>
            <p:cNvPr id="110946" name="Freeform 592"/>
            <p:cNvSpPr>
              <a:spLocks/>
            </p:cNvSpPr>
            <p:nvPr/>
          </p:nvSpPr>
          <p:spPr bwMode="auto">
            <a:xfrm>
              <a:off x="878" y="1443"/>
              <a:ext cx="4" cy="71"/>
            </a:xfrm>
            <a:custGeom>
              <a:avLst/>
              <a:gdLst>
                <a:gd name="T0" fmla="*/ 4 w 4"/>
                <a:gd name="T1" fmla="*/ 71 h 71"/>
                <a:gd name="T2" fmla="*/ 4 w 4"/>
                <a:gd name="T3" fmla="*/ 2 h 71"/>
                <a:gd name="T4" fmla="*/ 0 w 4"/>
                <a:gd name="T5" fmla="*/ 2 h 71"/>
                <a:gd name="T6" fmla="*/ 0 w 4"/>
                <a:gd name="T7" fmla="*/ 21 h 71"/>
                <a:gd name="T8" fmla="*/ 4 w 4"/>
                <a:gd name="T9" fmla="*/ 21 h 71"/>
                <a:gd name="T10" fmla="*/ 4 w 4"/>
                <a:gd name="T11" fmla="*/ 2 h 71"/>
                <a:gd name="T12" fmla="*/ 4 w 4"/>
                <a:gd name="T13" fmla="*/ 0 h 71"/>
                <a:gd name="T14" fmla="*/ 2 w 4"/>
                <a:gd name="T15" fmla="*/ 0 h 71"/>
                <a:gd name="T16" fmla="*/ 0 w 4"/>
                <a:gd name="T17" fmla="*/ 0 h 71"/>
                <a:gd name="T18" fmla="*/ 0 w 4"/>
                <a:gd name="T19" fmla="*/ 2 h 71"/>
                <a:gd name="T20" fmla="*/ 0 w 4"/>
                <a:gd name="T21" fmla="*/ 71 h 71"/>
                <a:gd name="T22" fmla="*/ 4 w 4"/>
                <a:gd name="T23" fmla="*/ 71 h 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1"/>
                <a:gd name="T38" fmla="*/ 4 w 4"/>
                <a:gd name="T39" fmla="*/ 71 h 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1">
                  <a:moveTo>
                    <a:pt x="4" y="71"/>
                  </a:moveTo>
                  <a:lnTo>
                    <a:pt x="4" y="2"/>
                  </a:lnTo>
                  <a:lnTo>
                    <a:pt x="0" y="2"/>
                  </a:lnTo>
                  <a:lnTo>
                    <a:pt x="0" y="21"/>
                  </a:lnTo>
                  <a:lnTo>
                    <a:pt x="4" y="21"/>
                  </a:lnTo>
                  <a:lnTo>
                    <a:pt x="4" y="2"/>
                  </a:lnTo>
                  <a:lnTo>
                    <a:pt x="4" y="0"/>
                  </a:lnTo>
                  <a:lnTo>
                    <a:pt x="2" y="0"/>
                  </a:lnTo>
                  <a:lnTo>
                    <a:pt x="0" y="0"/>
                  </a:lnTo>
                  <a:lnTo>
                    <a:pt x="0" y="2"/>
                  </a:lnTo>
                  <a:lnTo>
                    <a:pt x="0" y="71"/>
                  </a:lnTo>
                  <a:lnTo>
                    <a:pt x="4" y="71"/>
                  </a:lnTo>
                  <a:close/>
                </a:path>
              </a:pathLst>
            </a:custGeom>
            <a:solidFill>
              <a:srgbClr val="66FFFF"/>
            </a:solidFill>
            <a:ln w="6350">
              <a:solidFill>
                <a:schemeClr val="tx1"/>
              </a:solidFill>
              <a:round/>
              <a:headEnd/>
              <a:tailEnd/>
            </a:ln>
          </p:spPr>
          <p:txBody>
            <a:bodyPr/>
            <a:lstStyle/>
            <a:p>
              <a:endParaRPr lang="de-DE"/>
            </a:p>
          </p:txBody>
        </p:sp>
        <p:sp>
          <p:nvSpPr>
            <p:cNvPr id="110947" name="Freeform 593"/>
            <p:cNvSpPr>
              <a:spLocks/>
            </p:cNvSpPr>
            <p:nvPr/>
          </p:nvSpPr>
          <p:spPr bwMode="auto">
            <a:xfrm>
              <a:off x="859" y="1414"/>
              <a:ext cx="41" cy="29"/>
            </a:xfrm>
            <a:custGeom>
              <a:avLst/>
              <a:gdLst>
                <a:gd name="T0" fmla="*/ 21 w 41"/>
                <a:gd name="T1" fmla="*/ 0 h 29"/>
                <a:gd name="T2" fmla="*/ 0 w 41"/>
                <a:gd name="T3" fmla="*/ 29 h 29"/>
                <a:gd name="T4" fmla="*/ 41 w 41"/>
                <a:gd name="T5" fmla="*/ 29 h 29"/>
                <a:gd name="T6" fmla="*/ 21 w 41"/>
                <a:gd name="T7" fmla="*/ 0 h 29"/>
                <a:gd name="T8" fmla="*/ 0 60000 65536"/>
                <a:gd name="T9" fmla="*/ 0 60000 65536"/>
                <a:gd name="T10" fmla="*/ 0 60000 65536"/>
                <a:gd name="T11" fmla="*/ 0 60000 65536"/>
                <a:gd name="T12" fmla="*/ 0 w 41"/>
                <a:gd name="T13" fmla="*/ 0 h 29"/>
                <a:gd name="T14" fmla="*/ 41 w 41"/>
                <a:gd name="T15" fmla="*/ 29 h 29"/>
              </a:gdLst>
              <a:ahLst/>
              <a:cxnLst>
                <a:cxn ang="T8">
                  <a:pos x="T0" y="T1"/>
                </a:cxn>
                <a:cxn ang="T9">
                  <a:pos x="T2" y="T3"/>
                </a:cxn>
                <a:cxn ang="T10">
                  <a:pos x="T4" y="T5"/>
                </a:cxn>
                <a:cxn ang="T11">
                  <a:pos x="T6" y="T7"/>
                </a:cxn>
              </a:cxnLst>
              <a:rect l="T12" t="T13" r="T14" b="T15"/>
              <a:pathLst>
                <a:path w="41" h="29">
                  <a:moveTo>
                    <a:pt x="21" y="0"/>
                  </a:moveTo>
                  <a:lnTo>
                    <a:pt x="0" y="29"/>
                  </a:lnTo>
                  <a:lnTo>
                    <a:pt x="41" y="29"/>
                  </a:lnTo>
                  <a:lnTo>
                    <a:pt x="21" y="0"/>
                  </a:lnTo>
                  <a:close/>
                </a:path>
              </a:pathLst>
            </a:custGeom>
            <a:solidFill>
              <a:srgbClr val="66FFFF"/>
            </a:solidFill>
            <a:ln w="6350">
              <a:solidFill>
                <a:schemeClr val="tx1"/>
              </a:solidFill>
              <a:round/>
              <a:headEnd/>
              <a:tailEnd/>
            </a:ln>
          </p:spPr>
          <p:txBody>
            <a:bodyPr/>
            <a:lstStyle/>
            <a:p>
              <a:endParaRPr lang="de-DE"/>
            </a:p>
          </p:txBody>
        </p:sp>
        <p:sp>
          <p:nvSpPr>
            <p:cNvPr id="110948" name="Freeform 594"/>
            <p:cNvSpPr>
              <a:spLocks/>
            </p:cNvSpPr>
            <p:nvPr/>
          </p:nvSpPr>
          <p:spPr bwMode="auto">
            <a:xfrm>
              <a:off x="857" y="1412"/>
              <a:ext cx="46" cy="33"/>
            </a:xfrm>
            <a:custGeom>
              <a:avLst/>
              <a:gdLst>
                <a:gd name="T0" fmla="*/ 25 w 46"/>
                <a:gd name="T1" fmla="*/ 0 h 33"/>
                <a:gd name="T2" fmla="*/ 21 w 46"/>
                <a:gd name="T3" fmla="*/ 0 h 33"/>
                <a:gd name="T4" fmla="*/ 0 w 46"/>
                <a:gd name="T5" fmla="*/ 29 h 33"/>
                <a:gd name="T6" fmla="*/ 0 w 46"/>
                <a:gd name="T7" fmla="*/ 33 h 33"/>
                <a:gd name="T8" fmla="*/ 46 w 46"/>
                <a:gd name="T9" fmla="*/ 33 h 33"/>
                <a:gd name="T10" fmla="*/ 46 w 46"/>
                <a:gd name="T11" fmla="*/ 29 h 33"/>
                <a:gd name="T12" fmla="*/ 25 w 46"/>
                <a:gd name="T13" fmla="*/ 0 h 33"/>
                <a:gd name="T14" fmla="*/ 21 w 46"/>
                <a:gd name="T15" fmla="*/ 4 h 33"/>
                <a:gd name="T16" fmla="*/ 41 w 46"/>
                <a:gd name="T17" fmla="*/ 33 h 33"/>
                <a:gd name="T18" fmla="*/ 43 w 46"/>
                <a:gd name="T19" fmla="*/ 29 h 33"/>
                <a:gd name="T20" fmla="*/ 2 w 46"/>
                <a:gd name="T21" fmla="*/ 29 h 33"/>
                <a:gd name="T22" fmla="*/ 4 w 46"/>
                <a:gd name="T23" fmla="*/ 33 h 33"/>
                <a:gd name="T24" fmla="*/ 25 w 46"/>
                <a:gd name="T25" fmla="*/ 4 h 33"/>
                <a:gd name="T26" fmla="*/ 21 w 46"/>
                <a:gd name="T27" fmla="*/ 4 h 33"/>
                <a:gd name="T28" fmla="*/ 25 w 46"/>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33"/>
                <a:gd name="T47" fmla="*/ 46 w 46"/>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33">
                  <a:moveTo>
                    <a:pt x="25" y="0"/>
                  </a:moveTo>
                  <a:lnTo>
                    <a:pt x="21" y="0"/>
                  </a:lnTo>
                  <a:lnTo>
                    <a:pt x="0" y="29"/>
                  </a:lnTo>
                  <a:lnTo>
                    <a:pt x="0" y="33"/>
                  </a:lnTo>
                  <a:lnTo>
                    <a:pt x="46" y="33"/>
                  </a:lnTo>
                  <a:lnTo>
                    <a:pt x="46" y="29"/>
                  </a:lnTo>
                  <a:lnTo>
                    <a:pt x="25" y="0"/>
                  </a:lnTo>
                  <a:lnTo>
                    <a:pt x="21" y="4"/>
                  </a:lnTo>
                  <a:lnTo>
                    <a:pt x="41" y="33"/>
                  </a:lnTo>
                  <a:lnTo>
                    <a:pt x="43" y="29"/>
                  </a:lnTo>
                  <a:lnTo>
                    <a:pt x="2" y="29"/>
                  </a:lnTo>
                  <a:lnTo>
                    <a:pt x="4" y="33"/>
                  </a:lnTo>
                  <a:lnTo>
                    <a:pt x="25" y="4"/>
                  </a:lnTo>
                  <a:lnTo>
                    <a:pt x="21" y="4"/>
                  </a:lnTo>
                  <a:lnTo>
                    <a:pt x="25" y="0"/>
                  </a:lnTo>
                  <a:close/>
                </a:path>
              </a:pathLst>
            </a:custGeom>
            <a:solidFill>
              <a:srgbClr val="66FFFF"/>
            </a:solidFill>
            <a:ln w="6350">
              <a:solidFill>
                <a:schemeClr val="tx1"/>
              </a:solidFill>
              <a:round/>
              <a:headEnd/>
              <a:tailEnd/>
            </a:ln>
          </p:spPr>
          <p:txBody>
            <a:bodyPr/>
            <a:lstStyle/>
            <a:p>
              <a:endParaRPr lang="de-DE"/>
            </a:p>
          </p:txBody>
        </p:sp>
      </p:grpSp>
      <p:sp>
        <p:nvSpPr>
          <p:cNvPr id="110913" name="Oval 595"/>
          <p:cNvSpPr>
            <a:spLocks noChangeArrowheads="1"/>
          </p:cNvSpPr>
          <p:nvPr/>
        </p:nvSpPr>
        <p:spPr bwMode="auto">
          <a:xfrm>
            <a:off x="963613" y="5792788"/>
            <a:ext cx="141287" cy="166687"/>
          </a:xfrm>
          <a:prstGeom prst="ellipse">
            <a:avLst/>
          </a:prstGeom>
          <a:solidFill>
            <a:srgbClr val="66FFFF"/>
          </a:solidFill>
          <a:ln w="6350">
            <a:solidFill>
              <a:schemeClr val="tx1"/>
            </a:solidFill>
            <a:round/>
            <a:headEnd/>
            <a:tailEnd/>
          </a:ln>
        </p:spPr>
        <p:txBody>
          <a:bodyPr/>
          <a:lstStyle/>
          <a:p>
            <a:endParaRPr lang="en-US"/>
          </a:p>
        </p:txBody>
      </p:sp>
      <p:sp>
        <p:nvSpPr>
          <p:cNvPr id="110914" name="Freeform 596"/>
          <p:cNvSpPr>
            <a:spLocks/>
          </p:cNvSpPr>
          <p:nvPr/>
        </p:nvSpPr>
        <p:spPr bwMode="auto">
          <a:xfrm>
            <a:off x="960438" y="5791200"/>
            <a:ext cx="144462" cy="168275"/>
          </a:xfrm>
          <a:custGeom>
            <a:avLst/>
            <a:gdLst>
              <a:gd name="T0" fmla="*/ 2147483647 w 106"/>
              <a:gd name="T1" fmla="*/ 2147483647 h 108"/>
              <a:gd name="T2" fmla="*/ 2147483647 w 106"/>
              <a:gd name="T3" fmla="*/ 2147483647 h 108"/>
              <a:gd name="T4" fmla="*/ 2147483647 w 106"/>
              <a:gd name="T5" fmla="*/ 2147483647 h 108"/>
              <a:gd name="T6" fmla="*/ 2147483647 w 106"/>
              <a:gd name="T7" fmla="*/ 2147483647 h 108"/>
              <a:gd name="T8" fmla="*/ 2147483647 w 106"/>
              <a:gd name="T9" fmla="*/ 2147483647 h 108"/>
              <a:gd name="T10" fmla="*/ 2147483647 w 106"/>
              <a:gd name="T11" fmla="*/ 2147483647 h 108"/>
              <a:gd name="T12" fmla="*/ 2147483647 w 106"/>
              <a:gd name="T13" fmla="*/ 2147483647 h 108"/>
              <a:gd name="T14" fmla="*/ 2147483647 w 106"/>
              <a:gd name="T15" fmla="*/ 2147483647 h 108"/>
              <a:gd name="T16" fmla="*/ 2147483647 w 106"/>
              <a:gd name="T17" fmla="*/ 2147483647 h 108"/>
              <a:gd name="T18" fmla="*/ 2147483647 w 106"/>
              <a:gd name="T19" fmla="*/ 2147483647 h 108"/>
              <a:gd name="T20" fmla="*/ 2147483647 w 106"/>
              <a:gd name="T21" fmla="*/ 2147483647 h 108"/>
              <a:gd name="T22" fmla="*/ 2147483647 w 106"/>
              <a:gd name="T23" fmla="*/ 2147483647 h 108"/>
              <a:gd name="T24" fmla="*/ 2147483647 w 106"/>
              <a:gd name="T25" fmla="*/ 2147483647 h 108"/>
              <a:gd name="T26" fmla="*/ 2147483647 w 106"/>
              <a:gd name="T27" fmla="*/ 2147483647 h 108"/>
              <a:gd name="T28" fmla="*/ 2147483647 w 106"/>
              <a:gd name="T29" fmla="*/ 2147483647 h 108"/>
              <a:gd name="T30" fmla="*/ 2147483647 w 106"/>
              <a:gd name="T31" fmla="*/ 2147483647 h 108"/>
              <a:gd name="T32" fmla="*/ 2147483647 w 106"/>
              <a:gd name="T33" fmla="*/ 2147483647 h 108"/>
              <a:gd name="T34" fmla="*/ 2147483647 w 106"/>
              <a:gd name="T35" fmla="*/ 2147483647 h 108"/>
              <a:gd name="T36" fmla="*/ 2147483647 w 106"/>
              <a:gd name="T37" fmla="*/ 2147483647 h 108"/>
              <a:gd name="T38" fmla="*/ 2147483647 w 106"/>
              <a:gd name="T39" fmla="*/ 2147483647 h 108"/>
              <a:gd name="T40" fmla="*/ 2147483647 w 106"/>
              <a:gd name="T41" fmla="*/ 2147483647 h 108"/>
              <a:gd name="T42" fmla="*/ 2147483647 w 106"/>
              <a:gd name="T43" fmla="*/ 2147483647 h 108"/>
              <a:gd name="T44" fmla="*/ 2147483647 w 106"/>
              <a:gd name="T45" fmla="*/ 2147483647 h 108"/>
              <a:gd name="T46" fmla="*/ 2147483647 w 106"/>
              <a:gd name="T47" fmla="*/ 2147483647 h 108"/>
              <a:gd name="T48" fmla="*/ 0 w 106"/>
              <a:gd name="T49" fmla="*/ 2147483647 h 108"/>
              <a:gd name="T50" fmla="*/ 2147483647 w 106"/>
              <a:gd name="T51" fmla="*/ 2147483647 h 108"/>
              <a:gd name="T52" fmla="*/ 2147483647 w 106"/>
              <a:gd name="T53" fmla="*/ 2147483647 h 108"/>
              <a:gd name="T54" fmla="*/ 2147483647 w 106"/>
              <a:gd name="T55" fmla="*/ 2147483647 h 108"/>
              <a:gd name="T56" fmla="*/ 2147483647 w 106"/>
              <a:gd name="T57" fmla="*/ 2147483647 h 108"/>
              <a:gd name="T58" fmla="*/ 2147483647 w 106"/>
              <a:gd name="T59" fmla="*/ 2147483647 h 108"/>
              <a:gd name="T60" fmla="*/ 2147483647 w 106"/>
              <a:gd name="T61" fmla="*/ 2147483647 h 108"/>
              <a:gd name="T62" fmla="*/ 2147483647 w 106"/>
              <a:gd name="T63" fmla="*/ 2147483647 h 108"/>
              <a:gd name="T64" fmla="*/ 2147483647 w 106"/>
              <a:gd name="T65" fmla="*/ 2147483647 h 108"/>
              <a:gd name="T66" fmla="*/ 2147483647 w 106"/>
              <a:gd name="T67" fmla="*/ 2147483647 h 108"/>
              <a:gd name="T68" fmla="*/ 2147483647 w 106"/>
              <a:gd name="T69" fmla="*/ 2147483647 h 108"/>
              <a:gd name="T70" fmla="*/ 2147483647 w 106"/>
              <a:gd name="T71" fmla="*/ 2147483647 h 108"/>
              <a:gd name="T72" fmla="*/ 2147483647 w 106"/>
              <a:gd name="T73" fmla="*/ 2147483647 h 108"/>
              <a:gd name="T74" fmla="*/ 2147483647 w 106"/>
              <a:gd name="T75" fmla="*/ 2147483647 h 108"/>
              <a:gd name="T76" fmla="*/ 2147483647 w 106"/>
              <a:gd name="T77" fmla="*/ 2147483647 h 108"/>
              <a:gd name="T78" fmla="*/ 2147483647 w 106"/>
              <a:gd name="T79" fmla="*/ 2147483647 h 108"/>
              <a:gd name="T80" fmla="*/ 2147483647 w 106"/>
              <a:gd name="T81" fmla="*/ 2147483647 h 108"/>
              <a:gd name="T82" fmla="*/ 2147483647 w 106"/>
              <a:gd name="T83" fmla="*/ 2147483647 h 108"/>
              <a:gd name="T84" fmla="*/ 2147483647 w 106"/>
              <a:gd name="T85" fmla="*/ 2147483647 h 108"/>
              <a:gd name="T86" fmla="*/ 2147483647 w 106"/>
              <a:gd name="T87" fmla="*/ 2147483647 h 108"/>
              <a:gd name="T88" fmla="*/ 2147483647 w 106"/>
              <a:gd name="T89" fmla="*/ 2147483647 h 108"/>
              <a:gd name="T90" fmla="*/ 2147483647 w 106"/>
              <a:gd name="T91" fmla="*/ 2147483647 h 108"/>
              <a:gd name="T92" fmla="*/ 2147483647 w 106"/>
              <a:gd name="T93" fmla="*/ 2147483647 h 10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6"/>
              <a:gd name="T142" fmla="*/ 0 h 108"/>
              <a:gd name="T143" fmla="*/ 106 w 106"/>
              <a:gd name="T144" fmla="*/ 108 h 10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6" h="108">
                <a:moveTo>
                  <a:pt x="0" y="54"/>
                </a:moveTo>
                <a:lnTo>
                  <a:pt x="0" y="67"/>
                </a:lnTo>
                <a:lnTo>
                  <a:pt x="2" y="69"/>
                </a:lnTo>
                <a:lnTo>
                  <a:pt x="2" y="73"/>
                </a:lnTo>
                <a:lnTo>
                  <a:pt x="4" y="75"/>
                </a:lnTo>
                <a:lnTo>
                  <a:pt x="4" y="79"/>
                </a:lnTo>
                <a:lnTo>
                  <a:pt x="8" y="83"/>
                </a:lnTo>
                <a:lnTo>
                  <a:pt x="8" y="87"/>
                </a:lnTo>
                <a:lnTo>
                  <a:pt x="12" y="87"/>
                </a:lnTo>
                <a:lnTo>
                  <a:pt x="15" y="89"/>
                </a:lnTo>
                <a:lnTo>
                  <a:pt x="15" y="92"/>
                </a:lnTo>
                <a:lnTo>
                  <a:pt x="21" y="98"/>
                </a:lnTo>
                <a:lnTo>
                  <a:pt x="23" y="98"/>
                </a:lnTo>
                <a:lnTo>
                  <a:pt x="27" y="102"/>
                </a:lnTo>
                <a:lnTo>
                  <a:pt x="29" y="102"/>
                </a:lnTo>
                <a:lnTo>
                  <a:pt x="31" y="104"/>
                </a:lnTo>
                <a:lnTo>
                  <a:pt x="35" y="104"/>
                </a:lnTo>
                <a:lnTo>
                  <a:pt x="39" y="106"/>
                </a:lnTo>
                <a:lnTo>
                  <a:pt x="48" y="106"/>
                </a:lnTo>
                <a:lnTo>
                  <a:pt x="52" y="108"/>
                </a:lnTo>
                <a:lnTo>
                  <a:pt x="54" y="108"/>
                </a:lnTo>
                <a:lnTo>
                  <a:pt x="54" y="106"/>
                </a:lnTo>
                <a:lnTo>
                  <a:pt x="64" y="106"/>
                </a:lnTo>
                <a:lnTo>
                  <a:pt x="66" y="104"/>
                </a:lnTo>
                <a:lnTo>
                  <a:pt x="71" y="104"/>
                </a:lnTo>
                <a:lnTo>
                  <a:pt x="73" y="102"/>
                </a:lnTo>
                <a:lnTo>
                  <a:pt x="77" y="102"/>
                </a:lnTo>
                <a:lnTo>
                  <a:pt x="81" y="98"/>
                </a:lnTo>
                <a:lnTo>
                  <a:pt x="85" y="98"/>
                </a:lnTo>
                <a:lnTo>
                  <a:pt x="85" y="94"/>
                </a:lnTo>
                <a:lnTo>
                  <a:pt x="91" y="87"/>
                </a:lnTo>
                <a:lnTo>
                  <a:pt x="95" y="87"/>
                </a:lnTo>
                <a:lnTo>
                  <a:pt x="95" y="83"/>
                </a:lnTo>
                <a:lnTo>
                  <a:pt x="100" y="79"/>
                </a:lnTo>
                <a:lnTo>
                  <a:pt x="100" y="75"/>
                </a:lnTo>
                <a:lnTo>
                  <a:pt x="102" y="73"/>
                </a:lnTo>
                <a:lnTo>
                  <a:pt x="102" y="69"/>
                </a:lnTo>
                <a:lnTo>
                  <a:pt x="104" y="67"/>
                </a:lnTo>
                <a:lnTo>
                  <a:pt x="104" y="56"/>
                </a:lnTo>
                <a:lnTo>
                  <a:pt x="106" y="56"/>
                </a:lnTo>
                <a:lnTo>
                  <a:pt x="106" y="54"/>
                </a:lnTo>
                <a:lnTo>
                  <a:pt x="104" y="50"/>
                </a:lnTo>
                <a:lnTo>
                  <a:pt x="104" y="40"/>
                </a:lnTo>
                <a:lnTo>
                  <a:pt x="102" y="38"/>
                </a:lnTo>
                <a:lnTo>
                  <a:pt x="102" y="33"/>
                </a:lnTo>
                <a:lnTo>
                  <a:pt x="100" y="31"/>
                </a:lnTo>
                <a:lnTo>
                  <a:pt x="100" y="27"/>
                </a:lnTo>
                <a:lnTo>
                  <a:pt x="95" y="23"/>
                </a:lnTo>
                <a:lnTo>
                  <a:pt x="95" y="19"/>
                </a:lnTo>
                <a:lnTo>
                  <a:pt x="91" y="19"/>
                </a:lnTo>
                <a:lnTo>
                  <a:pt x="85" y="13"/>
                </a:lnTo>
                <a:lnTo>
                  <a:pt x="85" y="8"/>
                </a:lnTo>
                <a:lnTo>
                  <a:pt x="81" y="8"/>
                </a:lnTo>
                <a:lnTo>
                  <a:pt x="77" y="4"/>
                </a:lnTo>
                <a:lnTo>
                  <a:pt x="73" y="4"/>
                </a:lnTo>
                <a:lnTo>
                  <a:pt x="71" y="2"/>
                </a:lnTo>
                <a:lnTo>
                  <a:pt x="66" y="2"/>
                </a:lnTo>
                <a:lnTo>
                  <a:pt x="64" y="0"/>
                </a:lnTo>
                <a:lnTo>
                  <a:pt x="39" y="0"/>
                </a:lnTo>
                <a:lnTo>
                  <a:pt x="35" y="2"/>
                </a:lnTo>
                <a:lnTo>
                  <a:pt x="31" y="2"/>
                </a:lnTo>
                <a:lnTo>
                  <a:pt x="29" y="4"/>
                </a:lnTo>
                <a:lnTo>
                  <a:pt x="27" y="4"/>
                </a:lnTo>
                <a:lnTo>
                  <a:pt x="23" y="8"/>
                </a:lnTo>
                <a:lnTo>
                  <a:pt x="21" y="8"/>
                </a:lnTo>
                <a:lnTo>
                  <a:pt x="15" y="15"/>
                </a:lnTo>
                <a:lnTo>
                  <a:pt x="15" y="17"/>
                </a:lnTo>
                <a:lnTo>
                  <a:pt x="12" y="19"/>
                </a:lnTo>
                <a:lnTo>
                  <a:pt x="8" y="19"/>
                </a:lnTo>
                <a:lnTo>
                  <a:pt x="8" y="23"/>
                </a:lnTo>
                <a:lnTo>
                  <a:pt x="4" y="27"/>
                </a:lnTo>
                <a:lnTo>
                  <a:pt x="4" y="31"/>
                </a:lnTo>
                <a:lnTo>
                  <a:pt x="2" y="33"/>
                </a:lnTo>
                <a:lnTo>
                  <a:pt x="2" y="38"/>
                </a:lnTo>
                <a:lnTo>
                  <a:pt x="0" y="40"/>
                </a:lnTo>
                <a:lnTo>
                  <a:pt x="0" y="54"/>
                </a:lnTo>
                <a:lnTo>
                  <a:pt x="4" y="54"/>
                </a:lnTo>
                <a:lnTo>
                  <a:pt x="4" y="40"/>
                </a:lnTo>
                <a:lnTo>
                  <a:pt x="6" y="38"/>
                </a:lnTo>
                <a:lnTo>
                  <a:pt x="6" y="33"/>
                </a:lnTo>
                <a:lnTo>
                  <a:pt x="8" y="31"/>
                </a:lnTo>
                <a:lnTo>
                  <a:pt x="8" y="27"/>
                </a:lnTo>
                <a:lnTo>
                  <a:pt x="12" y="23"/>
                </a:lnTo>
                <a:lnTo>
                  <a:pt x="19" y="17"/>
                </a:lnTo>
                <a:lnTo>
                  <a:pt x="19" y="15"/>
                </a:lnTo>
                <a:lnTo>
                  <a:pt x="21" y="13"/>
                </a:lnTo>
                <a:lnTo>
                  <a:pt x="23" y="13"/>
                </a:lnTo>
                <a:lnTo>
                  <a:pt x="27" y="8"/>
                </a:lnTo>
                <a:lnTo>
                  <a:pt x="29" y="8"/>
                </a:lnTo>
                <a:lnTo>
                  <a:pt x="31" y="6"/>
                </a:lnTo>
                <a:lnTo>
                  <a:pt x="35" y="6"/>
                </a:lnTo>
                <a:lnTo>
                  <a:pt x="39" y="4"/>
                </a:lnTo>
                <a:lnTo>
                  <a:pt x="52" y="4"/>
                </a:lnTo>
                <a:lnTo>
                  <a:pt x="64" y="4"/>
                </a:lnTo>
                <a:lnTo>
                  <a:pt x="66" y="6"/>
                </a:lnTo>
                <a:lnTo>
                  <a:pt x="71" y="6"/>
                </a:lnTo>
                <a:lnTo>
                  <a:pt x="73" y="8"/>
                </a:lnTo>
                <a:lnTo>
                  <a:pt x="77" y="8"/>
                </a:lnTo>
                <a:lnTo>
                  <a:pt x="81" y="13"/>
                </a:lnTo>
                <a:lnTo>
                  <a:pt x="91" y="23"/>
                </a:lnTo>
                <a:lnTo>
                  <a:pt x="95" y="27"/>
                </a:lnTo>
                <a:lnTo>
                  <a:pt x="95" y="31"/>
                </a:lnTo>
                <a:lnTo>
                  <a:pt x="98" y="33"/>
                </a:lnTo>
                <a:lnTo>
                  <a:pt x="98" y="38"/>
                </a:lnTo>
                <a:lnTo>
                  <a:pt x="100" y="40"/>
                </a:lnTo>
                <a:lnTo>
                  <a:pt x="100" y="50"/>
                </a:lnTo>
                <a:lnTo>
                  <a:pt x="102" y="54"/>
                </a:lnTo>
                <a:lnTo>
                  <a:pt x="102" y="52"/>
                </a:lnTo>
                <a:lnTo>
                  <a:pt x="100" y="56"/>
                </a:lnTo>
                <a:lnTo>
                  <a:pt x="100" y="67"/>
                </a:lnTo>
                <a:lnTo>
                  <a:pt x="98" y="69"/>
                </a:lnTo>
                <a:lnTo>
                  <a:pt x="98" y="73"/>
                </a:lnTo>
                <a:lnTo>
                  <a:pt x="95" y="75"/>
                </a:lnTo>
                <a:lnTo>
                  <a:pt x="95" y="79"/>
                </a:lnTo>
                <a:lnTo>
                  <a:pt x="91" y="83"/>
                </a:lnTo>
                <a:lnTo>
                  <a:pt x="81" y="94"/>
                </a:lnTo>
                <a:lnTo>
                  <a:pt x="77" y="98"/>
                </a:lnTo>
                <a:lnTo>
                  <a:pt x="73" y="98"/>
                </a:lnTo>
                <a:lnTo>
                  <a:pt x="71" y="100"/>
                </a:lnTo>
                <a:lnTo>
                  <a:pt x="66" y="100"/>
                </a:lnTo>
                <a:lnTo>
                  <a:pt x="64" y="102"/>
                </a:lnTo>
                <a:lnTo>
                  <a:pt x="54" y="102"/>
                </a:lnTo>
                <a:lnTo>
                  <a:pt x="50" y="104"/>
                </a:lnTo>
                <a:lnTo>
                  <a:pt x="52" y="104"/>
                </a:lnTo>
                <a:lnTo>
                  <a:pt x="48" y="102"/>
                </a:lnTo>
                <a:lnTo>
                  <a:pt x="39" y="102"/>
                </a:lnTo>
                <a:lnTo>
                  <a:pt x="35" y="100"/>
                </a:lnTo>
                <a:lnTo>
                  <a:pt x="31" y="100"/>
                </a:lnTo>
                <a:lnTo>
                  <a:pt x="29" y="98"/>
                </a:lnTo>
                <a:lnTo>
                  <a:pt x="27" y="98"/>
                </a:lnTo>
                <a:lnTo>
                  <a:pt x="23" y="94"/>
                </a:lnTo>
                <a:lnTo>
                  <a:pt x="21" y="94"/>
                </a:lnTo>
                <a:lnTo>
                  <a:pt x="19" y="92"/>
                </a:lnTo>
                <a:lnTo>
                  <a:pt x="19" y="89"/>
                </a:lnTo>
                <a:lnTo>
                  <a:pt x="12" y="83"/>
                </a:lnTo>
                <a:lnTo>
                  <a:pt x="8" y="79"/>
                </a:lnTo>
                <a:lnTo>
                  <a:pt x="8" y="75"/>
                </a:lnTo>
                <a:lnTo>
                  <a:pt x="6" y="73"/>
                </a:lnTo>
                <a:lnTo>
                  <a:pt x="6" y="69"/>
                </a:lnTo>
                <a:lnTo>
                  <a:pt x="4" y="67"/>
                </a:lnTo>
                <a:lnTo>
                  <a:pt x="4" y="54"/>
                </a:lnTo>
                <a:lnTo>
                  <a:pt x="0" y="54"/>
                </a:lnTo>
                <a:close/>
              </a:path>
            </a:pathLst>
          </a:custGeom>
          <a:solidFill>
            <a:srgbClr val="66FFFF"/>
          </a:solidFill>
          <a:ln w="6350">
            <a:solidFill>
              <a:schemeClr val="tx1"/>
            </a:solidFill>
            <a:round/>
            <a:headEnd/>
            <a:tailEnd/>
          </a:ln>
        </p:spPr>
        <p:txBody>
          <a:bodyPr/>
          <a:lstStyle/>
          <a:p>
            <a:endParaRPr lang="de-DE"/>
          </a:p>
        </p:txBody>
      </p:sp>
      <p:sp>
        <p:nvSpPr>
          <p:cNvPr id="110915" name="Freeform 597"/>
          <p:cNvSpPr>
            <a:spLocks/>
          </p:cNvSpPr>
          <p:nvPr/>
        </p:nvSpPr>
        <p:spPr bwMode="auto">
          <a:xfrm>
            <a:off x="1027113" y="5684838"/>
            <a:ext cx="6350" cy="107950"/>
          </a:xfrm>
          <a:custGeom>
            <a:avLst/>
            <a:gdLst>
              <a:gd name="T0" fmla="*/ 2147483647 w 4"/>
              <a:gd name="T1" fmla="*/ 2147483647 h 70"/>
              <a:gd name="T2" fmla="*/ 2147483647 w 4"/>
              <a:gd name="T3" fmla="*/ 2147483647 h 70"/>
              <a:gd name="T4" fmla="*/ 0 w 4"/>
              <a:gd name="T5" fmla="*/ 2147483647 h 70"/>
              <a:gd name="T6" fmla="*/ 0 w 4"/>
              <a:gd name="T7" fmla="*/ 2147483647 h 70"/>
              <a:gd name="T8" fmla="*/ 2147483647 w 4"/>
              <a:gd name="T9" fmla="*/ 2147483647 h 70"/>
              <a:gd name="T10" fmla="*/ 2147483647 w 4"/>
              <a:gd name="T11" fmla="*/ 2147483647 h 70"/>
              <a:gd name="T12" fmla="*/ 2147483647 w 4"/>
              <a:gd name="T13" fmla="*/ 0 h 70"/>
              <a:gd name="T14" fmla="*/ 2147483647 w 4"/>
              <a:gd name="T15" fmla="*/ 0 h 70"/>
              <a:gd name="T16" fmla="*/ 0 w 4"/>
              <a:gd name="T17" fmla="*/ 0 h 70"/>
              <a:gd name="T18" fmla="*/ 0 w 4"/>
              <a:gd name="T19" fmla="*/ 2147483647 h 70"/>
              <a:gd name="T20" fmla="*/ 0 w 4"/>
              <a:gd name="T21" fmla="*/ 2147483647 h 70"/>
              <a:gd name="T22" fmla="*/ 2147483647 w 4"/>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70"/>
              <a:gd name="T38" fmla="*/ 4 w 4"/>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70">
                <a:moveTo>
                  <a:pt x="4" y="70"/>
                </a:moveTo>
                <a:lnTo>
                  <a:pt x="4" y="2"/>
                </a:lnTo>
                <a:lnTo>
                  <a:pt x="0" y="2"/>
                </a:lnTo>
                <a:lnTo>
                  <a:pt x="0" y="18"/>
                </a:lnTo>
                <a:lnTo>
                  <a:pt x="4" y="18"/>
                </a:lnTo>
                <a:lnTo>
                  <a:pt x="4" y="2"/>
                </a:lnTo>
                <a:lnTo>
                  <a:pt x="4" y="0"/>
                </a:lnTo>
                <a:lnTo>
                  <a:pt x="2" y="0"/>
                </a:lnTo>
                <a:lnTo>
                  <a:pt x="0" y="0"/>
                </a:lnTo>
                <a:lnTo>
                  <a:pt x="0" y="2"/>
                </a:lnTo>
                <a:lnTo>
                  <a:pt x="0" y="70"/>
                </a:lnTo>
                <a:lnTo>
                  <a:pt x="4" y="70"/>
                </a:lnTo>
                <a:close/>
              </a:path>
            </a:pathLst>
          </a:custGeom>
          <a:solidFill>
            <a:srgbClr val="66FFFF"/>
          </a:solidFill>
          <a:ln w="6350">
            <a:solidFill>
              <a:schemeClr val="tx1"/>
            </a:solidFill>
            <a:round/>
            <a:headEnd/>
            <a:tailEnd/>
          </a:ln>
        </p:spPr>
        <p:txBody>
          <a:bodyPr/>
          <a:lstStyle/>
          <a:p>
            <a:endParaRPr lang="de-DE"/>
          </a:p>
        </p:txBody>
      </p:sp>
      <p:sp>
        <p:nvSpPr>
          <p:cNvPr id="110916" name="Freeform 598"/>
          <p:cNvSpPr>
            <a:spLocks/>
          </p:cNvSpPr>
          <p:nvPr/>
        </p:nvSpPr>
        <p:spPr bwMode="auto">
          <a:xfrm>
            <a:off x="1000125" y="5641975"/>
            <a:ext cx="58738" cy="42863"/>
          </a:xfrm>
          <a:custGeom>
            <a:avLst/>
            <a:gdLst>
              <a:gd name="T0" fmla="*/ 2147483647 w 42"/>
              <a:gd name="T1" fmla="*/ 0 h 29"/>
              <a:gd name="T2" fmla="*/ 0 w 42"/>
              <a:gd name="T3" fmla="*/ 2147483647 h 29"/>
              <a:gd name="T4" fmla="*/ 2147483647 w 42"/>
              <a:gd name="T5" fmla="*/ 2147483647 h 29"/>
              <a:gd name="T6" fmla="*/ 2147483647 w 42"/>
              <a:gd name="T7" fmla="*/ 0 h 29"/>
              <a:gd name="T8" fmla="*/ 0 60000 65536"/>
              <a:gd name="T9" fmla="*/ 0 60000 65536"/>
              <a:gd name="T10" fmla="*/ 0 60000 65536"/>
              <a:gd name="T11" fmla="*/ 0 60000 65536"/>
              <a:gd name="T12" fmla="*/ 0 w 42"/>
              <a:gd name="T13" fmla="*/ 0 h 29"/>
              <a:gd name="T14" fmla="*/ 42 w 42"/>
              <a:gd name="T15" fmla="*/ 29 h 29"/>
            </a:gdLst>
            <a:ahLst/>
            <a:cxnLst>
              <a:cxn ang="T8">
                <a:pos x="T0" y="T1"/>
              </a:cxn>
              <a:cxn ang="T9">
                <a:pos x="T2" y="T3"/>
              </a:cxn>
              <a:cxn ang="T10">
                <a:pos x="T4" y="T5"/>
              </a:cxn>
              <a:cxn ang="T11">
                <a:pos x="T6" y="T7"/>
              </a:cxn>
            </a:cxnLst>
            <a:rect l="T12" t="T13" r="T14" b="T15"/>
            <a:pathLst>
              <a:path w="42" h="29">
                <a:moveTo>
                  <a:pt x="21" y="0"/>
                </a:moveTo>
                <a:lnTo>
                  <a:pt x="0" y="29"/>
                </a:lnTo>
                <a:lnTo>
                  <a:pt x="42" y="29"/>
                </a:lnTo>
                <a:lnTo>
                  <a:pt x="21" y="0"/>
                </a:lnTo>
                <a:close/>
              </a:path>
            </a:pathLst>
          </a:custGeom>
          <a:solidFill>
            <a:srgbClr val="66FFFF"/>
          </a:solidFill>
          <a:ln w="6350">
            <a:solidFill>
              <a:srgbClr val="EAEAEA"/>
            </a:solidFill>
            <a:round/>
            <a:headEnd/>
            <a:tailEnd/>
          </a:ln>
        </p:spPr>
        <p:txBody>
          <a:bodyPr/>
          <a:lstStyle/>
          <a:p>
            <a:endParaRPr lang="de-DE"/>
          </a:p>
        </p:txBody>
      </p:sp>
      <p:sp>
        <p:nvSpPr>
          <p:cNvPr id="110917" name="Freeform 599"/>
          <p:cNvSpPr>
            <a:spLocks/>
          </p:cNvSpPr>
          <p:nvPr/>
        </p:nvSpPr>
        <p:spPr bwMode="auto">
          <a:xfrm>
            <a:off x="998538" y="5638800"/>
            <a:ext cx="61912" cy="50800"/>
          </a:xfrm>
          <a:custGeom>
            <a:avLst/>
            <a:gdLst>
              <a:gd name="T0" fmla="*/ 2147483647 w 46"/>
              <a:gd name="T1" fmla="*/ 0 h 33"/>
              <a:gd name="T2" fmla="*/ 2147483647 w 46"/>
              <a:gd name="T3" fmla="*/ 0 h 33"/>
              <a:gd name="T4" fmla="*/ 0 w 46"/>
              <a:gd name="T5" fmla="*/ 2147483647 h 33"/>
              <a:gd name="T6" fmla="*/ 0 w 46"/>
              <a:gd name="T7" fmla="*/ 2147483647 h 33"/>
              <a:gd name="T8" fmla="*/ 2147483647 w 46"/>
              <a:gd name="T9" fmla="*/ 2147483647 h 33"/>
              <a:gd name="T10" fmla="*/ 2147483647 w 46"/>
              <a:gd name="T11" fmla="*/ 2147483647 h 33"/>
              <a:gd name="T12" fmla="*/ 2147483647 w 46"/>
              <a:gd name="T13" fmla="*/ 0 h 33"/>
              <a:gd name="T14" fmla="*/ 2147483647 w 46"/>
              <a:gd name="T15" fmla="*/ 2147483647 h 33"/>
              <a:gd name="T16" fmla="*/ 2147483647 w 46"/>
              <a:gd name="T17" fmla="*/ 2147483647 h 33"/>
              <a:gd name="T18" fmla="*/ 2147483647 w 46"/>
              <a:gd name="T19" fmla="*/ 2147483647 h 33"/>
              <a:gd name="T20" fmla="*/ 2147483647 w 46"/>
              <a:gd name="T21" fmla="*/ 2147483647 h 33"/>
              <a:gd name="T22" fmla="*/ 2147483647 w 46"/>
              <a:gd name="T23" fmla="*/ 2147483647 h 33"/>
              <a:gd name="T24" fmla="*/ 2147483647 w 46"/>
              <a:gd name="T25" fmla="*/ 2147483647 h 33"/>
              <a:gd name="T26" fmla="*/ 2147483647 w 46"/>
              <a:gd name="T27" fmla="*/ 2147483647 h 33"/>
              <a:gd name="T28" fmla="*/ 2147483647 w 46"/>
              <a:gd name="T29" fmla="*/ 0 h 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
              <a:gd name="T46" fmla="*/ 0 h 33"/>
              <a:gd name="T47" fmla="*/ 46 w 46"/>
              <a:gd name="T48" fmla="*/ 33 h 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 h="33">
                <a:moveTo>
                  <a:pt x="25" y="0"/>
                </a:moveTo>
                <a:lnTo>
                  <a:pt x="21" y="0"/>
                </a:lnTo>
                <a:lnTo>
                  <a:pt x="0" y="29"/>
                </a:lnTo>
                <a:lnTo>
                  <a:pt x="0" y="33"/>
                </a:lnTo>
                <a:lnTo>
                  <a:pt x="46" y="33"/>
                </a:lnTo>
                <a:lnTo>
                  <a:pt x="46" y="29"/>
                </a:lnTo>
                <a:lnTo>
                  <a:pt x="25" y="0"/>
                </a:lnTo>
                <a:lnTo>
                  <a:pt x="21" y="4"/>
                </a:lnTo>
                <a:lnTo>
                  <a:pt x="41" y="33"/>
                </a:lnTo>
                <a:lnTo>
                  <a:pt x="44" y="29"/>
                </a:lnTo>
                <a:lnTo>
                  <a:pt x="2" y="29"/>
                </a:lnTo>
                <a:lnTo>
                  <a:pt x="4" y="33"/>
                </a:lnTo>
                <a:lnTo>
                  <a:pt x="25" y="4"/>
                </a:lnTo>
                <a:lnTo>
                  <a:pt x="21" y="4"/>
                </a:lnTo>
                <a:lnTo>
                  <a:pt x="25" y="0"/>
                </a:lnTo>
                <a:close/>
              </a:path>
            </a:pathLst>
          </a:custGeom>
          <a:solidFill>
            <a:srgbClr val="66FFFF"/>
          </a:solidFill>
          <a:ln w="6350">
            <a:solidFill>
              <a:schemeClr val="tx1"/>
            </a:solidFill>
            <a:round/>
            <a:headEnd/>
            <a:tailEnd/>
          </a:ln>
        </p:spPr>
        <p:txBody>
          <a:bodyPr/>
          <a:lstStyle/>
          <a:p>
            <a:endParaRPr lang="de-DE"/>
          </a:p>
        </p:txBody>
      </p:sp>
      <p:sp>
        <p:nvSpPr>
          <p:cNvPr id="110918" name="Rectangle 600"/>
          <p:cNvSpPr>
            <a:spLocks noChangeArrowheads="1"/>
          </p:cNvSpPr>
          <p:nvPr/>
        </p:nvSpPr>
        <p:spPr bwMode="auto">
          <a:xfrm>
            <a:off x="2101850" y="2559050"/>
            <a:ext cx="11113" cy="103188"/>
          </a:xfrm>
          <a:prstGeom prst="rect">
            <a:avLst/>
          </a:prstGeom>
          <a:solidFill>
            <a:srgbClr val="006699"/>
          </a:solidFill>
          <a:ln w="9525">
            <a:noFill/>
            <a:miter lim="800000"/>
            <a:headEnd/>
            <a:tailEnd/>
          </a:ln>
        </p:spPr>
        <p:txBody>
          <a:bodyPr/>
          <a:lstStyle/>
          <a:p>
            <a:endParaRPr lang="en-US"/>
          </a:p>
        </p:txBody>
      </p:sp>
      <p:sp>
        <p:nvSpPr>
          <p:cNvPr id="110919" name="Rectangle 601"/>
          <p:cNvSpPr>
            <a:spLocks noChangeArrowheads="1"/>
          </p:cNvSpPr>
          <p:nvPr/>
        </p:nvSpPr>
        <p:spPr bwMode="auto">
          <a:xfrm>
            <a:off x="2101850" y="2674938"/>
            <a:ext cx="11113" cy="12700"/>
          </a:xfrm>
          <a:prstGeom prst="rect">
            <a:avLst/>
          </a:prstGeom>
          <a:solidFill>
            <a:srgbClr val="006699"/>
          </a:solidFill>
          <a:ln w="9525">
            <a:noFill/>
            <a:miter lim="800000"/>
            <a:headEnd/>
            <a:tailEnd/>
          </a:ln>
        </p:spPr>
        <p:txBody>
          <a:bodyPr/>
          <a:lstStyle/>
          <a:p>
            <a:endParaRPr lang="en-US"/>
          </a:p>
        </p:txBody>
      </p:sp>
      <p:sp>
        <p:nvSpPr>
          <p:cNvPr id="110920" name="Rectangle 602"/>
          <p:cNvSpPr>
            <a:spLocks noChangeArrowheads="1"/>
          </p:cNvSpPr>
          <p:nvPr/>
        </p:nvSpPr>
        <p:spPr bwMode="auto">
          <a:xfrm>
            <a:off x="2101850" y="2701925"/>
            <a:ext cx="11113" cy="98425"/>
          </a:xfrm>
          <a:prstGeom prst="rect">
            <a:avLst/>
          </a:prstGeom>
          <a:solidFill>
            <a:srgbClr val="006699"/>
          </a:solidFill>
          <a:ln w="9525">
            <a:noFill/>
            <a:miter lim="800000"/>
            <a:headEnd/>
            <a:tailEnd/>
          </a:ln>
        </p:spPr>
        <p:txBody>
          <a:bodyPr/>
          <a:lstStyle/>
          <a:p>
            <a:endParaRPr lang="en-US"/>
          </a:p>
        </p:txBody>
      </p:sp>
      <p:sp>
        <p:nvSpPr>
          <p:cNvPr id="110921" name="Rectangle 603"/>
          <p:cNvSpPr>
            <a:spLocks noChangeArrowheads="1"/>
          </p:cNvSpPr>
          <p:nvPr/>
        </p:nvSpPr>
        <p:spPr bwMode="auto">
          <a:xfrm>
            <a:off x="2101850" y="2816225"/>
            <a:ext cx="11113" cy="11113"/>
          </a:xfrm>
          <a:prstGeom prst="rect">
            <a:avLst/>
          </a:prstGeom>
          <a:solidFill>
            <a:srgbClr val="006699"/>
          </a:solidFill>
          <a:ln w="9525">
            <a:noFill/>
            <a:miter lim="800000"/>
            <a:headEnd/>
            <a:tailEnd/>
          </a:ln>
        </p:spPr>
        <p:txBody>
          <a:bodyPr/>
          <a:lstStyle/>
          <a:p>
            <a:endParaRPr lang="en-US"/>
          </a:p>
        </p:txBody>
      </p:sp>
      <p:sp>
        <p:nvSpPr>
          <p:cNvPr id="110922" name="Rectangle 604"/>
          <p:cNvSpPr>
            <a:spLocks noChangeArrowheads="1"/>
          </p:cNvSpPr>
          <p:nvPr/>
        </p:nvSpPr>
        <p:spPr bwMode="auto">
          <a:xfrm>
            <a:off x="2101850" y="2840038"/>
            <a:ext cx="11113" cy="104775"/>
          </a:xfrm>
          <a:prstGeom prst="rect">
            <a:avLst/>
          </a:prstGeom>
          <a:solidFill>
            <a:srgbClr val="006699"/>
          </a:solidFill>
          <a:ln w="9525">
            <a:noFill/>
            <a:miter lim="800000"/>
            <a:headEnd/>
            <a:tailEnd/>
          </a:ln>
        </p:spPr>
        <p:txBody>
          <a:bodyPr/>
          <a:lstStyle/>
          <a:p>
            <a:endParaRPr lang="en-US"/>
          </a:p>
        </p:txBody>
      </p:sp>
      <p:sp>
        <p:nvSpPr>
          <p:cNvPr id="110923" name="Freeform 605"/>
          <p:cNvSpPr>
            <a:spLocks/>
          </p:cNvSpPr>
          <p:nvPr/>
        </p:nvSpPr>
        <p:spPr bwMode="auto">
          <a:xfrm>
            <a:off x="928688" y="2336800"/>
            <a:ext cx="3008312" cy="2044700"/>
          </a:xfrm>
          <a:custGeom>
            <a:avLst/>
            <a:gdLst>
              <a:gd name="T0" fmla="*/ 2147483647 w 2189"/>
              <a:gd name="T1" fmla="*/ 2147483647 h 1324"/>
              <a:gd name="T2" fmla="*/ 0 w 2189"/>
              <a:gd name="T3" fmla="*/ 2147483647 h 1324"/>
              <a:gd name="T4" fmla="*/ 0 w 2189"/>
              <a:gd name="T5" fmla="*/ 0 h 1324"/>
              <a:gd name="T6" fmla="*/ 0 60000 65536"/>
              <a:gd name="T7" fmla="*/ 0 60000 65536"/>
              <a:gd name="T8" fmla="*/ 0 60000 65536"/>
              <a:gd name="T9" fmla="*/ 0 w 2189"/>
              <a:gd name="T10" fmla="*/ 0 h 1324"/>
              <a:gd name="T11" fmla="*/ 2189 w 2189"/>
              <a:gd name="T12" fmla="*/ 1324 h 1324"/>
            </a:gdLst>
            <a:ahLst/>
            <a:cxnLst>
              <a:cxn ang="T6">
                <a:pos x="T0" y="T1"/>
              </a:cxn>
              <a:cxn ang="T7">
                <a:pos x="T2" y="T3"/>
              </a:cxn>
              <a:cxn ang="T8">
                <a:pos x="T4" y="T5"/>
              </a:cxn>
            </a:cxnLst>
            <a:rect l="T9" t="T10" r="T11" b="T12"/>
            <a:pathLst>
              <a:path w="2189" h="1324">
                <a:moveTo>
                  <a:pt x="2189" y="1324"/>
                </a:moveTo>
                <a:lnTo>
                  <a:pt x="0" y="1324"/>
                </a:lnTo>
                <a:lnTo>
                  <a:pt x="0" y="0"/>
                </a:lnTo>
              </a:path>
            </a:pathLst>
          </a:custGeom>
          <a:noFill/>
          <a:ln w="28575" cap="flat" cmpd="sng">
            <a:solidFill>
              <a:srgbClr val="FF0000"/>
            </a:solidFill>
            <a:prstDash val="solid"/>
            <a:round/>
            <a:headEnd type="none" w="med" len="med"/>
            <a:tailEnd type="stealth" w="med" len="med"/>
          </a:ln>
        </p:spPr>
        <p:txBody>
          <a:bodyPr wrap="none" anchor="ctr"/>
          <a:lstStyle/>
          <a:p>
            <a:endParaRPr lang="de-DE"/>
          </a:p>
        </p:txBody>
      </p:sp>
      <p:sp>
        <p:nvSpPr>
          <p:cNvPr id="110924" name="Freeform 606"/>
          <p:cNvSpPr>
            <a:spLocks/>
          </p:cNvSpPr>
          <p:nvPr/>
        </p:nvSpPr>
        <p:spPr bwMode="auto">
          <a:xfrm>
            <a:off x="1752600" y="2336800"/>
            <a:ext cx="2179638" cy="1965325"/>
          </a:xfrm>
          <a:custGeom>
            <a:avLst/>
            <a:gdLst>
              <a:gd name="T0" fmla="*/ 2147483647 w 2189"/>
              <a:gd name="T1" fmla="*/ 2147483647 h 1324"/>
              <a:gd name="T2" fmla="*/ 0 w 2189"/>
              <a:gd name="T3" fmla="*/ 2147483647 h 1324"/>
              <a:gd name="T4" fmla="*/ 0 w 2189"/>
              <a:gd name="T5" fmla="*/ 0 h 1324"/>
              <a:gd name="T6" fmla="*/ 0 60000 65536"/>
              <a:gd name="T7" fmla="*/ 0 60000 65536"/>
              <a:gd name="T8" fmla="*/ 0 60000 65536"/>
              <a:gd name="T9" fmla="*/ 0 w 2189"/>
              <a:gd name="T10" fmla="*/ 0 h 1324"/>
              <a:gd name="T11" fmla="*/ 2189 w 2189"/>
              <a:gd name="T12" fmla="*/ 1324 h 1324"/>
            </a:gdLst>
            <a:ahLst/>
            <a:cxnLst>
              <a:cxn ang="T6">
                <a:pos x="T0" y="T1"/>
              </a:cxn>
              <a:cxn ang="T7">
                <a:pos x="T2" y="T3"/>
              </a:cxn>
              <a:cxn ang="T8">
                <a:pos x="T4" y="T5"/>
              </a:cxn>
            </a:cxnLst>
            <a:rect l="T9" t="T10" r="T11" b="T12"/>
            <a:pathLst>
              <a:path w="2189" h="1324">
                <a:moveTo>
                  <a:pt x="2189" y="1324"/>
                </a:moveTo>
                <a:lnTo>
                  <a:pt x="0" y="1324"/>
                </a:lnTo>
                <a:lnTo>
                  <a:pt x="0" y="0"/>
                </a:lnTo>
              </a:path>
            </a:pathLst>
          </a:custGeom>
          <a:noFill/>
          <a:ln w="28575" cap="flat" cmpd="sng">
            <a:solidFill>
              <a:srgbClr val="FF0000"/>
            </a:solidFill>
            <a:prstDash val="solid"/>
            <a:round/>
            <a:headEnd type="none" w="med" len="med"/>
            <a:tailEnd type="stealth" w="med" len="med"/>
          </a:ln>
        </p:spPr>
        <p:txBody>
          <a:bodyPr wrap="none" anchor="ctr"/>
          <a:lstStyle/>
          <a:p>
            <a:endParaRPr lang="de-DE"/>
          </a:p>
        </p:txBody>
      </p:sp>
      <p:sp>
        <p:nvSpPr>
          <p:cNvPr id="110925" name="Freeform 607"/>
          <p:cNvSpPr>
            <a:spLocks/>
          </p:cNvSpPr>
          <p:nvPr/>
        </p:nvSpPr>
        <p:spPr bwMode="auto">
          <a:xfrm>
            <a:off x="2524125" y="2327275"/>
            <a:ext cx="1409700" cy="1882775"/>
          </a:xfrm>
          <a:custGeom>
            <a:avLst/>
            <a:gdLst>
              <a:gd name="T0" fmla="*/ 2147483647 w 2189"/>
              <a:gd name="T1" fmla="*/ 2147483647 h 1324"/>
              <a:gd name="T2" fmla="*/ 0 w 2189"/>
              <a:gd name="T3" fmla="*/ 2147483647 h 1324"/>
              <a:gd name="T4" fmla="*/ 0 w 2189"/>
              <a:gd name="T5" fmla="*/ 0 h 1324"/>
              <a:gd name="T6" fmla="*/ 0 60000 65536"/>
              <a:gd name="T7" fmla="*/ 0 60000 65536"/>
              <a:gd name="T8" fmla="*/ 0 60000 65536"/>
              <a:gd name="T9" fmla="*/ 0 w 2189"/>
              <a:gd name="T10" fmla="*/ 0 h 1324"/>
              <a:gd name="T11" fmla="*/ 2189 w 2189"/>
              <a:gd name="T12" fmla="*/ 1324 h 1324"/>
            </a:gdLst>
            <a:ahLst/>
            <a:cxnLst>
              <a:cxn ang="T6">
                <a:pos x="T0" y="T1"/>
              </a:cxn>
              <a:cxn ang="T7">
                <a:pos x="T2" y="T3"/>
              </a:cxn>
              <a:cxn ang="T8">
                <a:pos x="T4" y="T5"/>
              </a:cxn>
            </a:cxnLst>
            <a:rect l="T9" t="T10" r="T11" b="T12"/>
            <a:pathLst>
              <a:path w="2189" h="1324">
                <a:moveTo>
                  <a:pt x="2189" y="1324"/>
                </a:moveTo>
                <a:lnTo>
                  <a:pt x="0" y="1324"/>
                </a:lnTo>
                <a:lnTo>
                  <a:pt x="0" y="0"/>
                </a:lnTo>
              </a:path>
            </a:pathLst>
          </a:custGeom>
          <a:noFill/>
          <a:ln w="28575" cap="flat" cmpd="sng">
            <a:solidFill>
              <a:srgbClr val="FF0000"/>
            </a:solidFill>
            <a:prstDash val="solid"/>
            <a:round/>
            <a:headEnd type="none" w="med" len="med"/>
            <a:tailEnd type="stealth" w="med" len="med"/>
          </a:ln>
        </p:spPr>
        <p:txBody>
          <a:bodyPr wrap="none" anchor="ctr"/>
          <a:lstStyle/>
          <a:p>
            <a:endParaRPr lang="de-DE"/>
          </a:p>
        </p:txBody>
      </p:sp>
      <p:sp>
        <p:nvSpPr>
          <p:cNvPr id="110926" name="Freeform 608"/>
          <p:cNvSpPr>
            <a:spLocks/>
          </p:cNvSpPr>
          <p:nvPr/>
        </p:nvSpPr>
        <p:spPr bwMode="auto">
          <a:xfrm>
            <a:off x="3317875" y="2336800"/>
            <a:ext cx="620713" cy="1797050"/>
          </a:xfrm>
          <a:custGeom>
            <a:avLst/>
            <a:gdLst>
              <a:gd name="T0" fmla="*/ 2147483647 w 2189"/>
              <a:gd name="T1" fmla="*/ 2147483647 h 1324"/>
              <a:gd name="T2" fmla="*/ 0 w 2189"/>
              <a:gd name="T3" fmla="*/ 2147483647 h 1324"/>
              <a:gd name="T4" fmla="*/ 0 w 2189"/>
              <a:gd name="T5" fmla="*/ 0 h 1324"/>
              <a:gd name="T6" fmla="*/ 0 60000 65536"/>
              <a:gd name="T7" fmla="*/ 0 60000 65536"/>
              <a:gd name="T8" fmla="*/ 0 60000 65536"/>
              <a:gd name="T9" fmla="*/ 0 w 2189"/>
              <a:gd name="T10" fmla="*/ 0 h 1324"/>
              <a:gd name="T11" fmla="*/ 2189 w 2189"/>
              <a:gd name="T12" fmla="*/ 1324 h 1324"/>
            </a:gdLst>
            <a:ahLst/>
            <a:cxnLst>
              <a:cxn ang="T6">
                <a:pos x="T0" y="T1"/>
              </a:cxn>
              <a:cxn ang="T7">
                <a:pos x="T2" y="T3"/>
              </a:cxn>
              <a:cxn ang="T8">
                <a:pos x="T4" y="T5"/>
              </a:cxn>
            </a:cxnLst>
            <a:rect l="T9" t="T10" r="T11" b="T12"/>
            <a:pathLst>
              <a:path w="2189" h="1324">
                <a:moveTo>
                  <a:pt x="2189" y="1324"/>
                </a:moveTo>
                <a:lnTo>
                  <a:pt x="0" y="1324"/>
                </a:lnTo>
                <a:lnTo>
                  <a:pt x="0" y="0"/>
                </a:lnTo>
              </a:path>
            </a:pathLst>
          </a:custGeom>
          <a:noFill/>
          <a:ln w="28575" cap="flat" cmpd="sng">
            <a:solidFill>
              <a:srgbClr val="FF0000"/>
            </a:solidFill>
            <a:prstDash val="solid"/>
            <a:round/>
            <a:headEnd type="none" w="med" len="med"/>
            <a:tailEnd type="stealth" w="med" len="med"/>
          </a:ln>
        </p:spPr>
        <p:txBody>
          <a:bodyPr wrap="none" anchor="ctr"/>
          <a:lstStyle/>
          <a:p>
            <a:endParaRPr lang="de-DE"/>
          </a:p>
        </p:txBody>
      </p:sp>
      <p:sp>
        <p:nvSpPr>
          <p:cNvPr id="110927" name="Freeform 609"/>
          <p:cNvSpPr>
            <a:spLocks/>
          </p:cNvSpPr>
          <p:nvPr/>
        </p:nvSpPr>
        <p:spPr bwMode="auto">
          <a:xfrm>
            <a:off x="3706813" y="2565400"/>
            <a:ext cx="233362" cy="2239963"/>
          </a:xfrm>
          <a:custGeom>
            <a:avLst/>
            <a:gdLst>
              <a:gd name="T0" fmla="*/ 0 w 170"/>
              <a:gd name="T1" fmla="*/ 0 h 1450"/>
              <a:gd name="T2" fmla="*/ 0 w 170"/>
              <a:gd name="T3" fmla="*/ 2147483647 h 1450"/>
              <a:gd name="T4" fmla="*/ 2147483647 w 170"/>
              <a:gd name="T5" fmla="*/ 2147483647 h 1450"/>
              <a:gd name="T6" fmla="*/ 0 60000 65536"/>
              <a:gd name="T7" fmla="*/ 0 60000 65536"/>
              <a:gd name="T8" fmla="*/ 0 60000 65536"/>
              <a:gd name="T9" fmla="*/ 0 w 170"/>
              <a:gd name="T10" fmla="*/ 0 h 1450"/>
              <a:gd name="T11" fmla="*/ 170 w 170"/>
              <a:gd name="T12" fmla="*/ 1450 h 1450"/>
            </a:gdLst>
            <a:ahLst/>
            <a:cxnLst>
              <a:cxn ang="T6">
                <a:pos x="T0" y="T1"/>
              </a:cxn>
              <a:cxn ang="T7">
                <a:pos x="T2" y="T3"/>
              </a:cxn>
              <a:cxn ang="T8">
                <a:pos x="T4" y="T5"/>
              </a:cxn>
            </a:cxnLst>
            <a:rect l="T9" t="T10" r="T11" b="T12"/>
            <a:pathLst>
              <a:path w="170" h="1450">
                <a:moveTo>
                  <a:pt x="0" y="0"/>
                </a:moveTo>
                <a:lnTo>
                  <a:pt x="0" y="1450"/>
                </a:lnTo>
                <a:lnTo>
                  <a:pt x="170" y="1450"/>
                </a:lnTo>
              </a:path>
            </a:pathLst>
          </a:custGeom>
          <a:noFill/>
          <a:ln w="28575" cap="flat" cmpd="sng">
            <a:solidFill>
              <a:schemeClr val="bg2"/>
            </a:solidFill>
            <a:prstDash val="solid"/>
            <a:round/>
            <a:headEnd type="none" w="med" len="med"/>
            <a:tailEnd type="stealth" w="med" len="med"/>
          </a:ln>
        </p:spPr>
        <p:txBody>
          <a:bodyPr wrap="none" anchor="ctr"/>
          <a:lstStyle/>
          <a:p>
            <a:endParaRPr lang="de-DE"/>
          </a:p>
        </p:txBody>
      </p:sp>
      <p:sp>
        <p:nvSpPr>
          <p:cNvPr id="110928" name="Freeform 610"/>
          <p:cNvSpPr>
            <a:spLocks/>
          </p:cNvSpPr>
          <p:nvPr/>
        </p:nvSpPr>
        <p:spPr bwMode="auto">
          <a:xfrm>
            <a:off x="2927350" y="2565400"/>
            <a:ext cx="1008063" cy="2354263"/>
          </a:xfrm>
          <a:custGeom>
            <a:avLst/>
            <a:gdLst>
              <a:gd name="T0" fmla="*/ 0 w 736"/>
              <a:gd name="T1" fmla="*/ 0 h 1527"/>
              <a:gd name="T2" fmla="*/ 0 w 736"/>
              <a:gd name="T3" fmla="*/ 2147483647 h 1527"/>
              <a:gd name="T4" fmla="*/ 2147483647 w 736"/>
              <a:gd name="T5" fmla="*/ 2147483647 h 1527"/>
              <a:gd name="T6" fmla="*/ 0 60000 65536"/>
              <a:gd name="T7" fmla="*/ 0 60000 65536"/>
              <a:gd name="T8" fmla="*/ 0 60000 65536"/>
              <a:gd name="T9" fmla="*/ 0 w 736"/>
              <a:gd name="T10" fmla="*/ 0 h 1527"/>
              <a:gd name="T11" fmla="*/ 736 w 736"/>
              <a:gd name="T12" fmla="*/ 1527 h 1527"/>
            </a:gdLst>
            <a:ahLst/>
            <a:cxnLst>
              <a:cxn ang="T6">
                <a:pos x="T0" y="T1"/>
              </a:cxn>
              <a:cxn ang="T7">
                <a:pos x="T2" y="T3"/>
              </a:cxn>
              <a:cxn ang="T8">
                <a:pos x="T4" y="T5"/>
              </a:cxn>
            </a:cxnLst>
            <a:rect l="T9" t="T10" r="T11" b="T12"/>
            <a:pathLst>
              <a:path w="736" h="1527">
                <a:moveTo>
                  <a:pt x="0" y="0"/>
                </a:moveTo>
                <a:lnTo>
                  <a:pt x="0" y="1527"/>
                </a:lnTo>
                <a:lnTo>
                  <a:pt x="736" y="1527"/>
                </a:lnTo>
              </a:path>
            </a:pathLst>
          </a:custGeom>
          <a:noFill/>
          <a:ln w="28575" cap="flat" cmpd="sng">
            <a:solidFill>
              <a:schemeClr val="bg2"/>
            </a:solidFill>
            <a:prstDash val="solid"/>
            <a:round/>
            <a:headEnd type="none" w="med" len="med"/>
            <a:tailEnd type="stealth" w="med" len="med"/>
          </a:ln>
        </p:spPr>
        <p:txBody>
          <a:bodyPr wrap="none" anchor="ctr"/>
          <a:lstStyle/>
          <a:p>
            <a:endParaRPr lang="de-DE"/>
          </a:p>
        </p:txBody>
      </p:sp>
      <p:sp>
        <p:nvSpPr>
          <p:cNvPr id="110929" name="Freeform 611"/>
          <p:cNvSpPr>
            <a:spLocks/>
          </p:cNvSpPr>
          <p:nvPr/>
        </p:nvSpPr>
        <p:spPr bwMode="auto">
          <a:xfrm>
            <a:off x="2103438" y="2565400"/>
            <a:ext cx="1836737" cy="2465388"/>
          </a:xfrm>
          <a:custGeom>
            <a:avLst/>
            <a:gdLst>
              <a:gd name="T0" fmla="*/ 0 w 1339"/>
              <a:gd name="T1" fmla="*/ 0 h 1594"/>
              <a:gd name="T2" fmla="*/ 0 w 1339"/>
              <a:gd name="T3" fmla="*/ 2147483647 h 1594"/>
              <a:gd name="T4" fmla="*/ 2147483647 w 1339"/>
              <a:gd name="T5" fmla="*/ 2147483647 h 1594"/>
              <a:gd name="T6" fmla="*/ 0 60000 65536"/>
              <a:gd name="T7" fmla="*/ 0 60000 65536"/>
              <a:gd name="T8" fmla="*/ 0 60000 65536"/>
              <a:gd name="T9" fmla="*/ 0 w 1339"/>
              <a:gd name="T10" fmla="*/ 0 h 1594"/>
              <a:gd name="T11" fmla="*/ 1339 w 1339"/>
              <a:gd name="T12" fmla="*/ 1594 h 1594"/>
            </a:gdLst>
            <a:ahLst/>
            <a:cxnLst>
              <a:cxn ang="T6">
                <a:pos x="T0" y="T1"/>
              </a:cxn>
              <a:cxn ang="T7">
                <a:pos x="T2" y="T3"/>
              </a:cxn>
              <a:cxn ang="T8">
                <a:pos x="T4" y="T5"/>
              </a:cxn>
            </a:cxnLst>
            <a:rect l="T9" t="T10" r="T11" b="T12"/>
            <a:pathLst>
              <a:path w="1339" h="1594">
                <a:moveTo>
                  <a:pt x="0" y="0"/>
                </a:moveTo>
                <a:lnTo>
                  <a:pt x="0" y="1594"/>
                </a:lnTo>
                <a:lnTo>
                  <a:pt x="1339" y="1594"/>
                </a:lnTo>
              </a:path>
            </a:pathLst>
          </a:custGeom>
          <a:noFill/>
          <a:ln w="28575" cap="flat" cmpd="sng">
            <a:solidFill>
              <a:schemeClr val="bg2"/>
            </a:solidFill>
            <a:prstDash val="solid"/>
            <a:round/>
            <a:headEnd type="none" w="med" len="med"/>
            <a:tailEnd type="stealth" w="med" len="med"/>
          </a:ln>
        </p:spPr>
        <p:txBody>
          <a:bodyPr wrap="none" anchor="ctr"/>
          <a:lstStyle/>
          <a:p>
            <a:endParaRPr lang="de-DE"/>
          </a:p>
        </p:txBody>
      </p:sp>
      <p:sp>
        <p:nvSpPr>
          <p:cNvPr id="110930" name="Freeform 612"/>
          <p:cNvSpPr>
            <a:spLocks/>
          </p:cNvSpPr>
          <p:nvPr/>
        </p:nvSpPr>
        <p:spPr bwMode="auto">
          <a:xfrm>
            <a:off x="1292225" y="2565400"/>
            <a:ext cx="2643188" cy="2595563"/>
          </a:xfrm>
          <a:custGeom>
            <a:avLst/>
            <a:gdLst>
              <a:gd name="T0" fmla="*/ 0 w 1339"/>
              <a:gd name="T1" fmla="*/ 0 h 1594"/>
              <a:gd name="T2" fmla="*/ 0 w 1339"/>
              <a:gd name="T3" fmla="*/ 2147483647 h 1594"/>
              <a:gd name="T4" fmla="*/ 2147483647 w 1339"/>
              <a:gd name="T5" fmla="*/ 2147483647 h 1594"/>
              <a:gd name="T6" fmla="*/ 0 60000 65536"/>
              <a:gd name="T7" fmla="*/ 0 60000 65536"/>
              <a:gd name="T8" fmla="*/ 0 60000 65536"/>
              <a:gd name="T9" fmla="*/ 0 w 1339"/>
              <a:gd name="T10" fmla="*/ 0 h 1594"/>
              <a:gd name="T11" fmla="*/ 1339 w 1339"/>
              <a:gd name="T12" fmla="*/ 1594 h 1594"/>
            </a:gdLst>
            <a:ahLst/>
            <a:cxnLst>
              <a:cxn ang="T6">
                <a:pos x="T0" y="T1"/>
              </a:cxn>
              <a:cxn ang="T7">
                <a:pos x="T2" y="T3"/>
              </a:cxn>
              <a:cxn ang="T8">
                <a:pos x="T4" y="T5"/>
              </a:cxn>
            </a:cxnLst>
            <a:rect l="T9" t="T10" r="T11" b="T12"/>
            <a:pathLst>
              <a:path w="1339" h="1594">
                <a:moveTo>
                  <a:pt x="0" y="0"/>
                </a:moveTo>
                <a:lnTo>
                  <a:pt x="0" y="1594"/>
                </a:lnTo>
                <a:lnTo>
                  <a:pt x="1339" y="1594"/>
                </a:lnTo>
              </a:path>
            </a:pathLst>
          </a:custGeom>
          <a:noFill/>
          <a:ln w="28575" cap="flat" cmpd="sng">
            <a:solidFill>
              <a:schemeClr val="bg2"/>
            </a:solidFill>
            <a:prstDash val="solid"/>
            <a:round/>
            <a:headEnd type="none" w="med" len="med"/>
            <a:tailEnd type="stealth" w="med" len="med"/>
          </a:ln>
        </p:spPr>
        <p:txBody>
          <a:bodyPr wrap="none" anchor="ctr"/>
          <a:lstStyle/>
          <a:p>
            <a:endParaRPr lang="de-DE"/>
          </a:p>
        </p:txBody>
      </p:sp>
      <p:sp>
        <p:nvSpPr>
          <p:cNvPr id="110931" name="Line 613"/>
          <p:cNvSpPr>
            <a:spLocks noChangeShapeType="1"/>
          </p:cNvSpPr>
          <p:nvPr/>
        </p:nvSpPr>
        <p:spPr bwMode="auto">
          <a:xfrm>
            <a:off x="1509713" y="2286000"/>
            <a:ext cx="1587" cy="581025"/>
          </a:xfrm>
          <a:prstGeom prst="line">
            <a:avLst/>
          </a:prstGeom>
          <a:noFill/>
          <a:ln w="28575">
            <a:solidFill>
              <a:schemeClr val="accent2"/>
            </a:solidFill>
            <a:round/>
            <a:headEnd/>
            <a:tailEnd type="stealth" w="med" len="med"/>
          </a:ln>
        </p:spPr>
        <p:txBody>
          <a:bodyPr wrap="none" anchor="ctr"/>
          <a:lstStyle/>
          <a:p>
            <a:endParaRPr lang="de-DE"/>
          </a:p>
        </p:txBody>
      </p:sp>
      <p:sp>
        <p:nvSpPr>
          <p:cNvPr id="110932" name="Line 614"/>
          <p:cNvSpPr>
            <a:spLocks noChangeShapeType="1"/>
          </p:cNvSpPr>
          <p:nvPr/>
        </p:nvSpPr>
        <p:spPr bwMode="auto">
          <a:xfrm>
            <a:off x="2306638" y="2286000"/>
            <a:ext cx="1587" cy="581025"/>
          </a:xfrm>
          <a:prstGeom prst="line">
            <a:avLst/>
          </a:prstGeom>
          <a:noFill/>
          <a:ln w="28575">
            <a:solidFill>
              <a:schemeClr val="accent2"/>
            </a:solidFill>
            <a:round/>
            <a:headEnd/>
            <a:tailEnd type="stealth" w="med" len="med"/>
          </a:ln>
        </p:spPr>
        <p:txBody>
          <a:bodyPr wrap="none" anchor="ctr"/>
          <a:lstStyle/>
          <a:p>
            <a:endParaRPr lang="de-DE"/>
          </a:p>
        </p:txBody>
      </p:sp>
      <p:sp>
        <p:nvSpPr>
          <p:cNvPr id="110933" name="Line 615"/>
          <p:cNvSpPr>
            <a:spLocks noChangeShapeType="1"/>
          </p:cNvSpPr>
          <p:nvPr/>
        </p:nvSpPr>
        <p:spPr bwMode="auto">
          <a:xfrm>
            <a:off x="3114675" y="2286000"/>
            <a:ext cx="0" cy="530225"/>
          </a:xfrm>
          <a:prstGeom prst="line">
            <a:avLst/>
          </a:prstGeom>
          <a:noFill/>
          <a:ln w="28575">
            <a:solidFill>
              <a:schemeClr val="accent2"/>
            </a:solidFill>
            <a:round/>
            <a:headEnd/>
            <a:tailEnd type="stealth" w="med" len="med"/>
          </a:ln>
        </p:spPr>
        <p:txBody>
          <a:bodyPr wrap="none" anchor="ctr"/>
          <a:lstStyle/>
          <a:p>
            <a:endParaRPr lang="de-DE"/>
          </a:p>
        </p:txBody>
      </p:sp>
      <p:sp>
        <p:nvSpPr>
          <p:cNvPr id="110934" name="Line 616"/>
          <p:cNvSpPr>
            <a:spLocks noChangeShapeType="1"/>
          </p:cNvSpPr>
          <p:nvPr/>
        </p:nvSpPr>
        <p:spPr bwMode="auto">
          <a:xfrm>
            <a:off x="3900488" y="2286000"/>
            <a:ext cx="1587" cy="581025"/>
          </a:xfrm>
          <a:prstGeom prst="line">
            <a:avLst/>
          </a:prstGeom>
          <a:noFill/>
          <a:ln w="28575">
            <a:solidFill>
              <a:schemeClr val="accent2"/>
            </a:solidFill>
            <a:round/>
            <a:headEnd/>
            <a:tailEnd type="stealth" w="med" len="med"/>
          </a:ln>
        </p:spPr>
        <p:txBody>
          <a:bodyPr wrap="none" anchor="ctr"/>
          <a:lstStyle/>
          <a:p>
            <a:endParaRPr lang="de-DE"/>
          </a:p>
        </p:txBody>
      </p:sp>
      <p:sp>
        <p:nvSpPr>
          <p:cNvPr id="110935" name="Line 617"/>
          <p:cNvSpPr>
            <a:spLocks noChangeShapeType="1"/>
          </p:cNvSpPr>
          <p:nvPr/>
        </p:nvSpPr>
        <p:spPr bwMode="auto">
          <a:xfrm>
            <a:off x="7058025" y="2938463"/>
            <a:ext cx="0" cy="292100"/>
          </a:xfrm>
          <a:prstGeom prst="line">
            <a:avLst/>
          </a:prstGeom>
          <a:noFill/>
          <a:ln w="28575">
            <a:solidFill>
              <a:schemeClr val="accent2"/>
            </a:solidFill>
            <a:round/>
            <a:headEnd/>
            <a:tailEnd type="stealth" w="med" len="med"/>
          </a:ln>
        </p:spPr>
        <p:txBody>
          <a:bodyPr wrap="none" anchor="ctr"/>
          <a:lstStyle/>
          <a:p>
            <a:endParaRPr lang="de-DE"/>
          </a:p>
        </p:txBody>
      </p:sp>
      <p:sp>
        <p:nvSpPr>
          <p:cNvPr id="110936" name="Line 618"/>
          <p:cNvSpPr>
            <a:spLocks noChangeShapeType="1"/>
          </p:cNvSpPr>
          <p:nvPr/>
        </p:nvSpPr>
        <p:spPr bwMode="auto">
          <a:xfrm>
            <a:off x="4241800" y="4478338"/>
            <a:ext cx="1588" cy="265112"/>
          </a:xfrm>
          <a:prstGeom prst="line">
            <a:avLst/>
          </a:prstGeom>
          <a:noFill/>
          <a:ln w="28575">
            <a:solidFill>
              <a:schemeClr val="hlink"/>
            </a:solidFill>
            <a:round/>
            <a:headEnd type="stealth" w="med" len="med"/>
            <a:tailEnd type="stealth" w="med" len="med"/>
          </a:ln>
        </p:spPr>
        <p:txBody>
          <a:bodyPr wrap="none" anchor="ctr"/>
          <a:lstStyle/>
          <a:p>
            <a:endParaRPr lang="de-DE"/>
          </a:p>
        </p:txBody>
      </p:sp>
      <p:sp>
        <p:nvSpPr>
          <p:cNvPr id="110937" name="Freeform 619"/>
          <p:cNvSpPr>
            <a:spLocks/>
          </p:cNvSpPr>
          <p:nvPr/>
        </p:nvSpPr>
        <p:spPr bwMode="auto">
          <a:xfrm>
            <a:off x="4241800" y="5249863"/>
            <a:ext cx="1085850" cy="223837"/>
          </a:xfrm>
          <a:custGeom>
            <a:avLst/>
            <a:gdLst>
              <a:gd name="T0" fmla="*/ 0 w 792"/>
              <a:gd name="T1" fmla="*/ 0 h 144"/>
              <a:gd name="T2" fmla="*/ 0 w 792"/>
              <a:gd name="T3" fmla="*/ 2147483647 h 144"/>
              <a:gd name="T4" fmla="*/ 2147483647 w 792"/>
              <a:gd name="T5" fmla="*/ 2147483647 h 144"/>
              <a:gd name="T6" fmla="*/ 0 60000 65536"/>
              <a:gd name="T7" fmla="*/ 0 60000 65536"/>
              <a:gd name="T8" fmla="*/ 0 60000 65536"/>
              <a:gd name="T9" fmla="*/ 0 w 792"/>
              <a:gd name="T10" fmla="*/ 0 h 144"/>
              <a:gd name="T11" fmla="*/ 792 w 792"/>
              <a:gd name="T12" fmla="*/ 144 h 144"/>
            </a:gdLst>
            <a:ahLst/>
            <a:cxnLst>
              <a:cxn ang="T6">
                <a:pos x="T0" y="T1"/>
              </a:cxn>
              <a:cxn ang="T7">
                <a:pos x="T2" y="T3"/>
              </a:cxn>
              <a:cxn ang="T8">
                <a:pos x="T4" y="T5"/>
              </a:cxn>
            </a:cxnLst>
            <a:rect l="T9" t="T10" r="T11" b="T12"/>
            <a:pathLst>
              <a:path w="792" h="144">
                <a:moveTo>
                  <a:pt x="0" y="0"/>
                </a:moveTo>
                <a:lnTo>
                  <a:pt x="0" y="144"/>
                </a:lnTo>
                <a:lnTo>
                  <a:pt x="792" y="144"/>
                </a:lnTo>
              </a:path>
            </a:pathLst>
          </a:custGeom>
          <a:noFill/>
          <a:ln w="28575" cap="flat" cmpd="sng">
            <a:solidFill>
              <a:schemeClr val="tx1"/>
            </a:solidFill>
            <a:prstDash val="solid"/>
            <a:round/>
            <a:headEnd type="stealth" w="med" len="med"/>
            <a:tailEnd type="stealth" w="med" len="med"/>
          </a:ln>
        </p:spPr>
        <p:txBody>
          <a:bodyPr wrap="none" anchor="ctr"/>
          <a:lstStyle/>
          <a:p>
            <a:endParaRPr lang="de-DE"/>
          </a:p>
        </p:txBody>
      </p:sp>
      <p:sp>
        <p:nvSpPr>
          <p:cNvPr id="110938" name="Freeform 620"/>
          <p:cNvSpPr>
            <a:spLocks/>
          </p:cNvSpPr>
          <p:nvPr/>
        </p:nvSpPr>
        <p:spPr bwMode="auto">
          <a:xfrm flipH="1">
            <a:off x="5711825" y="4044950"/>
            <a:ext cx="227013" cy="1428750"/>
          </a:xfrm>
          <a:custGeom>
            <a:avLst/>
            <a:gdLst>
              <a:gd name="T0" fmla="*/ 0 w 792"/>
              <a:gd name="T1" fmla="*/ 0 h 144"/>
              <a:gd name="T2" fmla="*/ 0 w 792"/>
              <a:gd name="T3" fmla="*/ 2147483647 h 144"/>
              <a:gd name="T4" fmla="*/ 2147483647 w 792"/>
              <a:gd name="T5" fmla="*/ 2147483647 h 144"/>
              <a:gd name="T6" fmla="*/ 0 60000 65536"/>
              <a:gd name="T7" fmla="*/ 0 60000 65536"/>
              <a:gd name="T8" fmla="*/ 0 60000 65536"/>
              <a:gd name="T9" fmla="*/ 0 w 792"/>
              <a:gd name="T10" fmla="*/ 0 h 144"/>
              <a:gd name="T11" fmla="*/ 792 w 792"/>
              <a:gd name="T12" fmla="*/ 144 h 144"/>
            </a:gdLst>
            <a:ahLst/>
            <a:cxnLst>
              <a:cxn ang="T6">
                <a:pos x="T0" y="T1"/>
              </a:cxn>
              <a:cxn ang="T7">
                <a:pos x="T2" y="T3"/>
              </a:cxn>
              <a:cxn ang="T8">
                <a:pos x="T4" y="T5"/>
              </a:cxn>
            </a:cxnLst>
            <a:rect l="T9" t="T10" r="T11" b="T12"/>
            <a:pathLst>
              <a:path w="792" h="144">
                <a:moveTo>
                  <a:pt x="0" y="0"/>
                </a:moveTo>
                <a:lnTo>
                  <a:pt x="0" y="144"/>
                </a:lnTo>
                <a:lnTo>
                  <a:pt x="792" y="144"/>
                </a:lnTo>
              </a:path>
            </a:pathLst>
          </a:custGeom>
          <a:noFill/>
          <a:ln w="28575" cap="flat" cmpd="sng">
            <a:solidFill>
              <a:schemeClr val="tx1"/>
            </a:solidFill>
            <a:prstDash val="solid"/>
            <a:round/>
            <a:headEnd type="none" w="med" len="med"/>
            <a:tailEnd type="stealth" w="med" len="med"/>
          </a:ln>
        </p:spPr>
        <p:txBody>
          <a:bodyPr wrap="none" anchor="ctr"/>
          <a:lstStyle/>
          <a:p>
            <a:endParaRPr lang="de-DE"/>
          </a:p>
        </p:txBody>
      </p:sp>
      <p:sp>
        <p:nvSpPr>
          <p:cNvPr id="110939" name="Line 621"/>
          <p:cNvSpPr>
            <a:spLocks noChangeShapeType="1"/>
          </p:cNvSpPr>
          <p:nvPr/>
        </p:nvSpPr>
        <p:spPr bwMode="auto">
          <a:xfrm flipV="1">
            <a:off x="5772150" y="5799138"/>
            <a:ext cx="144463" cy="1587"/>
          </a:xfrm>
          <a:prstGeom prst="line">
            <a:avLst/>
          </a:prstGeom>
          <a:noFill/>
          <a:ln w="28575">
            <a:solidFill>
              <a:schemeClr val="tx1"/>
            </a:solidFill>
            <a:round/>
            <a:headEnd/>
            <a:tailEnd type="stealth" w="med" len="med"/>
          </a:ln>
        </p:spPr>
        <p:txBody>
          <a:bodyPr wrap="none" anchor="ctr"/>
          <a:lstStyle/>
          <a:p>
            <a:endParaRPr lang="de-DE"/>
          </a:p>
        </p:txBody>
      </p:sp>
      <p:sp>
        <p:nvSpPr>
          <p:cNvPr id="110940" name="Text Box 622"/>
          <p:cNvSpPr txBox="1">
            <a:spLocks noChangeArrowheads="1"/>
          </p:cNvSpPr>
          <p:nvPr/>
        </p:nvSpPr>
        <p:spPr bwMode="auto">
          <a:xfrm>
            <a:off x="6550025" y="5278438"/>
            <a:ext cx="1065213" cy="334962"/>
          </a:xfrm>
          <a:prstGeom prst="rect">
            <a:avLst/>
          </a:prstGeom>
          <a:noFill/>
          <a:ln w="9525">
            <a:noFill/>
            <a:miter lim="800000"/>
            <a:headEnd/>
            <a:tailEnd/>
          </a:ln>
        </p:spPr>
        <p:txBody>
          <a:bodyPr lIns="92075" tIns="46038" rIns="92075" bIns="46038" anchor="ctr">
            <a:spAutoFit/>
          </a:bodyPr>
          <a:lstStyle/>
          <a:p>
            <a:pPr>
              <a:spcBef>
                <a:spcPct val="50000"/>
              </a:spcBef>
            </a:pPr>
            <a:r>
              <a:rPr lang="es-ES_tradnl" altLang="en-US" sz="1600" b="1"/>
              <a:t>Raw Mill</a:t>
            </a:r>
          </a:p>
        </p:txBody>
      </p:sp>
      <p:sp>
        <p:nvSpPr>
          <p:cNvPr id="110941" name="Line 623"/>
          <p:cNvSpPr>
            <a:spLocks noChangeShapeType="1"/>
          </p:cNvSpPr>
          <p:nvPr/>
        </p:nvSpPr>
        <p:spPr bwMode="auto">
          <a:xfrm>
            <a:off x="7710488" y="3852863"/>
            <a:ext cx="1185862" cy="0"/>
          </a:xfrm>
          <a:prstGeom prst="line">
            <a:avLst/>
          </a:prstGeom>
          <a:noFill/>
          <a:ln w="57150">
            <a:solidFill>
              <a:schemeClr val="accent2"/>
            </a:solidFill>
            <a:round/>
            <a:headEnd/>
            <a:tailEnd type="stealth" w="med" len="med"/>
          </a:ln>
        </p:spPr>
        <p:txBody>
          <a:bodyPr wrap="none" anchor="ctr"/>
          <a:lstStyle/>
          <a:p>
            <a:endParaRPr lang="de-DE"/>
          </a:p>
        </p:txBody>
      </p:sp>
      <p:pic>
        <p:nvPicPr>
          <p:cNvPr id="110942" name="Picture 625"/>
          <p:cNvPicPr>
            <a:picLocks noChangeArrowheads="1"/>
          </p:cNvPicPr>
          <p:nvPr/>
        </p:nvPicPr>
        <p:blipFill>
          <a:blip r:embed="rId3"/>
          <a:srcRect/>
          <a:stretch>
            <a:fillRect/>
          </a:stretch>
        </p:blipFill>
        <p:spPr bwMode="auto">
          <a:xfrm>
            <a:off x="6389688" y="3259138"/>
            <a:ext cx="1368425" cy="1962150"/>
          </a:xfrm>
          <a:prstGeom prst="rect">
            <a:avLst/>
          </a:prstGeom>
          <a:noFill/>
          <a:ln w="9525">
            <a:solidFill>
              <a:schemeClr val="tx1"/>
            </a:solidFill>
            <a:miter lim="800000"/>
            <a:headEnd/>
            <a:tailEnd/>
          </a:ln>
        </p:spPr>
      </p:pic>
      <p:sp>
        <p:nvSpPr>
          <p:cNvPr id="110943" name="Rectangle 627"/>
          <p:cNvSpPr>
            <a:spLocks noChangeArrowheads="1"/>
          </p:cNvSpPr>
          <p:nvPr/>
        </p:nvSpPr>
        <p:spPr bwMode="auto">
          <a:xfrm>
            <a:off x="4273550" y="5559425"/>
            <a:ext cx="827088" cy="457200"/>
          </a:xfrm>
          <a:prstGeom prst="rect">
            <a:avLst/>
          </a:prstGeom>
          <a:noFill/>
          <a:ln w="9525">
            <a:noFill/>
            <a:miter lim="800000"/>
            <a:headEnd/>
            <a:tailEnd/>
          </a:ln>
        </p:spPr>
        <p:txBody>
          <a:bodyPr wrap="none" lIns="92075" tIns="46038" rIns="92075" bIns="46038">
            <a:spAutoFit/>
          </a:bodyPr>
          <a:lstStyle/>
          <a:p>
            <a:r>
              <a:rPr lang="en-GB" altLang="en-US" sz="1200" b="1"/>
              <a:t>Control</a:t>
            </a:r>
          </a:p>
          <a:p>
            <a:r>
              <a:rPr lang="en-GB" altLang="en-US" sz="1200" b="1"/>
              <a:t>Software</a:t>
            </a:r>
            <a:endParaRPr lang="en-GB" altLang="en-US" sz="1400" b="1"/>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515DCAC-6332-4230-9C18-EAA2F1274D92}" type="slidenum">
              <a:rPr lang="en-US" sz="800"/>
              <a:pPr algn="r"/>
              <a:t>78</a:t>
            </a:fld>
            <a:endParaRPr lang="en-US" sz="800"/>
          </a:p>
        </p:txBody>
      </p:sp>
      <p:sp>
        <p:nvSpPr>
          <p:cNvPr id="111618"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Example: Improved uniformity through PGNAA control</a:t>
            </a:r>
          </a:p>
        </p:txBody>
      </p:sp>
      <p:pic>
        <p:nvPicPr>
          <p:cNvPr id="111619" name="Picture 3"/>
          <p:cNvPicPr>
            <a:picLocks noChangeAspect="1" noChangeArrowheads="1"/>
          </p:cNvPicPr>
          <p:nvPr/>
        </p:nvPicPr>
        <p:blipFill>
          <a:blip r:embed="rId2"/>
          <a:srcRect t="15060"/>
          <a:stretch>
            <a:fillRect/>
          </a:stretch>
        </p:blipFill>
        <p:spPr bwMode="auto">
          <a:xfrm>
            <a:off x="11113" y="1238250"/>
            <a:ext cx="9705975" cy="50546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6133DD7-CAC5-4B77-8D2C-EA6957D887A5}" type="slidenum">
              <a:rPr lang="en-US" sz="800"/>
              <a:pPr algn="r"/>
              <a:t>79</a:t>
            </a:fld>
            <a:endParaRPr lang="en-US" sz="800"/>
          </a:p>
        </p:txBody>
      </p:sp>
      <p:sp>
        <p:nvSpPr>
          <p:cNvPr id="112642" name="Content Placeholder 2"/>
          <p:cNvSpPr>
            <a:spLocks/>
          </p:cNvSpPr>
          <p:nvPr/>
        </p:nvSpPr>
        <p:spPr bwMode="auto">
          <a:xfrm>
            <a:off x="4376936" y="1266825"/>
            <a:ext cx="4968677" cy="5113338"/>
          </a:xfrm>
          <a:prstGeom prst="rect">
            <a:avLst/>
          </a:prstGeom>
          <a:noFill/>
          <a:ln w="9525">
            <a:noFill/>
            <a:miter lim="800000"/>
            <a:headEnd/>
            <a:tailEnd/>
          </a:ln>
        </p:spPr>
        <p:txBody>
          <a:bodyPr lIns="0" tIns="0" rIns="0" bIns="0"/>
          <a:lstStyle/>
          <a:p>
            <a:pPr marL="290513" indent="-290513">
              <a:spcBef>
                <a:spcPts val="1200"/>
              </a:spcBef>
              <a:buClr>
                <a:schemeClr val="accent1"/>
              </a:buClr>
              <a:buFont typeface="Times" pitchFamily="18" charset="0"/>
              <a:buChar char="•"/>
            </a:pPr>
            <a:r>
              <a:rPr lang="en-US" sz="2000" dirty="0"/>
              <a:t>Advantages</a:t>
            </a:r>
          </a:p>
          <a:p>
            <a:pPr marL="571500" lvl="1" indent="-279400">
              <a:buClr>
                <a:schemeClr val="accent1"/>
              </a:buClr>
              <a:buFont typeface="Webdings" pitchFamily="18" charset="2"/>
              <a:buChar char="4"/>
            </a:pPr>
            <a:r>
              <a:rPr lang="en-US" dirty="0"/>
              <a:t>Approx. 10 min control interval</a:t>
            </a:r>
          </a:p>
          <a:p>
            <a:pPr marL="571500" lvl="1" indent="-279400">
              <a:buClr>
                <a:schemeClr val="accent1"/>
              </a:buClr>
              <a:buFont typeface="Webdings" pitchFamily="18" charset="2"/>
              <a:buChar char="4"/>
            </a:pPr>
            <a:r>
              <a:rPr lang="en-US" dirty="0"/>
              <a:t>Optimum sample preparation</a:t>
            </a:r>
          </a:p>
          <a:p>
            <a:pPr marL="571500" lvl="1" indent="-279400">
              <a:buClr>
                <a:schemeClr val="accent1"/>
              </a:buClr>
              <a:buFont typeface="Webdings" pitchFamily="18" charset="2"/>
              <a:buChar char="4"/>
            </a:pPr>
            <a:r>
              <a:rPr lang="en-US" dirty="0"/>
              <a:t>Mechanically complex, but “high quality” design</a:t>
            </a:r>
          </a:p>
          <a:p>
            <a:pPr marL="290513" indent="-290513">
              <a:spcBef>
                <a:spcPts val="1200"/>
              </a:spcBef>
              <a:buClr>
                <a:schemeClr val="accent1"/>
              </a:buClr>
              <a:buFont typeface="Times" pitchFamily="18" charset="0"/>
              <a:buChar char="•"/>
            </a:pPr>
            <a:r>
              <a:rPr lang="en-US" sz="2000" dirty="0"/>
              <a:t>Limitations</a:t>
            </a:r>
          </a:p>
          <a:p>
            <a:pPr marL="571500" lvl="1" indent="-279400">
              <a:buClr>
                <a:schemeClr val="accent1"/>
              </a:buClr>
              <a:buFont typeface="Webdings" pitchFamily="18" charset="2"/>
              <a:buChar char="4"/>
            </a:pPr>
            <a:r>
              <a:rPr lang="en-US" dirty="0"/>
              <a:t>Higher price</a:t>
            </a:r>
          </a:p>
          <a:p>
            <a:pPr marL="290513" indent="-290513">
              <a:spcBef>
                <a:spcPts val="1200"/>
              </a:spcBef>
              <a:buClr>
                <a:schemeClr val="accent1"/>
              </a:buClr>
              <a:buFont typeface="Times" pitchFamily="18" charset="0"/>
              <a:buChar char="•"/>
            </a:pPr>
            <a:r>
              <a:rPr lang="en-US" sz="2000" dirty="0"/>
              <a:t>Application</a:t>
            </a:r>
          </a:p>
          <a:p>
            <a:pPr marL="571500" lvl="1" indent="-279400">
              <a:buClr>
                <a:schemeClr val="accent1"/>
              </a:buClr>
              <a:buFont typeface="Webdings" pitchFamily="18" charset="2"/>
              <a:buChar char="4"/>
            </a:pPr>
            <a:r>
              <a:rPr lang="en-US" dirty="0"/>
              <a:t>2 systems installed (HH, JO)</a:t>
            </a:r>
          </a:p>
          <a:p>
            <a:pPr marL="290513" indent="-290513">
              <a:spcBef>
                <a:spcPts val="1200"/>
              </a:spcBef>
              <a:buClr>
                <a:schemeClr val="accent1"/>
              </a:buClr>
              <a:buFont typeface="Times" pitchFamily="18" charset="0"/>
              <a:buChar char="•"/>
            </a:pPr>
            <a:r>
              <a:rPr lang="en-US" sz="2000" dirty="0"/>
              <a:t>Experience</a:t>
            </a:r>
          </a:p>
          <a:p>
            <a:pPr marL="571500" lvl="1" indent="-279400">
              <a:buClr>
                <a:schemeClr val="accent1"/>
              </a:buClr>
              <a:buFont typeface="Webdings" pitchFamily="18" charset="2"/>
              <a:buChar char="4"/>
            </a:pPr>
            <a:r>
              <a:rPr lang="en-US" dirty="0"/>
              <a:t>High availability; well performing system</a:t>
            </a:r>
          </a:p>
          <a:p>
            <a:pPr marL="290513" indent="-290513">
              <a:spcBef>
                <a:spcPts val="1200"/>
              </a:spcBef>
              <a:buClr>
                <a:schemeClr val="accent1"/>
              </a:buClr>
              <a:buFont typeface="Times" pitchFamily="18" charset="0"/>
              <a:buChar char="•"/>
            </a:pPr>
            <a:r>
              <a:rPr lang="en-US" sz="2000" dirty="0"/>
              <a:t>No longer marketed by </a:t>
            </a:r>
            <a:r>
              <a:rPr lang="en-US" sz="2000" dirty="0" err="1"/>
              <a:t>Polysius</a:t>
            </a:r>
            <a:endParaRPr lang="en-US" sz="2000" dirty="0"/>
          </a:p>
          <a:p>
            <a:pPr marL="290513" indent="-290513">
              <a:spcBef>
                <a:spcPts val="1200"/>
              </a:spcBef>
              <a:buClr>
                <a:schemeClr val="accent1"/>
              </a:buClr>
              <a:buFont typeface="Arial" charset="0"/>
              <a:buChar char="•"/>
            </a:pPr>
            <a:endParaRPr lang="en-US" sz="2000" dirty="0"/>
          </a:p>
        </p:txBody>
      </p:sp>
      <p:sp>
        <p:nvSpPr>
          <p:cNvPr id="112643"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Examples: Polysius AOT Analyzer (XRF)</a:t>
            </a:r>
          </a:p>
        </p:txBody>
      </p:sp>
      <p:pic>
        <p:nvPicPr>
          <p:cNvPr id="112644" name="Picture 1028"/>
          <p:cNvPicPr>
            <a:picLocks noChangeAspect="1" noChangeArrowheads="1"/>
          </p:cNvPicPr>
          <p:nvPr/>
        </p:nvPicPr>
        <p:blipFill>
          <a:blip r:embed="rId2"/>
          <a:srcRect/>
          <a:stretch>
            <a:fillRect/>
          </a:stretch>
        </p:blipFill>
        <p:spPr bwMode="auto">
          <a:xfrm>
            <a:off x="776288" y="1212850"/>
            <a:ext cx="3313112" cy="4408488"/>
          </a:xfrm>
          <a:prstGeom prst="rect">
            <a:avLst/>
          </a:prstGeom>
          <a:noFill/>
          <a:ln w="9525">
            <a:noFill/>
            <a:miter lim="800000"/>
            <a:headEnd/>
            <a:tailEnd/>
          </a:ln>
        </p:spPr>
      </p:pic>
      <p:sp>
        <p:nvSpPr>
          <p:cNvPr id="112645" name="Rectangle 1029"/>
          <p:cNvSpPr>
            <a:spLocks noChangeArrowheads="1"/>
          </p:cNvSpPr>
          <p:nvPr/>
        </p:nvSpPr>
        <p:spPr bwMode="auto">
          <a:xfrm>
            <a:off x="752475" y="5733256"/>
            <a:ext cx="3962400" cy="694532"/>
          </a:xfrm>
          <a:prstGeom prst="rect">
            <a:avLst/>
          </a:prstGeom>
          <a:noFill/>
          <a:ln w="9525">
            <a:noFill/>
            <a:miter lim="800000"/>
            <a:headEnd/>
            <a:tailEnd/>
          </a:ln>
        </p:spPr>
        <p:txBody>
          <a:bodyPr/>
          <a:lstStyle/>
          <a:p>
            <a:pPr marL="290513" indent="-290513">
              <a:buFont typeface="Times" pitchFamily="18" charset="0"/>
              <a:buChar char="•"/>
            </a:pPr>
            <a:r>
              <a:rPr lang="en-US" dirty="0" smtClean="0"/>
              <a:t>USD </a:t>
            </a:r>
            <a:r>
              <a:rPr lang="en-US" dirty="0"/>
              <a:t>300,000 approximately</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79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F667445-D7CC-4591-8E2F-02990DB90A49}" type="slidenum">
              <a:rPr lang="en-US" sz="800"/>
              <a:pPr algn="r"/>
              <a:t>8</a:t>
            </a:fld>
            <a:endParaRPr lang="en-US" sz="800"/>
          </a:p>
        </p:txBody>
      </p:sp>
      <p:sp>
        <p:nvSpPr>
          <p:cNvPr id="22530"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Relevant material properties</a:t>
            </a:r>
          </a:p>
        </p:txBody>
      </p:sp>
      <p:graphicFrame>
        <p:nvGraphicFramePr>
          <p:cNvPr id="6" name="Group 3"/>
          <p:cNvGraphicFramePr>
            <a:graphicFrameLocks noGrp="1"/>
          </p:cNvGraphicFramePr>
          <p:nvPr>
            <p:extLst>
              <p:ext uri="{D42A27DB-BD31-4B8C-83A1-F6EECF244321}">
                <p14:modId xmlns:p14="http://schemas.microsoft.com/office/powerpoint/2010/main" val="1791822774"/>
              </p:ext>
            </p:extLst>
          </p:nvPr>
        </p:nvGraphicFramePr>
        <p:xfrm>
          <a:off x="1066800" y="1311275"/>
          <a:ext cx="8534400" cy="4794251"/>
        </p:xfrm>
        <a:graphic>
          <a:graphicData uri="http://schemas.openxmlformats.org/drawingml/2006/table">
            <a:tbl>
              <a:tblPr/>
              <a:tblGrid>
                <a:gridCol w="1600200"/>
                <a:gridCol w="1752600"/>
                <a:gridCol w="5181600"/>
              </a:tblGrid>
              <a:tr h="733425">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Process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Material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c>
                  <a:txBody>
                    <a:bodyPr/>
                    <a:lstStyle/>
                    <a:p>
                      <a:pPr marL="0" marR="0" lvl="0" indent="0" algn="ctr" defTabSz="914400" rtl="0" eaLnBrk="0" fontAlgn="base" latinLnBrk="0" hangingPunct="0">
                        <a:lnSpc>
                          <a:spcPct val="80000"/>
                        </a:lnSpc>
                        <a:spcBef>
                          <a:spcPct val="20000"/>
                        </a:spcBef>
                        <a:spcAft>
                          <a:spcPct val="3000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Relevant materials properties</a:t>
                      </a:r>
                    </a:p>
                    <a:p>
                      <a:pPr marL="0" marR="0" lvl="0" indent="0" algn="ctr" defTabSz="914400" rtl="0" eaLnBrk="0" fontAlgn="base" latinLnBrk="0" hangingPunct="0">
                        <a:lnSpc>
                          <a:spcPct val="80000"/>
                        </a:lnSpc>
                        <a:spcBef>
                          <a:spcPct val="0"/>
                        </a:spcBef>
                        <a:spcAft>
                          <a:spcPct val="0"/>
                        </a:spcAft>
                        <a:buClr>
                          <a:schemeClr val="accent1"/>
                        </a:buClr>
                        <a:buSzTx/>
                        <a:buFont typeface="Times" pitchFamily="18" charset="0"/>
                        <a:buNone/>
                        <a:tabLst/>
                      </a:pPr>
                      <a:r>
                        <a:rPr kumimoji="0" lang="en-US" sz="1800" b="1" i="0" u="none" strike="noStrike" cap="none" normalizeH="0" baseline="0" dirty="0" smtClean="0">
                          <a:ln>
                            <a:noFill/>
                          </a:ln>
                          <a:solidFill>
                            <a:schemeClr val="bg1"/>
                          </a:solidFill>
                          <a:effectLst/>
                          <a:latin typeface="Arial" charset="0"/>
                          <a:cs typeface="Arial" charset="0"/>
                        </a:rPr>
                        <a:t>for process and quality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FF"/>
                    </a:solidFill>
                  </a:tcPr>
                </a:tc>
              </a:tr>
              <a:tr h="131127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Clinker burning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tx1">
                              <a:lumMod val="50000"/>
                            </a:schemeClr>
                          </a:solidFill>
                          <a:effectLst/>
                          <a:latin typeface="Arial" charset="0"/>
                          <a:cs typeface="Arial" charset="0"/>
                        </a:rPr>
                        <a:t>Kiln feed</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tx2"/>
                          </a:solidFill>
                          <a:effectLst/>
                          <a:latin typeface="Arial" charset="0"/>
                          <a:cs typeface="Arial" charset="0"/>
                        </a:rPr>
                        <a:t>Major elements: LS, SR, AR (alk.)</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tx2"/>
                          </a:solidFill>
                          <a:effectLst/>
                          <a:latin typeface="Arial" charset="0"/>
                          <a:cs typeface="Arial" charset="0"/>
                        </a:rPr>
                        <a:t>Minor elements: alk., SO3, Cl, MgO, TOC</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tx2"/>
                          </a:solidFill>
                          <a:effectLst/>
                          <a:latin typeface="Arial" charset="0"/>
                          <a:cs typeface="Arial" charset="0"/>
                        </a:rPr>
                        <a:t>Mineralogical composition: quartz </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smtClean="0">
                          <a:ln>
                            <a:noFill/>
                          </a:ln>
                          <a:solidFill>
                            <a:schemeClr val="tx2"/>
                          </a:solidFill>
                          <a:effectLst/>
                          <a:latin typeface="Arial" charset="0"/>
                          <a:cs typeface="Arial" charset="0"/>
                        </a:rPr>
                        <a:t>Fineness: R90</a:t>
                      </a:r>
                      <a:r>
                        <a:rPr kumimoji="0" lang="en-US" sz="1800" b="0" i="0" u="none" strike="noStrike" cap="none" normalizeH="0" baseline="0" smtClean="0">
                          <a:ln>
                            <a:noFill/>
                          </a:ln>
                          <a:solidFill>
                            <a:schemeClr val="tx2"/>
                          </a:solidFill>
                          <a:effectLst/>
                          <a:latin typeface="Symbol" pitchFamily="18" charset="2"/>
                          <a:cs typeface="Arial" charset="0"/>
                        </a:rPr>
                        <a:t>m</a:t>
                      </a:r>
                      <a:r>
                        <a:rPr kumimoji="0" lang="en-US" sz="1800" b="0" i="0" u="none" strike="noStrike" cap="none" normalizeH="0" baseline="0" smtClean="0">
                          <a:ln>
                            <a:noFill/>
                          </a:ln>
                          <a:solidFill>
                            <a:schemeClr val="tx2"/>
                          </a:solidFill>
                          <a:effectLst/>
                          <a:latin typeface="Arial" charset="0"/>
                          <a:cs typeface="Arial" charset="0"/>
                        </a:rPr>
                        <a:t>m</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8063">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endParaRPr kumimoji="0" lang="de-CH" sz="1800" b="0" i="0" u="none" strike="noStrike" cap="none" normalizeH="0" baseline="0" smtClean="0">
                        <a:ln>
                          <a:noFill/>
                        </a:ln>
                        <a:solidFill>
                          <a:schemeClr val="tx1">
                            <a:lumMod val="50000"/>
                          </a:schemeClr>
                        </a:solidFill>
                        <a:effectLst/>
                        <a:latin typeface="Arial" charset="0"/>
                        <a:cs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Fuels,</a:t>
                      </a:r>
                    </a:p>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AFR</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Fineness</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Calorific value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S, Cl, others</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08063">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endParaRPr kumimoji="0" lang="de-CH" sz="1800" b="0" i="0" u="none" strike="noStrike" cap="none" normalizeH="0" baseline="0" smtClean="0">
                        <a:ln>
                          <a:noFill/>
                        </a:ln>
                        <a:solidFill>
                          <a:schemeClr val="tx1">
                            <a:lumMod val="50000"/>
                          </a:schemeClr>
                        </a:solidFill>
                        <a:effectLst/>
                        <a:latin typeface="Arial" charset="0"/>
                        <a:cs typeface="Arial"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Clinker</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Free lime</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2"/>
                          </a:solidFill>
                          <a:effectLst/>
                          <a:latin typeface="Arial" charset="0"/>
                          <a:cs typeface="Arial" charset="0"/>
                        </a:rPr>
                        <a:t>Major elements: LS, SR, AR (</a:t>
                      </a:r>
                      <a:r>
                        <a:rPr kumimoji="0" lang="en-US" sz="1800" b="0" i="0" u="none" strike="noStrike" cap="none" normalizeH="0" baseline="0" dirty="0" err="1" smtClean="0">
                          <a:ln>
                            <a:noFill/>
                          </a:ln>
                          <a:solidFill>
                            <a:schemeClr val="tx2"/>
                          </a:solidFill>
                          <a:effectLst/>
                          <a:latin typeface="Arial" charset="0"/>
                          <a:cs typeface="Arial" charset="0"/>
                        </a:rPr>
                        <a:t>alk</a:t>
                      </a:r>
                      <a:r>
                        <a:rPr kumimoji="0" lang="en-US" sz="1800" b="0" i="0" u="none" strike="noStrike" cap="none" normalizeH="0" baseline="0" dirty="0" smtClean="0">
                          <a:ln>
                            <a:noFill/>
                          </a:ln>
                          <a:solidFill>
                            <a:schemeClr val="tx2"/>
                          </a:solidFill>
                          <a:effectLst/>
                          <a:latin typeface="Arial" charset="0"/>
                          <a:cs typeface="Arial" charset="0"/>
                        </a:rPr>
                        <a:t>.)</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2"/>
                          </a:solidFill>
                          <a:effectLst/>
                          <a:latin typeface="Arial" charset="0"/>
                          <a:cs typeface="Arial" charset="0"/>
                        </a:rPr>
                        <a:t>Clinker phases: C</a:t>
                      </a:r>
                      <a:r>
                        <a:rPr kumimoji="0" lang="en-US" sz="1800" b="0" i="0" u="none" strike="noStrike" cap="none" normalizeH="0" baseline="-25000" dirty="0" smtClean="0">
                          <a:ln>
                            <a:noFill/>
                          </a:ln>
                          <a:solidFill>
                            <a:schemeClr val="tx2"/>
                          </a:solidFill>
                          <a:effectLst/>
                          <a:latin typeface="Arial" charset="0"/>
                          <a:cs typeface="Arial" charset="0"/>
                        </a:rPr>
                        <a:t>3</a:t>
                      </a:r>
                      <a:r>
                        <a:rPr kumimoji="0" lang="en-US" sz="1800" b="0" i="0" u="none" strike="noStrike" cap="none" normalizeH="0" baseline="0" dirty="0" smtClean="0">
                          <a:ln>
                            <a:noFill/>
                          </a:ln>
                          <a:solidFill>
                            <a:schemeClr val="tx2"/>
                          </a:solidFill>
                          <a:effectLst/>
                          <a:latin typeface="Arial" charset="0"/>
                          <a:cs typeface="Arial" charset="0"/>
                        </a:rPr>
                        <a:t>S, C</a:t>
                      </a:r>
                      <a:r>
                        <a:rPr kumimoji="0" lang="en-US" sz="1800" b="0" i="0" u="none" strike="noStrike" cap="none" normalizeH="0" baseline="-25000" dirty="0" smtClean="0">
                          <a:ln>
                            <a:noFill/>
                          </a:ln>
                          <a:solidFill>
                            <a:schemeClr val="tx2"/>
                          </a:solidFill>
                          <a:effectLst/>
                          <a:latin typeface="Arial" charset="0"/>
                          <a:cs typeface="Arial" charset="0"/>
                        </a:rPr>
                        <a:t>2</a:t>
                      </a:r>
                      <a:r>
                        <a:rPr kumimoji="0" lang="en-US" sz="1800" b="0" i="0" u="none" strike="noStrike" cap="none" normalizeH="0" baseline="0" dirty="0" smtClean="0">
                          <a:ln>
                            <a:noFill/>
                          </a:ln>
                          <a:solidFill>
                            <a:schemeClr val="tx2"/>
                          </a:solidFill>
                          <a:effectLst/>
                          <a:latin typeface="Arial" charset="0"/>
                          <a:cs typeface="Arial" charset="0"/>
                        </a:rPr>
                        <a:t>S, C</a:t>
                      </a:r>
                      <a:r>
                        <a:rPr kumimoji="0" lang="en-US" sz="1800" b="0" i="0" u="none" strike="noStrike" cap="none" normalizeH="0" baseline="-25000" dirty="0" smtClean="0">
                          <a:ln>
                            <a:noFill/>
                          </a:ln>
                          <a:solidFill>
                            <a:schemeClr val="tx2"/>
                          </a:solidFill>
                          <a:effectLst/>
                          <a:latin typeface="Arial" charset="0"/>
                          <a:cs typeface="Arial" charset="0"/>
                        </a:rPr>
                        <a:t>3</a:t>
                      </a:r>
                      <a:r>
                        <a:rPr kumimoji="0" lang="en-US" sz="1800" b="0" i="0" u="none" strike="noStrike" cap="none" normalizeH="0" baseline="0" dirty="0" smtClean="0">
                          <a:ln>
                            <a:noFill/>
                          </a:ln>
                          <a:solidFill>
                            <a:schemeClr val="tx2"/>
                          </a:solidFill>
                          <a:effectLst/>
                          <a:latin typeface="Arial" charset="0"/>
                          <a:cs typeface="Arial" charset="0"/>
                        </a:rPr>
                        <a:t>A, C</a:t>
                      </a:r>
                      <a:r>
                        <a:rPr kumimoji="0" lang="en-US" sz="1800" b="0" i="0" u="none" strike="noStrike" cap="none" normalizeH="0" baseline="-25000" dirty="0" smtClean="0">
                          <a:ln>
                            <a:noFill/>
                          </a:ln>
                          <a:solidFill>
                            <a:schemeClr val="tx2"/>
                          </a:solidFill>
                          <a:effectLst/>
                          <a:latin typeface="Arial" charset="0"/>
                          <a:cs typeface="Arial" charset="0"/>
                        </a:rPr>
                        <a:t>4</a:t>
                      </a:r>
                      <a:r>
                        <a:rPr kumimoji="0" lang="en-US" sz="1800" b="0" i="0" u="none" strike="noStrike" cap="none" normalizeH="0" baseline="0" dirty="0" smtClean="0">
                          <a:ln>
                            <a:noFill/>
                          </a:ln>
                          <a:solidFill>
                            <a:schemeClr val="tx2"/>
                          </a:solidFill>
                          <a:effectLst/>
                          <a:latin typeface="Arial" charset="0"/>
                          <a:cs typeface="Arial" charset="0"/>
                        </a:rPr>
                        <a:t>AF</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3342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smtClean="0">
                          <a:ln>
                            <a:noFill/>
                          </a:ln>
                          <a:solidFill>
                            <a:schemeClr val="tx1">
                              <a:lumMod val="50000"/>
                            </a:schemeClr>
                          </a:solidFill>
                          <a:effectLst/>
                          <a:latin typeface="Arial" charset="0"/>
                          <a:cs typeface="Arial" charset="0"/>
                        </a:rPr>
                        <a:t>Cement grinding</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Cement/ Mortar</a:t>
                      </a:r>
                      <a:endParaRPr kumimoji="0" lang="en-GB" sz="1800" b="0" i="0" u="none" strike="noStrike" cap="none" normalizeH="0" baseline="0" dirty="0" smtClean="0">
                        <a:ln>
                          <a:noFill/>
                        </a:ln>
                        <a:solidFill>
                          <a:schemeClr val="tx1">
                            <a:lumMod val="50000"/>
                          </a:schemeClr>
                        </a:solidFill>
                        <a:effectLst/>
                        <a:latin typeface="Arial" charset="0"/>
                        <a:cs typeface="Arial"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Fineness: Blaine, R45</a:t>
                      </a:r>
                      <a:r>
                        <a:rPr kumimoji="0" lang="en-US" sz="1800" b="0" i="0" u="none" strike="noStrike" cap="none" normalizeH="0" baseline="0" dirty="0" smtClean="0">
                          <a:ln>
                            <a:noFill/>
                          </a:ln>
                          <a:solidFill>
                            <a:schemeClr val="tx1">
                              <a:lumMod val="50000"/>
                            </a:schemeClr>
                          </a:solidFill>
                          <a:effectLst/>
                          <a:latin typeface="Symbol" pitchFamily="18" charset="2"/>
                          <a:cs typeface="Arial" charset="0"/>
                        </a:rPr>
                        <a:t>m</a:t>
                      </a:r>
                      <a:r>
                        <a:rPr kumimoji="0" lang="en-US" sz="1800" b="0" i="0" u="none" strike="noStrike" cap="none" normalizeH="0" baseline="0" dirty="0" smtClean="0">
                          <a:ln>
                            <a:noFill/>
                          </a:ln>
                          <a:solidFill>
                            <a:schemeClr val="tx1">
                              <a:lumMod val="50000"/>
                            </a:schemeClr>
                          </a:solidFill>
                          <a:effectLst/>
                          <a:latin typeface="Arial" charset="0"/>
                          <a:cs typeface="Arial" charset="0"/>
                        </a:rPr>
                        <a:t>m, SO</a:t>
                      </a:r>
                      <a:r>
                        <a:rPr kumimoji="0" lang="en-US" sz="1800" b="0" i="0" u="none" strike="noStrike" cap="none" normalizeH="0" baseline="-25000" dirty="0" smtClean="0">
                          <a:ln>
                            <a:noFill/>
                          </a:ln>
                          <a:solidFill>
                            <a:schemeClr val="tx1">
                              <a:lumMod val="50000"/>
                            </a:schemeClr>
                          </a:solidFill>
                          <a:effectLst/>
                          <a:latin typeface="Arial" charset="0"/>
                          <a:cs typeface="Arial" charset="0"/>
                        </a:rPr>
                        <a:t>3</a:t>
                      </a:r>
                    </a:p>
                    <a:p>
                      <a:pPr marL="0" marR="0" lvl="0" indent="0" algn="l" defTabSz="914400" rtl="0" eaLnBrk="0" fontAlgn="base" latinLnBrk="0" hangingPunct="0">
                        <a:lnSpc>
                          <a:spcPct val="100000"/>
                        </a:lnSpc>
                        <a:spcBef>
                          <a:spcPct val="0"/>
                        </a:spcBef>
                        <a:spcAft>
                          <a:spcPct val="0"/>
                        </a:spcAft>
                        <a:buClr>
                          <a:schemeClr val="accent1"/>
                        </a:buClr>
                        <a:buSzTx/>
                        <a:buFont typeface="Times" pitchFamily="18" charset="0"/>
                        <a:buNone/>
                        <a:tabLst/>
                      </a:pPr>
                      <a:r>
                        <a:rPr kumimoji="0" lang="en-US" sz="1800" b="0" i="0" u="none" strike="noStrike" cap="none" normalizeH="0" baseline="0" dirty="0" smtClean="0">
                          <a:ln>
                            <a:noFill/>
                          </a:ln>
                          <a:solidFill>
                            <a:schemeClr val="tx1">
                              <a:lumMod val="50000"/>
                            </a:schemeClr>
                          </a:solidFill>
                          <a:effectLst/>
                          <a:latin typeface="Arial" charset="0"/>
                          <a:cs typeface="Arial" charset="0"/>
                        </a:rPr>
                        <a:t>Strength</a:t>
                      </a:r>
                      <a:endParaRPr kumimoji="0" lang="en-US" sz="1800" b="0" i="0" u="none" strike="noStrike" cap="none" normalizeH="0" baseline="0" dirty="0" smtClean="0">
                        <a:ln>
                          <a:noFill/>
                        </a:ln>
                        <a:solidFill>
                          <a:schemeClr val="tx1">
                            <a:lumMod val="50000"/>
                          </a:schemeClr>
                        </a:solidFill>
                        <a:effectLst/>
                        <a:latin typeface="Symbol" pitchFamily="18" charset="2"/>
                        <a:cs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B862D30-462A-4DB3-8CB6-13A8EB6300B5}" type="slidenum">
              <a:rPr lang="en-US" sz="800"/>
              <a:pPr algn="r"/>
              <a:t>80</a:t>
            </a:fld>
            <a:endParaRPr lang="en-US" sz="800"/>
          </a:p>
        </p:txBody>
      </p:sp>
      <p:sp>
        <p:nvSpPr>
          <p:cNvPr id="113666" name="Content Placeholder 2"/>
          <p:cNvSpPr>
            <a:spLocks/>
          </p:cNvSpPr>
          <p:nvPr/>
        </p:nvSpPr>
        <p:spPr bwMode="auto">
          <a:xfrm>
            <a:off x="5529263" y="1338263"/>
            <a:ext cx="3816350" cy="5113337"/>
          </a:xfrm>
          <a:prstGeom prst="rect">
            <a:avLst/>
          </a:prstGeom>
          <a:noFill/>
          <a:ln w="9525">
            <a:noFill/>
            <a:miter lim="800000"/>
            <a:headEnd/>
            <a:tailEnd/>
          </a:ln>
        </p:spPr>
        <p:txBody>
          <a:bodyPr lIns="0" tIns="0" rIns="0" bIns="0"/>
          <a:lstStyle/>
          <a:p>
            <a:pPr marL="269875" indent="-269875">
              <a:lnSpc>
                <a:spcPct val="90000"/>
              </a:lnSpc>
              <a:spcBef>
                <a:spcPts val="1200"/>
              </a:spcBef>
              <a:buClr>
                <a:schemeClr val="accent1"/>
              </a:buClr>
              <a:buFont typeface="Arial" charset="0"/>
              <a:buChar char="•"/>
            </a:pPr>
            <a:r>
              <a:rPr lang="en-US" sz="2000" dirty="0"/>
              <a:t>Laser </a:t>
            </a:r>
            <a:r>
              <a:rPr lang="en-US" sz="2000" dirty="0" err="1"/>
              <a:t>granulometer</a:t>
            </a:r>
            <a:r>
              <a:rPr lang="en-US" sz="2000" dirty="0"/>
              <a:t> systems are established solutions in the laboratory.</a:t>
            </a:r>
          </a:p>
          <a:p>
            <a:pPr marL="269875" indent="-269875">
              <a:lnSpc>
                <a:spcPct val="90000"/>
              </a:lnSpc>
              <a:spcBef>
                <a:spcPts val="1200"/>
              </a:spcBef>
              <a:buClr>
                <a:schemeClr val="accent1"/>
              </a:buClr>
              <a:buFont typeface="Arial" charset="0"/>
              <a:buChar char="•"/>
            </a:pPr>
            <a:r>
              <a:rPr lang="en-US" sz="2000" dirty="0"/>
              <a:t>Online systems: Real-time information for process control (</a:t>
            </a:r>
            <a:r>
              <a:rPr lang="en-US" sz="2000" dirty="0" err="1"/>
              <a:t>e.g</a:t>
            </a:r>
            <a:r>
              <a:rPr lang="en-US" sz="2000" dirty="0"/>
              <a:t> transition between two products)</a:t>
            </a:r>
          </a:p>
          <a:p>
            <a:pPr marL="269875" indent="-269875">
              <a:lnSpc>
                <a:spcPct val="90000"/>
              </a:lnSpc>
              <a:spcBef>
                <a:spcPts val="1200"/>
              </a:spcBef>
              <a:buClr>
                <a:schemeClr val="accent1"/>
              </a:buClr>
              <a:buFont typeface="Arial" charset="0"/>
              <a:buChar char="•"/>
            </a:pPr>
            <a:r>
              <a:rPr lang="en-US" sz="2000" dirty="0"/>
              <a:t>Online systems from Malvern (</a:t>
            </a:r>
            <a:r>
              <a:rPr lang="en-US" sz="2000" dirty="0" err="1"/>
              <a:t>Insitec</a:t>
            </a:r>
            <a:r>
              <a:rPr lang="en-US" sz="2000" dirty="0"/>
              <a:t>) and </a:t>
            </a:r>
            <a:r>
              <a:rPr lang="en-US" sz="2000" dirty="0" err="1"/>
              <a:t>Sympatec</a:t>
            </a:r>
            <a:r>
              <a:rPr lang="en-US" sz="2000" dirty="0"/>
              <a:t> (MYTOS).</a:t>
            </a:r>
          </a:p>
          <a:p>
            <a:pPr marL="269875" indent="-269875">
              <a:lnSpc>
                <a:spcPct val="90000"/>
              </a:lnSpc>
              <a:spcBef>
                <a:spcPts val="1200"/>
              </a:spcBef>
              <a:buClr>
                <a:schemeClr val="accent1"/>
              </a:buClr>
              <a:buFont typeface="Arial" charset="0"/>
              <a:buChar char="•"/>
            </a:pPr>
            <a:r>
              <a:rPr lang="en-US" sz="2000" dirty="0"/>
              <a:t>Limited applications in Holcim (15 – 20 units installed).</a:t>
            </a:r>
          </a:p>
          <a:p>
            <a:pPr marL="269875" indent="-269875">
              <a:lnSpc>
                <a:spcPct val="90000"/>
              </a:lnSpc>
              <a:spcBef>
                <a:spcPts val="1200"/>
              </a:spcBef>
              <a:buClr>
                <a:schemeClr val="accent1"/>
              </a:buClr>
              <a:buFont typeface="Arial" charset="0"/>
              <a:buChar char="•"/>
            </a:pPr>
            <a:r>
              <a:rPr lang="en-US" sz="2000" dirty="0"/>
              <a:t>Preferred technology by HGRS, though cost/ benefit often not evident. Multiple mill units render concept expensive.</a:t>
            </a:r>
          </a:p>
          <a:p>
            <a:pPr marL="269875" indent="-269875">
              <a:spcBef>
                <a:spcPts val="1200"/>
              </a:spcBef>
              <a:buClr>
                <a:schemeClr val="accent1"/>
              </a:buClr>
              <a:buFont typeface="Arial" charset="0"/>
              <a:buChar char="•"/>
            </a:pPr>
            <a:endParaRPr lang="en-US" sz="2000" dirty="0"/>
          </a:p>
        </p:txBody>
      </p:sp>
      <p:sp>
        <p:nvSpPr>
          <p:cNvPr id="113667"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Examples: Cement Fineness with Malvern/Insitec</a:t>
            </a:r>
          </a:p>
        </p:txBody>
      </p:sp>
      <p:grpSp>
        <p:nvGrpSpPr>
          <p:cNvPr id="113668" name="Group 4"/>
          <p:cNvGrpSpPr>
            <a:grpSpLocks/>
          </p:cNvGrpSpPr>
          <p:nvPr/>
        </p:nvGrpSpPr>
        <p:grpSpPr bwMode="auto">
          <a:xfrm>
            <a:off x="57150" y="1323975"/>
            <a:ext cx="5289550" cy="4841875"/>
            <a:chOff x="216" y="663"/>
            <a:chExt cx="3332" cy="3050"/>
          </a:xfrm>
        </p:grpSpPr>
        <p:pic>
          <p:nvPicPr>
            <p:cNvPr id="113669" name="Picture 5" descr="PB280041"/>
            <p:cNvPicPr>
              <a:picLocks noChangeAspect="1" noChangeArrowheads="1"/>
            </p:cNvPicPr>
            <p:nvPr/>
          </p:nvPicPr>
          <p:blipFill>
            <a:blip r:embed="rId2"/>
            <a:srcRect/>
            <a:stretch>
              <a:fillRect/>
            </a:stretch>
          </p:blipFill>
          <p:spPr bwMode="auto">
            <a:xfrm>
              <a:off x="508" y="663"/>
              <a:ext cx="3040" cy="3050"/>
            </a:xfrm>
            <a:prstGeom prst="rect">
              <a:avLst/>
            </a:prstGeom>
            <a:noFill/>
            <a:ln w="9525">
              <a:solidFill>
                <a:schemeClr val="tx1"/>
              </a:solidFill>
              <a:miter lim="800000"/>
              <a:headEnd/>
              <a:tailEnd/>
            </a:ln>
          </p:spPr>
        </p:pic>
        <p:sp>
          <p:nvSpPr>
            <p:cNvPr id="113670" name="Line 6"/>
            <p:cNvSpPr>
              <a:spLocks noChangeShapeType="1"/>
            </p:cNvSpPr>
            <p:nvPr/>
          </p:nvSpPr>
          <p:spPr bwMode="auto">
            <a:xfrm flipH="1" flipV="1">
              <a:off x="952" y="1208"/>
              <a:ext cx="760" cy="384"/>
            </a:xfrm>
            <a:prstGeom prst="line">
              <a:avLst/>
            </a:prstGeom>
            <a:noFill/>
            <a:ln w="25400">
              <a:solidFill>
                <a:schemeClr val="accent1"/>
              </a:solidFill>
              <a:round/>
              <a:headEnd type="triangle" w="med" len="med"/>
              <a:tailEnd/>
            </a:ln>
          </p:spPr>
          <p:txBody>
            <a:bodyPr lIns="90000" tIns="46800" rIns="90000" bIns="46800">
              <a:spAutoFit/>
            </a:bodyPr>
            <a:lstStyle/>
            <a:p>
              <a:endParaRPr lang="de-DE"/>
            </a:p>
          </p:txBody>
        </p:sp>
        <p:sp>
          <p:nvSpPr>
            <p:cNvPr id="113671" name="Line 7"/>
            <p:cNvSpPr>
              <a:spLocks noChangeShapeType="1"/>
            </p:cNvSpPr>
            <p:nvPr/>
          </p:nvSpPr>
          <p:spPr bwMode="auto">
            <a:xfrm flipH="1">
              <a:off x="1296" y="2184"/>
              <a:ext cx="360" cy="80"/>
            </a:xfrm>
            <a:prstGeom prst="line">
              <a:avLst/>
            </a:prstGeom>
            <a:noFill/>
            <a:ln w="25400">
              <a:solidFill>
                <a:schemeClr val="accent1"/>
              </a:solidFill>
              <a:round/>
              <a:headEnd type="triangle" w="med" len="med"/>
              <a:tailEnd/>
            </a:ln>
          </p:spPr>
          <p:txBody>
            <a:bodyPr lIns="90000" tIns="46800" rIns="90000" bIns="46800">
              <a:spAutoFit/>
            </a:bodyPr>
            <a:lstStyle/>
            <a:p>
              <a:endParaRPr lang="de-DE"/>
            </a:p>
          </p:txBody>
        </p:sp>
        <p:sp>
          <p:nvSpPr>
            <p:cNvPr id="113672" name="Line 8"/>
            <p:cNvSpPr>
              <a:spLocks noChangeShapeType="1"/>
            </p:cNvSpPr>
            <p:nvPr/>
          </p:nvSpPr>
          <p:spPr bwMode="auto">
            <a:xfrm flipV="1">
              <a:off x="2800" y="1955"/>
              <a:ext cx="360" cy="392"/>
            </a:xfrm>
            <a:prstGeom prst="line">
              <a:avLst/>
            </a:prstGeom>
            <a:noFill/>
            <a:ln w="25400">
              <a:solidFill>
                <a:schemeClr val="bg1"/>
              </a:solidFill>
              <a:round/>
              <a:headEnd type="triangle" w="med" len="med"/>
              <a:tailEnd/>
            </a:ln>
          </p:spPr>
          <p:txBody>
            <a:bodyPr lIns="90000" tIns="46800" rIns="90000" bIns="46800">
              <a:spAutoFit/>
            </a:bodyPr>
            <a:lstStyle/>
            <a:p>
              <a:endParaRPr lang="de-DE"/>
            </a:p>
          </p:txBody>
        </p:sp>
        <p:sp>
          <p:nvSpPr>
            <p:cNvPr id="113673" name="Line 9"/>
            <p:cNvSpPr>
              <a:spLocks noChangeShapeType="1"/>
            </p:cNvSpPr>
            <p:nvPr/>
          </p:nvSpPr>
          <p:spPr bwMode="auto">
            <a:xfrm>
              <a:off x="2816" y="2896"/>
              <a:ext cx="104" cy="384"/>
            </a:xfrm>
            <a:prstGeom prst="line">
              <a:avLst/>
            </a:prstGeom>
            <a:noFill/>
            <a:ln w="25400">
              <a:solidFill>
                <a:schemeClr val="bg1"/>
              </a:solidFill>
              <a:round/>
              <a:headEnd type="triangle" w="med" len="med"/>
              <a:tailEnd/>
            </a:ln>
          </p:spPr>
          <p:txBody>
            <a:bodyPr lIns="90000" tIns="46800" rIns="90000" bIns="46800">
              <a:spAutoFit/>
            </a:bodyPr>
            <a:lstStyle/>
            <a:p>
              <a:endParaRPr lang="de-DE"/>
            </a:p>
          </p:txBody>
        </p:sp>
        <p:sp>
          <p:nvSpPr>
            <p:cNvPr id="113674" name="Text Box 10"/>
            <p:cNvSpPr txBox="1">
              <a:spLocks noChangeArrowheads="1"/>
            </p:cNvSpPr>
            <p:nvPr/>
          </p:nvSpPr>
          <p:spPr bwMode="auto">
            <a:xfrm>
              <a:off x="312" y="930"/>
              <a:ext cx="1366" cy="266"/>
            </a:xfrm>
            <a:prstGeom prst="rect">
              <a:avLst/>
            </a:prstGeom>
            <a:solidFill>
              <a:schemeClr val="bg1"/>
            </a:solidFill>
            <a:ln w="25400">
              <a:solidFill>
                <a:srgbClr val="FF0000"/>
              </a:solidFill>
              <a:miter lim="800000"/>
              <a:headEnd/>
              <a:tailEnd/>
            </a:ln>
          </p:spPr>
          <p:txBody>
            <a:bodyPr wrap="none" lIns="90000" tIns="46800" rIns="90000" bIns="46800">
              <a:spAutoFit/>
            </a:bodyPr>
            <a:lstStyle/>
            <a:p>
              <a:pPr>
                <a:spcBef>
                  <a:spcPct val="50000"/>
                </a:spcBef>
              </a:pPr>
              <a:r>
                <a:rPr lang="en-US" sz="2000"/>
                <a:t>Primary sampling</a:t>
              </a:r>
            </a:p>
          </p:txBody>
        </p:sp>
        <p:sp>
          <p:nvSpPr>
            <p:cNvPr id="113675" name="Text Box 11"/>
            <p:cNvSpPr txBox="1">
              <a:spLocks noChangeArrowheads="1"/>
            </p:cNvSpPr>
            <p:nvPr/>
          </p:nvSpPr>
          <p:spPr bwMode="auto">
            <a:xfrm>
              <a:off x="216" y="2099"/>
              <a:ext cx="1044" cy="458"/>
            </a:xfrm>
            <a:prstGeom prst="rect">
              <a:avLst/>
            </a:prstGeom>
            <a:solidFill>
              <a:schemeClr val="bg1"/>
            </a:solidFill>
            <a:ln w="25400">
              <a:solidFill>
                <a:srgbClr val="FF0000"/>
              </a:solidFill>
              <a:miter lim="800000"/>
              <a:headEnd/>
              <a:tailEnd/>
            </a:ln>
          </p:spPr>
          <p:txBody>
            <a:bodyPr lIns="90000" tIns="46800" rIns="90000" bIns="46800">
              <a:spAutoFit/>
            </a:bodyPr>
            <a:lstStyle/>
            <a:p>
              <a:pPr>
                <a:spcBef>
                  <a:spcPct val="50000"/>
                </a:spcBef>
              </a:pPr>
              <a:r>
                <a:rPr lang="en-US" sz="2000"/>
                <a:t>Secondary sampling</a:t>
              </a:r>
            </a:p>
          </p:txBody>
        </p:sp>
        <p:sp>
          <p:nvSpPr>
            <p:cNvPr id="113676" name="Text Box 12"/>
            <p:cNvSpPr txBox="1">
              <a:spLocks noChangeArrowheads="1"/>
            </p:cNvSpPr>
            <p:nvPr/>
          </p:nvSpPr>
          <p:spPr bwMode="auto">
            <a:xfrm>
              <a:off x="2725" y="1693"/>
              <a:ext cx="753" cy="266"/>
            </a:xfrm>
            <a:prstGeom prst="rect">
              <a:avLst/>
            </a:prstGeom>
            <a:solidFill>
              <a:schemeClr val="bg1"/>
            </a:solidFill>
            <a:ln w="25400">
              <a:solidFill>
                <a:srgbClr val="FF0000"/>
              </a:solidFill>
              <a:miter lim="800000"/>
              <a:headEnd/>
              <a:tailEnd/>
            </a:ln>
          </p:spPr>
          <p:txBody>
            <a:bodyPr wrap="none" lIns="90000" tIns="46800" rIns="90000" bIns="46800">
              <a:spAutoFit/>
            </a:bodyPr>
            <a:lstStyle/>
            <a:p>
              <a:pPr>
                <a:spcBef>
                  <a:spcPct val="50000"/>
                </a:spcBef>
              </a:pPr>
              <a:r>
                <a:rPr lang="en-US" sz="2000"/>
                <a:t>Analyzer</a:t>
              </a:r>
            </a:p>
          </p:txBody>
        </p:sp>
        <p:sp>
          <p:nvSpPr>
            <p:cNvPr id="113677" name="Text Box 13"/>
            <p:cNvSpPr txBox="1">
              <a:spLocks noChangeArrowheads="1"/>
            </p:cNvSpPr>
            <p:nvPr/>
          </p:nvSpPr>
          <p:spPr bwMode="auto">
            <a:xfrm>
              <a:off x="2367" y="3325"/>
              <a:ext cx="1160" cy="266"/>
            </a:xfrm>
            <a:prstGeom prst="rect">
              <a:avLst/>
            </a:prstGeom>
            <a:solidFill>
              <a:schemeClr val="bg1"/>
            </a:solidFill>
            <a:ln w="25400">
              <a:solidFill>
                <a:srgbClr val="FF0000"/>
              </a:solidFill>
              <a:miter lim="800000"/>
              <a:headEnd/>
              <a:tailEnd/>
            </a:ln>
          </p:spPr>
          <p:txBody>
            <a:bodyPr wrap="none" lIns="90000" tIns="46800" rIns="90000" bIns="46800">
              <a:spAutoFit/>
            </a:bodyPr>
            <a:lstStyle/>
            <a:p>
              <a:pPr>
                <a:spcBef>
                  <a:spcPct val="50000"/>
                </a:spcBef>
              </a:pPr>
              <a:r>
                <a:rPr lang="en-US" sz="2000"/>
                <a:t>Material return</a:t>
              </a:r>
            </a:p>
          </p:txBody>
        </p:sp>
      </p:gr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8B1E24B-091A-4227-BEB5-345623C2DC18}" type="slidenum">
              <a:rPr lang="en-US" sz="800"/>
              <a:pPr algn="r"/>
              <a:t>81</a:t>
            </a:fld>
            <a:endParaRPr lang="en-US" sz="800"/>
          </a:p>
        </p:txBody>
      </p:sp>
      <p:sp>
        <p:nvSpPr>
          <p:cNvPr id="114690"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Automated laboratories help to increase sampling and analysis frequency</a:t>
            </a:r>
          </a:p>
        </p:txBody>
      </p:sp>
      <p:pic>
        <p:nvPicPr>
          <p:cNvPr id="114691" name="Picture 10"/>
          <p:cNvPicPr>
            <a:picLocks noChangeAspect="1" noChangeArrowheads="1"/>
          </p:cNvPicPr>
          <p:nvPr/>
        </p:nvPicPr>
        <p:blipFill>
          <a:blip r:embed="rId2"/>
          <a:srcRect/>
          <a:stretch>
            <a:fillRect/>
          </a:stretch>
        </p:blipFill>
        <p:spPr bwMode="auto">
          <a:xfrm>
            <a:off x="560388" y="1168400"/>
            <a:ext cx="8856662" cy="5110163"/>
          </a:xfrm>
          <a:prstGeom prst="rect">
            <a:avLst/>
          </a:prstGeom>
          <a:noFill/>
          <a:ln w="9525">
            <a:noFill/>
            <a:miter lim="800000"/>
            <a:headEnd/>
            <a:tailEnd/>
          </a:ln>
        </p:spPr>
      </p:pic>
      <p:sp>
        <p:nvSpPr>
          <p:cNvPr id="114692" name="Text Box 7"/>
          <p:cNvSpPr txBox="1">
            <a:spLocks noChangeArrowheads="1"/>
          </p:cNvSpPr>
          <p:nvPr/>
        </p:nvSpPr>
        <p:spPr bwMode="auto">
          <a:xfrm>
            <a:off x="7329488" y="2420938"/>
            <a:ext cx="2016125" cy="527050"/>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sz="1400"/>
              <a:t>Automated sampling and dispatch</a:t>
            </a:r>
          </a:p>
        </p:txBody>
      </p:sp>
      <p:sp>
        <p:nvSpPr>
          <p:cNvPr id="114693" name="Text Box 8"/>
          <p:cNvSpPr txBox="1">
            <a:spLocks noChangeArrowheads="1"/>
          </p:cNvSpPr>
          <p:nvPr/>
        </p:nvSpPr>
        <p:spPr bwMode="auto">
          <a:xfrm>
            <a:off x="2360613" y="3544888"/>
            <a:ext cx="2663825" cy="314325"/>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sz="1400"/>
              <a:t>Pneumatic sample transport</a:t>
            </a:r>
          </a:p>
        </p:txBody>
      </p:sp>
      <p:sp>
        <p:nvSpPr>
          <p:cNvPr id="114694" name="Text Box 9"/>
          <p:cNvSpPr txBox="1">
            <a:spLocks noChangeArrowheads="1"/>
          </p:cNvSpPr>
          <p:nvPr/>
        </p:nvSpPr>
        <p:spPr bwMode="auto">
          <a:xfrm>
            <a:off x="1568450" y="5907088"/>
            <a:ext cx="2663825" cy="527050"/>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sz="1400"/>
              <a:t>Automated sample reception and preparation</a:t>
            </a:r>
          </a:p>
        </p:txBody>
      </p:sp>
      <p:sp>
        <p:nvSpPr>
          <p:cNvPr id="114695" name="Text Box 12"/>
          <p:cNvSpPr txBox="1">
            <a:spLocks noChangeArrowheads="1"/>
          </p:cNvSpPr>
          <p:nvPr/>
        </p:nvSpPr>
        <p:spPr bwMode="auto">
          <a:xfrm>
            <a:off x="4292600" y="4321175"/>
            <a:ext cx="1800225" cy="527050"/>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sz="1400"/>
              <a:t>Integrated analytical equipment</a:t>
            </a:r>
          </a:p>
        </p:txBody>
      </p:sp>
      <p:sp>
        <p:nvSpPr>
          <p:cNvPr id="114696" name="Text Box 13"/>
          <p:cNvSpPr txBox="1">
            <a:spLocks noChangeArrowheads="1"/>
          </p:cNvSpPr>
          <p:nvPr/>
        </p:nvSpPr>
        <p:spPr bwMode="auto">
          <a:xfrm>
            <a:off x="6783388" y="3802063"/>
            <a:ext cx="1800225" cy="314325"/>
          </a:xfrm>
          <a:prstGeom prst="rect">
            <a:avLst/>
          </a:prstGeom>
          <a:solidFill>
            <a:schemeClr val="bg1"/>
          </a:solidFill>
          <a:ln w="9525">
            <a:solidFill>
              <a:schemeClr val="tx1"/>
            </a:solidFill>
            <a:miter lim="800000"/>
            <a:headEnd/>
            <a:tailEnd/>
          </a:ln>
        </p:spPr>
        <p:txBody>
          <a:bodyPr>
            <a:spAutoFit/>
          </a:bodyPr>
          <a:lstStyle/>
          <a:p>
            <a:pPr>
              <a:spcBef>
                <a:spcPct val="50000"/>
              </a:spcBef>
            </a:pPr>
            <a:r>
              <a:rPr lang="en-US" sz="1400"/>
              <a:t>Control Software</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80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0A1231F-4686-4FB4-B0B2-57AED1A8D470}" type="slidenum">
              <a:rPr lang="en-US" sz="800"/>
              <a:pPr algn="r"/>
              <a:t>82</a:t>
            </a:fld>
            <a:endParaRPr lang="en-US" sz="800"/>
          </a:p>
        </p:txBody>
      </p:sp>
      <p:sp>
        <p:nvSpPr>
          <p:cNvPr id="203806" name="Title 3"/>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Centralized Control Systems</a:t>
            </a:r>
          </a:p>
        </p:txBody>
      </p:sp>
      <p:sp>
        <p:nvSpPr>
          <p:cNvPr id="203807" name="Oval 2"/>
          <p:cNvSpPr>
            <a:spLocks noChangeArrowheads="1"/>
          </p:cNvSpPr>
          <p:nvPr/>
        </p:nvSpPr>
        <p:spPr bwMode="auto">
          <a:xfrm>
            <a:off x="3648075" y="1879600"/>
            <a:ext cx="3949700" cy="3873500"/>
          </a:xfrm>
          <a:prstGeom prst="ellipse">
            <a:avLst/>
          </a:prstGeom>
          <a:noFill/>
          <a:ln w="12700">
            <a:solidFill>
              <a:schemeClr val="tx1"/>
            </a:solidFill>
            <a:prstDash val="sysDot"/>
            <a:round/>
            <a:headEnd/>
            <a:tailEnd/>
          </a:ln>
        </p:spPr>
        <p:txBody>
          <a:bodyPr wrap="none" anchor="ctr"/>
          <a:lstStyle/>
          <a:p>
            <a:endParaRPr lang="de-CH"/>
          </a:p>
        </p:txBody>
      </p:sp>
      <p:graphicFrame>
        <p:nvGraphicFramePr>
          <p:cNvPr id="203782" name="Object 6"/>
          <p:cNvGraphicFramePr>
            <a:graphicFrameLocks/>
          </p:cNvGraphicFramePr>
          <p:nvPr/>
        </p:nvGraphicFramePr>
        <p:xfrm>
          <a:off x="1779588" y="2439988"/>
          <a:ext cx="808037" cy="808037"/>
        </p:xfrm>
        <a:graphic>
          <a:graphicData uri="http://schemas.openxmlformats.org/presentationml/2006/ole">
            <mc:AlternateContent xmlns:mc="http://schemas.openxmlformats.org/markup-compatibility/2006">
              <mc:Choice xmlns:v="urn:schemas-microsoft-com:vml" Requires="v">
                <p:oleObj spid="_x0000_s206853" name="CorelDRAW" r:id="rId3" imgW="457200" imgH="457200" progId="">
                  <p:embed/>
                </p:oleObj>
              </mc:Choice>
              <mc:Fallback>
                <p:oleObj name="CorelDRAW" r:id="rId3" imgW="457200" imgH="457200" progId="">
                  <p:embed/>
                  <p:pic>
                    <p:nvPicPr>
                      <p:cNvPr id="0"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8" y="2439988"/>
                        <a:ext cx="808037" cy="80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3" name="Object 7"/>
          <p:cNvGraphicFramePr>
            <a:graphicFrameLocks/>
          </p:cNvGraphicFramePr>
          <p:nvPr/>
        </p:nvGraphicFramePr>
        <p:xfrm>
          <a:off x="4643438" y="1570038"/>
          <a:ext cx="733425" cy="733425"/>
        </p:xfrm>
        <a:graphic>
          <a:graphicData uri="http://schemas.openxmlformats.org/presentationml/2006/ole">
            <mc:AlternateContent xmlns:mc="http://schemas.openxmlformats.org/markup-compatibility/2006">
              <mc:Choice xmlns:v="urn:schemas-microsoft-com:vml" Requires="v">
                <p:oleObj spid="_x0000_s206854" name="CorelDRAW" r:id="rId5" imgW="457200" imgH="457200" progId="">
                  <p:embed/>
                </p:oleObj>
              </mc:Choice>
              <mc:Fallback>
                <p:oleObj name="CorelDRAW" r:id="rId5" imgW="457200" imgH="457200" progId="">
                  <p:embed/>
                  <p:pic>
                    <p:nvPicPr>
                      <p:cNvPr id="0" name="Picture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570038"/>
                        <a:ext cx="7334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4" name="Object 8"/>
          <p:cNvGraphicFramePr>
            <a:graphicFrameLocks/>
          </p:cNvGraphicFramePr>
          <p:nvPr/>
        </p:nvGraphicFramePr>
        <p:xfrm>
          <a:off x="4276725" y="5016500"/>
          <a:ext cx="733425" cy="733425"/>
        </p:xfrm>
        <a:graphic>
          <a:graphicData uri="http://schemas.openxmlformats.org/presentationml/2006/ole">
            <mc:AlternateContent xmlns:mc="http://schemas.openxmlformats.org/markup-compatibility/2006">
              <mc:Choice xmlns:v="urn:schemas-microsoft-com:vml" Requires="v">
                <p:oleObj spid="_x0000_s206855" name="CorelDRAW" r:id="rId7" imgW="457200" imgH="457200" progId="">
                  <p:embed/>
                </p:oleObj>
              </mc:Choice>
              <mc:Fallback>
                <p:oleObj name="CorelDRAW" r:id="rId7" imgW="457200" imgH="457200" progId="">
                  <p:embed/>
                  <p:pic>
                    <p:nvPicPr>
                      <p:cNvPr id="0" name="Picture 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6725" y="5016500"/>
                        <a:ext cx="733425"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5" name="Object 9"/>
          <p:cNvGraphicFramePr>
            <a:graphicFrameLocks/>
          </p:cNvGraphicFramePr>
          <p:nvPr/>
        </p:nvGraphicFramePr>
        <p:xfrm>
          <a:off x="3527425" y="4006850"/>
          <a:ext cx="523875" cy="533400"/>
        </p:xfrm>
        <a:graphic>
          <a:graphicData uri="http://schemas.openxmlformats.org/presentationml/2006/ole">
            <mc:AlternateContent xmlns:mc="http://schemas.openxmlformats.org/markup-compatibility/2006">
              <mc:Choice xmlns:v="urn:schemas-microsoft-com:vml" Requires="v">
                <p:oleObj spid="_x0000_s206856" name="CorelDRAW" r:id="rId9" imgW="457200" imgH="457200" progId="">
                  <p:embed/>
                </p:oleObj>
              </mc:Choice>
              <mc:Fallback>
                <p:oleObj name="CorelDRAW" r:id="rId9" imgW="457200" imgH="457200" progId="">
                  <p:embed/>
                  <p:pic>
                    <p:nvPicPr>
                      <p:cNvPr id="0" name="Picture 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7425" y="4006850"/>
                        <a:ext cx="52387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6" name="Object 10"/>
          <p:cNvGraphicFramePr>
            <a:graphicFrameLocks/>
          </p:cNvGraphicFramePr>
          <p:nvPr/>
        </p:nvGraphicFramePr>
        <p:xfrm>
          <a:off x="2497138" y="2711450"/>
          <a:ext cx="288925" cy="228600"/>
        </p:xfrm>
        <a:graphic>
          <a:graphicData uri="http://schemas.openxmlformats.org/presentationml/2006/ole">
            <mc:AlternateContent xmlns:mc="http://schemas.openxmlformats.org/markup-compatibility/2006">
              <mc:Choice xmlns:v="urn:schemas-microsoft-com:vml" Requires="v">
                <p:oleObj spid="_x0000_s206857" name="CorelDRAW" r:id="rId11" imgW="546480" imgH="520200" progId="">
                  <p:embed/>
                </p:oleObj>
              </mc:Choice>
              <mc:Fallback>
                <p:oleObj name="CorelDRAW" r:id="rId11" imgW="546480" imgH="520200" progId="">
                  <p:embed/>
                  <p:pic>
                    <p:nvPicPr>
                      <p:cNvPr id="0" name="Picture 10"/>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7138" y="2711450"/>
                        <a:ext cx="2889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7" name="Object 11"/>
          <p:cNvGraphicFramePr>
            <a:graphicFrameLocks/>
          </p:cNvGraphicFramePr>
          <p:nvPr/>
        </p:nvGraphicFramePr>
        <p:xfrm>
          <a:off x="3565525" y="2249488"/>
          <a:ext cx="746125" cy="690562"/>
        </p:xfrm>
        <a:graphic>
          <a:graphicData uri="http://schemas.openxmlformats.org/presentationml/2006/ole">
            <mc:AlternateContent xmlns:mc="http://schemas.openxmlformats.org/markup-compatibility/2006">
              <mc:Choice xmlns:v="urn:schemas-microsoft-com:vml" Requires="v">
                <p:oleObj spid="_x0000_s206858" name="CorelDRAW" r:id="rId13" imgW="914400" imgH="914400" progId="">
                  <p:embed/>
                </p:oleObj>
              </mc:Choice>
              <mc:Fallback>
                <p:oleObj name="CorelDRAW" r:id="rId13" imgW="914400" imgH="914400" progId="">
                  <p:embed/>
                  <p:pic>
                    <p:nvPicPr>
                      <p:cNvPr id="0" name="Picture 11"/>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65525" y="2249488"/>
                        <a:ext cx="74612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8" name="Object 12"/>
          <p:cNvGraphicFramePr>
            <a:graphicFrameLocks/>
          </p:cNvGraphicFramePr>
          <p:nvPr/>
        </p:nvGraphicFramePr>
        <p:xfrm>
          <a:off x="2884488" y="3479800"/>
          <a:ext cx="1062037" cy="450850"/>
        </p:xfrm>
        <a:graphic>
          <a:graphicData uri="http://schemas.openxmlformats.org/presentationml/2006/ole">
            <mc:AlternateContent xmlns:mc="http://schemas.openxmlformats.org/markup-compatibility/2006">
              <mc:Choice xmlns:v="urn:schemas-microsoft-com:vml" Requires="v">
                <p:oleObj spid="_x0000_s206859" name="CorelDRAW" r:id="rId15" imgW="457200" imgH="457200" progId="">
                  <p:embed/>
                </p:oleObj>
              </mc:Choice>
              <mc:Fallback>
                <p:oleObj name="CorelDRAW" r:id="rId15" imgW="457200" imgH="457200" progId="">
                  <p:embed/>
                  <p:pic>
                    <p:nvPicPr>
                      <p:cNvPr id="0" name="Picture 12"/>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84488" y="3479800"/>
                        <a:ext cx="106203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89" name="Object 13"/>
          <p:cNvGraphicFramePr>
            <a:graphicFrameLocks/>
          </p:cNvGraphicFramePr>
          <p:nvPr/>
        </p:nvGraphicFramePr>
        <p:xfrm>
          <a:off x="2960688" y="3556000"/>
          <a:ext cx="1062037" cy="450850"/>
        </p:xfrm>
        <a:graphic>
          <a:graphicData uri="http://schemas.openxmlformats.org/presentationml/2006/ole">
            <mc:AlternateContent xmlns:mc="http://schemas.openxmlformats.org/markup-compatibility/2006">
              <mc:Choice xmlns:v="urn:schemas-microsoft-com:vml" Requires="v">
                <p:oleObj spid="_x0000_s206860" name="CorelDRAW" r:id="rId17" imgW="457200" imgH="457200" progId="">
                  <p:embed/>
                </p:oleObj>
              </mc:Choice>
              <mc:Fallback>
                <p:oleObj name="CorelDRAW" r:id="rId17" imgW="457200" imgH="457200" progId="">
                  <p:embed/>
                  <p:pic>
                    <p:nvPicPr>
                      <p:cNvPr id="0" name="Picture 13"/>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60688" y="3556000"/>
                        <a:ext cx="106203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90" name="Object 14"/>
          <p:cNvGraphicFramePr>
            <a:graphicFrameLocks/>
          </p:cNvGraphicFramePr>
          <p:nvPr/>
        </p:nvGraphicFramePr>
        <p:xfrm>
          <a:off x="1922463" y="3467100"/>
          <a:ext cx="582612" cy="596900"/>
        </p:xfrm>
        <a:graphic>
          <a:graphicData uri="http://schemas.openxmlformats.org/presentationml/2006/ole">
            <mc:AlternateContent xmlns:mc="http://schemas.openxmlformats.org/markup-compatibility/2006">
              <mc:Choice xmlns:v="urn:schemas-microsoft-com:vml" Requires="v">
                <p:oleObj spid="_x0000_s206861" name="CorelDRAW" r:id="rId18" imgW="559440" imgH="570960" progId="">
                  <p:embed/>
                </p:oleObj>
              </mc:Choice>
              <mc:Fallback>
                <p:oleObj name="CorelDRAW" r:id="rId18" imgW="559440" imgH="570960" progId="">
                  <p:embed/>
                  <p:pic>
                    <p:nvPicPr>
                      <p:cNvPr id="0" name="Picture 14"/>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22463" y="3467100"/>
                        <a:ext cx="582612"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808" name="Rectangle 14"/>
          <p:cNvSpPr>
            <a:spLocks noChangeArrowheads="1"/>
          </p:cNvSpPr>
          <p:nvPr/>
        </p:nvSpPr>
        <p:spPr bwMode="auto">
          <a:xfrm>
            <a:off x="654050" y="1233488"/>
            <a:ext cx="1028700" cy="457200"/>
          </a:xfrm>
          <a:prstGeom prst="rect">
            <a:avLst/>
          </a:prstGeom>
          <a:noFill/>
          <a:ln w="9525">
            <a:noFill/>
            <a:miter lim="800000"/>
            <a:headEnd/>
            <a:tailEnd/>
          </a:ln>
        </p:spPr>
        <p:txBody>
          <a:bodyPr wrap="none" lIns="92075" tIns="46038" rIns="92075" bIns="46038">
            <a:spAutoFit/>
          </a:bodyPr>
          <a:lstStyle/>
          <a:p>
            <a:pPr defTabSz="762000"/>
            <a:r>
              <a:rPr lang="en-US" sz="1200" b="1">
                <a:solidFill>
                  <a:schemeClr val="accent2"/>
                </a:solidFill>
              </a:rPr>
              <a:t>X-ray room</a:t>
            </a:r>
          </a:p>
          <a:p>
            <a:pPr defTabSz="762000"/>
            <a:r>
              <a:rPr lang="en-US" sz="1200" b="1">
                <a:solidFill>
                  <a:schemeClr val="accent2"/>
                </a:solidFill>
              </a:rPr>
              <a:t>(15-20 sqm)</a:t>
            </a:r>
          </a:p>
        </p:txBody>
      </p:sp>
      <p:sp>
        <p:nvSpPr>
          <p:cNvPr id="203809" name="Rectangle 15"/>
          <p:cNvSpPr>
            <a:spLocks noChangeArrowheads="1"/>
          </p:cNvSpPr>
          <p:nvPr/>
        </p:nvSpPr>
        <p:spPr bwMode="auto">
          <a:xfrm>
            <a:off x="6902450" y="1209675"/>
            <a:ext cx="1768475" cy="457200"/>
          </a:xfrm>
          <a:prstGeom prst="rect">
            <a:avLst/>
          </a:prstGeom>
          <a:noFill/>
          <a:ln w="9525">
            <a:noFill/>
            <a:miter lim="800000"/>
            <a:headEnd/>
            <a:tailEnd/>
          </a:ln>
        </p:spPr>
        <p:txBody>
          <a:bodyPr lIns="92075" tIns="46038" rIns="92075" bIns="46038">
            <a:spAutoFit/>
          </a:bodyPr>
          <a:lstStyle/>
          <a:p>
            <a:pPr defTabSz="762000"/>
            <a:r>
              <a:rPr lang="en-US" sz="1200" b="1">
                <a:solidFill>
                  <a:schemeClr val="accent2"/>
                </a:solidFill>
              </a:rPr>
              <a:t>Sample prep room</a:t>
            </a:r>
          </a:p>
          <a:p>
            <a:pPr defTabSz="762000"/>
            <a:r>
              <a:rPr lang="en-US" sz="1200" b="1">
                <a:solidFill>
                  <a:schemeClr val="tx2"/>
                </a:solidFill>
              </a:rPr>
              <a:t> </a:t>
            </a:r>
            <a:r>
              <a:rPr lang="en-US" sz="1200" b="1">
                <a:solidFill>
                  <a:schemeClr val="accent2"/>
                </a:solidFill>
              </a:rPr>
              <a:t>(30-40 sqm)</a:t>
            </a:r>
          </a:p>
        </p:txBody>
      </p:sp>
      <p:graphicFrame>
        <p:nvGraphicFramePr>
          <p:cNvPr id="203793" name="Object 17"/>
          <p:cNvGraphicFramePr>
            <a:graphicFrameLocks/>
          </p:cNvGraphicFramePr>
          <p:nvPr/>
        </p:nvGraphicFramePr>
        <p:xfrm>
          <a:off x="1790700" y="4235450"/>
          <a:ext cx="860425" cy="838200"/>
        </p:xfrm>
        <a:graphic>
          <a:graphicData uri="http://schemas.openxmlformats.org/presentationml/2006/ole">
            <mc:AlternateContent xmlns:mc="http://schemas.openxmlformats.org/markup-compatibility/2006">
              <mc:Choice xmlns:v="urn:schemas-microsoft-com:vml" Requires="v">
                <p:oleObj spid="_x0000_s206862" name="CorelDRAW" r:id="rId20" imgW="457200" imgH="457200" progId="">
                  <p:embed/>
                </p:oleObj>
              </mc:Choice>
              <mc:Fallback>
                <p:oleObj name="CorelDRAW" r:id="rId20" imgW="457200" imgH="457200" progId="">
                  <p:embed/>
                  <p:pic>
                    <p:nvPicPr>
                      <p:cNvPr id="0" name="Picture 17"/>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90700" y="4235450"/>
                        <a:ext cx="86042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94" name="Object 18"/>
          <p:cNvGraphicFramePr>
            <a:graphicFrameLocks/>
          </p:cNvGraphicFramePr>
          <p:nvPr/>
        </p:nvGraphicFramePr>
        <p:xfrm>
          <a:off x="2573338" y="4540250"/>
          <a:ext cx="288925" cy="228600"/>
        </p:xfrm>
        <a:graphic>
          <a:graphicData uri="http://schemas.openxmlformats.org/presentationml/2006/ole">
            <mc:AlternateContent xmlns:mc="http://schemas.openxmlformats.org/markup-compatibility/2006">
              <mc:Choice xmlns:v="urn:schemas-microsoft-com:vml" Requires="v">
                <p:oleObj spid="_x0000_s206863" name="CorelDRAW" r:id="rId22" imgW="546480" imgH="520200" progId="">
                  <p:embed/>
                </p:oleObj>
              </mc:Choice>
              <mc:Fallback>
                <p:oleObj name="CorelDRAW" r:id="rId22" imgW="546480" imgH="520200" progId="">
                  <p:embed/>
                  <p:pic>
                    <p:nvPicPr>
                      <p:cNvPr id="0" name="Picture 18"/>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73338" y="4540250"/>
                        <a:ext cx="288925"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3810" name="Line 18"/>
          <p:cNvSpPr>
            <a:spLocks noChangeShapeType="1"/>
          </p:cNvSpPr>
          <p:nvPr/>
        </p:nvSpPr>
        <p:spPr bwMode="auto">
          <a:xfrm>
            <a:off x="1203325" y="3473450"/>
            <a:ext cx="0" cy="228600"/>
          </a:xfrm>
          <a:prstGeom prst="line">
            <a:avLst/>
          </a:prstGeom>
          <a:noFill/>
          <a:ln w="12700">
            <a:solidFill>
              <a:schemeClr val="tx1"/>
            </a:solidFill>
            <a:round/>
            <a:headEnd type="none" w="sm" len="sm"/>
            <a:tailEnd type="none" w="sm" len="sm"/>
          </a:ln>
        </p:spPr>
        <p:txBody>
          <a:bodyPr wrap="none" anchor="ctr"/>
          <a:lstStyle/>
          <a:p>
            <a:endParaRPr lang="de-DE"/>
          </a:p>
        </p:txBody>
      </p:sp>
      <p:graphicFrame>
        <p:nvGraphicFramePr>
          <p:cNvPr id="203796" name="Object 20"/>
          <p:cNvGraphicFramePr>
            <a:graphicFrameLocks/>
          </p:cNvGraphicFramePr>
          <p:nvPr/>
        </p:nvGraphicFramePr>
        <p:xfrm>
          <a:off x="1138238" y="3114675"/>
          <a:ext cx="411162" cy="411163"/>
        </p:xfrm>
        <a:graphic>
          <a:graphicData uri="http://schemas.openxmlformats.org/presentationml/2006/ole">
            <mc:AlternateContent xmlns:mc="http://schemas.openxmlformats.org/markup-compatibility/2006">
              <mc:Choice xmlns:v="urn:schemas-microsoft-com:vml" Requires="v">
                <p:oleObj spid="_x0000_s206864" name="CorelDRAW" r:id="rId24" imgW="457200" imgH="457200" progId="">
                  <p:embed/>
                </p:oleObj>
              </mc:Choice>
              <mc:Fallback>
                <p:oleObj name="CorelDRAW" r:id="rId24" imgW="457200" imgH="457200" progId="">
                  <p:embed/>
                  <p:pic>
                    <p:nvPicPr>
                      <p:cNvPr id="0" name="Picture 20"/>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38238" y="3114675"/>
                        <a:ext cx="4111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97" name="Object 21"/>
          <p:cNvGraphicFramePr>
            <a:graphicFrameLocks/>
          </p:cNvGraphicFramePr>
          <p:nvPr/>
        </p:nvGraphicFramePr>
        <p:xfrm>
          <a:off x="1139825" y="3627438"/>
          <a:ext cx="411163" cy="411162"/>
        </p:xfrm>
        <a:graphic>
          <a:graphicData uri="http://schemas.openxmlformats.org/presentationml/2006/ole">
            <mc:AlternateContent xmlns:mc="http://schemas.openxmlformats.org/markup-compatibility/2006">
              <mc:Choice xmlns:v="urn:schemas-microsoft-com:vml" Requires="v">
                <p:oleObj spid="_x0000_s206865" name="CorelDRAW" r:id="rId26" imgW="457200" imgH="457200" progId="">
                  <p:embed/>
                </p:oleObj>
              </mc:Choice>
              <mc:Fallback>
                <p:oleObj name="CorelDRAW" r:id="rId26" imgW="457200" imgH="457200" progId="">
                  <p:embed/>
                  <p:pic>
                    <p:nvPicPr>
                      <p:cNvPr id="0" name="Picture 21"/>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39825" y="3627438"/>
                        <a:ext cx="411163" cy="41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98" name="Object 22"/>
          <p:cNvGraphicFramePr>
            <a:graphicFrameLocks/>
          </p:cNvGraphicFramePr>
          <p:nvPr/>
        </p:nvGraphicFramePr>
        <p:xfrm>
          <a:off x="979488" y="3848100"/>
          <a:ext cx="411162" cy="411163"/>
        </p:xfrm>
        <a:graphic>
          <a:graphicData uri="http://schemas.openxmlformats.org/presentationml/2006/ole">
            <mc:AlternateContent xmlns:mc="http://schemas.openxmlformats.org/markup-compatibility/2006">
              <mc:Choice xmlns:v="urn:schemas-microsoft-com:vml" Requires="v">
                <p:oleObj spid="_x0000_s206866" name="CorelDRAW" r:id="rId28" imgW="457200" imgH="457200" progId="">
                  <p:embed/>
                </p:oleObj>
              </mc:Choice>
              <mc:Fallback>
                <p:oleObj name="CorelDRAW" r:id="rId28" imgW="457200" imgH="457200" progId="">
                  <p:embed/>
                  <p:pic>
                    <p:nvPicPr>
                      <p:cNvPr id="0" name="Picture 22"/>
                      <p:cNvPicPr>
                        <a:picLocks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79488" y="3848100"/>
                        <a:ext cx="411162" cy="41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799" name="Object 23"/>
          <p:cNvGraphicFramePr>
            <a:graphicFrameLocks/>
          </p:cNvGraphicFramePr>
          <p:nvPr/>
        </p:nvGraphicFramePr>
        <p:xfrm>
          <a:off x="5681663" y="5367338"/>
          <a:ext cx="722312" cy="722312"/>
        </p:xfrm>
        <a:graphic>
          <a:graphicData uri="http://schemas.openxmlformats.org/presentationml/2006/ole">
            <mc:AlternateContent xmlns:mc="http://schemas.openxmlformats.org/markup-compatibility/2006">
              <mc:Choice xmlns:v="urn:schemas-microsoft-com:vml" Requires="v">
                <p:oleObj spid="_x0000_s206867" name="CorelDRAW" r:id="rId29" imgW="457200" imgH="457200" progId="">
                  <p:embed/>
                </p:oleObj>
              </mc:Choice>
              <mc:Fallback>
                <p:oleObj name="CorelDRAW" r:id="rId29" imgW="457200" imgH="457200" progId="">
                  <p:embed/>
                  <p:pic>
                    <p:nvPicPr>
                      <p:cNvPr id="0" name="Picture 23"/>
                      <p:cNvPicPr>
                        <a:picLocks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81663" y="5367338"/>
                        <a:ext cx="722312" cy="722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800" name="Object 24"/>
          <p:cNvGraphicFramePr>
            <a:graphicFrameLocks/>
          </p:cNvGraphicFramePr>
          <p:nvPr/>
        </p:nvGraphicFramePr>
        <p:xfrm>
          <a:off x="6853238" y="4703763"/>
          <a:ext cx="725487" cy="725487"/>
        </p:xfrm>
        <a:graphic>
          <a:graphicData uri="http://schemas.openxmlformats.org/presentationml/2006/ole">
            <mc:AlternateContent xmlns:mc="http://schemas.openxmlformats.org/markup-compatibility/2006">
              <mc:Choice xmlns:v="urn:schemas-microsoft-com:vml" Requires="v">
                <p:oleObj spid="_x0000_s206868" name="CorelDRAW" r:id="rId31" imgW="521280" imgH="520200" progId="">
                  <p:embed/>
                </p:oleObj>
              </mc:Choice>
              <mc:Fallback>
                <p:oleObj name="CorelDRAW" r:id="rId31" imgW="521280" imgH="520200" progId="">
                  <p:embed/>
                  <p:pic>
                    <p:nvPicPr>
                      <p:cNvPr id="0" name="Picture 24"/>
                      <p:cNvPicPr>
                        <a:picLocks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853238" y="4703763"/>
                        <a:ext cx="725487"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801" name="Object 25"/>
          <p:cNvGraphicFramePr>
            <a:graphicFrameLocks/>
          </p:cNvGraphicFramePr>
          <p:nvPr/>
        </p:nvGraphicFramePr>
        <p:xfrm>
          <a:off x="5229225" y="3257550"/>
          <a:ext cx="933450" cy="933450"/>
        </p:xfrm>
        <a:graphic>
          <a:graphicData uri="http://schemas.openxmlformats.org/presentationml/2006/ole">
            <mc:AlternateContent xmlns:mc="http://schemas.openxmlformats.org/markup-compatibility/2006">
              <mc:Choice xmlns:v="urn:schemas-microsoft-com:vml" Requires="v">
                <p:oleObj spid="_x0000_s206869" name="CorelDRAW" r:id="rId33" imgW="457200" imgH="457200" progId="">
                  <p:embed/>
                </p:oleObj>
              </mc:Choice>
              <mc:Fallback>
                <p:oleObj name="CorelDRAW" r:id="rId33" imgW="457200" imgH="457200" progId="">
                  <p:embed/>
                  <p:pic>
                    <p:nvPicPr>
                      <p:cNvPr id="0" name="Picture 25"/>
                      <p:cNvPicPr>
                        <a:picLocks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229225" y="3257550"/>
                        <a:ext cx="9334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802" name="Object 26"/>
          <p:cNvGraphicFramePr>
            <a:graphicFrameLocks/>
          </p:cNvGraphicFramePr>
          <p:nvPr/>
        </p:nvGraphicFramePr>
        <p:xfrm>
          <a:off x="5722938" y="1576388"/>
          <a:ext cx="727075" cy="727075"/>
        </p:xfrm>
        <a:graphic>
          <a:graphicData uri="http://schemas.openxmlformats.org/presentationml/2006/ole">
            <mc:AlternateContent xmlns:mc="http://schemas.openxmlformats.org/markup-compatibility/2006">
              <mc:Choice xmlns:v="urn:schemas-microsoft-com:vml" Requires="v">
                <p:oleObj spid="_x0000_s206870" name="CorelDRAW" r:id="rId35" imgW="457200" imgH="457200" progId="">
                  <p:embed/>
                </p:oleObj>
              </mc:Choice>
              <mc:Fallback>
                <p:oleObj name="CorelDRAW" r:id="rId35" imgW="457200" imgH="457200" progId="">
                  <p:embed/>
                  <p:pic>
                    <p:nvPicPr>
                      <p:cNvPr id="0" name="Picture 26"/>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722938" y="1576388"/>
                        <a:ext cx="72707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803" name="Object 27"/>
          <p:cNvGraphicFramePr>
            <a:graphicFrameLocks/>
          </p:cNvGraphicFramePr>
          <p:nvPr/>
        </p:nvGraphicFramePr>
        <p:xfrm>
          <a:off x="6750050" y="2162175"/>
          <a:ext cx="727075" cy="727075"/>
        </p:xfrm>
        <a:graphic>
          <a:graphicData uri="http://schemas.openxmlformats.org/presentationml/2006/ole">
            <mc:AlternateContent xmlns:mc="http://schemas.openxmlformats.org/markup-compatibility/2006">
              <mc:Choice xmlns:v="urn:schemas-microsoft-com:vml" Requires="v">
                <p:oleObj spid="_x0000_s206871" name="CorelDRAW" r:id="rId37" imgW="457200" imgH="457200" progId="">
                  <p:embed/>
                </p:oleObj>
              </mc:Choice>
              <mc:Fallback>
                <p:oleObj name="CorelDRAW" r:id="rId37" imgW="457200" imgH="457200" progId="">
                  <p:embed/>
                  <p:pic>
                    <p:nvPicPr>
                      <p:cNvPr id="0" name="Picture 27"/>
                      <p:cNvPicPr>
                        <a:picLocks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750050" y="2162175"/>
                        <a:ext cx="727075"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3804" name="Object 28"/>
          <p:cNvGraphicFramePr>
            <a:graphicFrameLocks/>
          </p:cNvGraphicFramePr>
          <p:nvPr/>
        </p:nvGraphicFramePr>
        <p:xfrm>
          <a:off x="7434263" y="5811838"/>
          <a:ext cx="427037" cy="438150"/>
        </p:xfrm>
        <a:graphic>
          <a:graphicData uri="http://schemas.openxmlformats.org/presentationml/2006/ole">
            <mc:AlternateContent xmlns:mc="http://schemas.openxmlformats.org/markup-compatibility/2006">
              <mc:Choice xmlns:v="urn:schemas-microsoft-com:vml" Requires="v">
                <p:oleObj spid="_x0000_s206872" name="CorelDRAW" r:id="rId38" imgW="559440" imgH="570960" progId="">
                  <p:embed/>
                </p:oleObj>
              </mc:Choice>
              <mc:Fallback>
                <p:oleObj name="CorelDRAW" r:id="rId38" imgW="559440" imgH="570960" progId="">
                  <p:embed/>
                  <p:pic>
                    <p:nvPicPr>
                      <p:cNvPr id="0" name="Picture 28"/>
                      <p:cNvPicPr>
                        <a:picLocks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34263" y="5811838"/>
                        <a:ext cx="427037"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3811" name="Group 30"/>
          <p:cNvGrpSpPr>
            <a:grpSpLocks/>
          </p:cNvGrpSpPr>
          <p:nvPr/>
        </p:nvGrpSpPr>
        <p:grpSpPr bwMode="auto">
          <a:xfrm>
            <a:off x="7318375" y="3279775"/>
            <a:ext cx="709613" cy="696913"/>
            <a:chOff x="5482" y="2938"/>
            <a:chExt cx="296" cy="306"/>
          </a:xfrm>
        </p:grpSpPr>
        <p:sp>
          <p:nvSpPr>
            <p:cNvPr id="203814" name="Rectangle 31"/>
            <p:cNvSpPr>
              <a:spLocks noChangeArrowheads="1"/>
            </p:cNvSpPr>
            <p:nvPr/>
          </p:nvSpPr>
          <p:spPr bwMode="auto">
            <a:xfrm>
              <a:off x="5482" y="2938"/>
              <a:ext cx="296" cy="306"/>
            </a:xfrm>
            <a:prstGeom prst="rect">
              <a:avLst/>
            </a:prstGeom>
            <a:solidFill>
              <a:srgbClr val="FEFA00"/>
            </a:solidFill>
            <a:ln w="9525">
              <a:noFill/>
              <a:miter lim="800000"/>
              <a:headEnd/>
              <a:tailEnd/>
            </a:ln>
          </p:spPr>
          <p:txBody>
            <a:bodyPr/>
            <a:lstStyle/>
            <a:p>
              <a:endParaRPr lang="de-CH"/>
            </a:p>
          </p:txBody>
        </p:sp>
        <p:sp>
          <p:nvSpPr>
            <p:cNvPr id="203815" name="Rectangle 32"/>
            <p:cNvSpPr>
              <a:spLocks noChangeArrowheads="1"/>
            </p:cNvSpPr>
            <p:nvPr/>
          </p:nvSpPr>
          <p:spPr bwMode="auto">
            <a:xfrm>
              <a:off x="5482" y="2938"/>
              <a:ext cx="296" cy="306"/>
            </a:xfrm>
            <a:prstGeom prst="rect">
              <a:avLst/>
            </a:prstGeom>
            <a:noFill/>
            <a:ln w="6350">
              <a:solidFill>
                <a:srgbClr val="1F1A17"/>
              </a:solidFill>
              <a:miter lim="800000"/>
              <a:headEnd/>
              <a:tailEnd/>
            </a:ln>
          </p:spPr>
          <p:txBody>
            <a:bodyPr/>
            <a:lstStyle/>
            <a:p>
              <a:endParaRPr lang="de-CH"/>
            </a:p>
          </p:txBody>
        </p:sp>
        <p:sp>
          <p:nvSpPr>
            <p:cNvPr id="203816" name="Rectangle 33"/>
            <p:cNvSpPr>
              <a:spLocks noChangeArrowheads="1"/>
            </p:cNvSpPr>
            <p:nvPr/>
          </p:nvSpPr>
          <p:spPr bwMode="auto">
            <a:xfrm>
              <a:off x="5588" y="2992"/>
              <a:ext cx="84" cy="199"/>
            </a:xfrm>
            <a:prstGeom prst="rect">
              <a:avLst/>
            </a:prstGeom>
            <a:solidFill>
              <a:schemeClr val="bg1"/>
            </a:solidFill>
            <a:ln w="19050">
              <a:solidFill>
                <a:schemeClr val="tx1"/>
              </a:solidFill>
              <a:miter lim="800000"/>
              <a:headEnd/>
              <a:tailEnd/>
            </a:ln>
          </p:spPr>
          <p:txBody>
            <a:bodyPr wrap="none" anchor="ctr"/>
            <a:lstStyle/>
            <a:p>
              <a:endParaRPr lang="de-CH"/>
            </a:p>
          </p:txBody>
        </p:sp>
        <p:sp>
          <p:nvSpPr>
            <p:cNvPr id="203817" name="Line 34"/>
            <p:cNvSpPr>
              <a:spLocks noChangeShapeType="1"/>
            </p:cNvSpPr>
            <p:nvPr/>
          </p:nvSpPr>
          <p:spPr bwMode="auto">
            <a:xfrm>
              <a:off x="5565" y="3050"/>
              <a:ext cx="130" cy="0"/>
            </a:xfrm>
            <a:prstGeom prst="line">
              <a:avLst/>
            </a:prstGeom>
            <a:noFill/>
            <a:ln w="19050">
              <a:solidFill>
                <a:schemeClr val="tx1"/>
              </a:solidFill>
              <a:round/>
              <a:headEnd/>
              <a:tailEnd/>
            </a:ln>
          </p:spPr>
          <p:txBody>
            <a:bodyPr wrap="none" anchor="ctr"/>
            <a:lstStyle/>
            <a:p>
              <a:endParaRPr lang="de-DE"/>
            </a:p>
          </p:txBody>
        </p:sp>
        <p:sp>
          <p:nvSpPr>
            <p:cNvPr id="203818" name="Line 35"/>
            <p:cNvSpPr>
              <a:spLocks noChangeShapeType="1"/>
            </p:cNvSpPr>
            <p:nvPr/>
          </p:nvSpPr>
          <p:spPr bwMode="auto">
            <a:xfrm>
              <a:off x="5565" y="3143"/>
              <a:ext cx="130" cy="0"/>
            </a:xfrm>
            <a:prstGeom prst="line">
              <a:avLst/>
            </a:prstGeom>
            <a:noFill/>
            <a:ln w="19050">
              <a:solidFill>
                <a:schemeClr val="tx1"/>
              </a:solidFill>
              <a:round/>
              <a:headEnd/>
              <a:tailEnd/>
            </a:ln>
          </p:spPr>
          <p:txBody>
            <a:bodyPr wrap="none" anchor="ctr"/>
            <a:lstStyle/>
            <a:p>
              <a:endParaRPr lang="de-DE"/>
            </a:p>
          </p:txBody>
        </p:sp>
      </p:grpSp>
      <p:sp>
        <p:nvSpPr>
          <p:cNvPr id="203812" name="Rectangle 37"/>
          <p:cNvSpPr>
            <a:spLocks noChangeArrowheads="1"/>
          </p:cNvSpPr>
          <p:nvPr/>
        </p:nvSpPr>
        <p:spPr bwMode="auto">
          <a:xfrm>
            <a:off x="2257425" y="1339850"/>
            <a:ext cx="2382838" cy="519113"/>
          </a:xfrm>
          <a:prstGeom prst="rect">
            <a:avLst/>
          </a:prstGeom>
          <a:noFill/>
          <a:ln w="9525">
            <a:noFill/>
            <a:miter lim="800000"/>
            <a:headEnd/>
            <a:tailEnd/>
          </a:ln>
        </p:spPr>
        <p:txBody>
          <a:bodyPr wrap="none">
            <a:spAutoFit/>
          </a:bodyPr>
          <a:lstStyle/>
          <a:p>
            <a:r>
              <a:rPr lang="de-DE" sz="2800"/>
              <a:t>FLS RoboLab</a:t>
            </a:r>
            <a:endParaRPr lang="en-GB" sz="2800"/>
          </a:p>
        </p:txBody>
      </p:sp>
      <p:sp>
        <p:nvSpPr>
          <p:cNvPr id="203813" name="Rectangle 28"/>
          <p:cNvSpPr>
            <a:spLocks noChangeArrowheads="1"/>
          </p:cNvSpPr>
          <p:nvPr/>
        </p:nvSpPr>
        <p:spPr bwMode="auto">
          <a:xfrm rot="5400000">
            <a:off x="6047581" y="3955257"/>
            <a:ext cx="6022975" cy="579438"/>
          </a:xfrm>
          <a:prstGeom prst="rect">
            <a:avLst/>
          </a:prstGeom>
          <a:noFill/>
          <a:ln w="9525">
            <a:noFill/>
            <a:miter lim="800000"/>
            <a:headEnd/>
            <a:tailEnd/>
          </a:ln>
        </p:spPr>
        <p:txBody>
          <a:bodyPr lIns="92075" tIns="46038" rIns="92075" bIns="46038">
            <a:spAutoFit/>
          </a:bodyPr>
          <a:lstStyle/>
          <a:p>
            <a:pPr defTabSz="762000"/>
            <a:r>
              <a:rPr lang="en-US" sz="3200" b="1">
                <a:solidFill>
                  <a:schemeClr val="tx2"/>
                </a:solidFill>
              </a:rPr>
              <a:t>QCX/RoboLab</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C8C8998-E422-4CC6-843E-E11BAB1E8477}" type="slidenum">
              <a:rPr lang="en-US" sz="800"/>
              <a:pPr algn="r"/>
              <a:t>83</a:t>
            </a:fld>
            <a:endParaRPr lang="en-US" sz="800"/>
          </a:p>
        </p:txBody>
      </p:sp>
      <p:sp>
        <p:nvSpPr>
          <p:cNvPr id="204802"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FLS RoboLab at St. Genevieve</a:t>
            </a:r>
          </a:p>
        </p:txBody>
      </p:sp>
      <p:pic>
        <p:nvPicPr>
          <p:cNvPr id="204803" name="Picture 5"/>
          <p:cNvPicPr>
            <a:picLocks noChangeAspect="1" noChangeArrowheads="1"/>
          </p:cNvPicPr>
          <p:nvPr/>
        </p:nvPicPr>
        <p:blipFill>
          <a:blip r:embed="rId2"/>
          <a:srcRect/>
          <a:stretch>
            <a:fillRect/>
          </a:stretch>
        </p:blipFill>
        <p:spPr bwMode="auto">
          <a:xfrm>
            <a:off x="1136650" y="1252538"/>
            <a:ext cx="6840538" cy="51308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smtClean="0"/>
              <a:t>Summary and Conclusions</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84</a:t>
            </a:fld>
            <a:endParaRPr lang="en-US" dirty="0"/>
          </a:p>
        </p:txBody>
      </p:sp>
    </p:spTree>
    <p:extLst>
      <p:ext uri="{BB962C8B-B14F-4D97-AF65-F5344CB8AC3E}">
        <p14:creationId xmlns:p14="http://schemas.microsoft.com/office/powerpoint/2010/main" val="8115805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Number Placeholder 5"/>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EC6D969-8EC4-4FE5-BDA2-01C49921CD5C}" type="slidenum">
              <a:rPr lang="en-US" sz="800"/>
              <a:pPr algn="r"/>
              <a:t>85</a:t>
            </a:fld>
            <a:endParaRPr lang="en-US" sz="800"/>
          </a:p>
        </p:txBody>
      </p:sp>
      <p:sp>
        <p:nvSpPr>
          <p:cNvPr id="205826" name="Content Placeholder 2"/>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a:spcBef>
                <a:spcPts val="1200"/>
              </a:spcBef>
              <a:spcAft>
                <a:spcPct val="10000"/>
              </a:spcAft>
              <a:buClr>
                <a:schemeClr val="accent1"/>
              </a:buClr>
              <a:buFont typeface="Arial" charset="0"/>
              <a:buChar char="•"/>
            </a:pPr>
            <a:r>
              <a:rPr lang="en-US" sz="2000" dirty="0"/>
              <a:t>High material uniformity is essential for high equipment performance. Deficiencies cause appreciable non-quality costs and can impair </a:t>
            </a:r>
            <a:r>
              <a:rPr lang="en-US" sz="2000" dirty="0" smtClean="0"/>
              <a:t>competitiveness.</a:t>
            </a:r>
            <a:endParaRPr lang="en-US" sz="2000" dirty="0"/>
          </a:p>
          <a:p>
            <a:pPr marL="269875" indent="-269875">
              <a:spcBef>
                <a:spcPts val="1200"/>
              </a:spcBef>
              <a:spcAft>
                <a:spcPct val="10000"/>
              </a:spcAft>
              <a:buClr>
                <a:schemeClr val="accent1"/>
              </a:buClr>
              <a:buFont typeface="Arial" charset="0"/>
              <a:buChar char="•"/>
            </a:pPr>
            <a:r>
              <a:rPr lang="en-US" sz="2000" dirty="0"/>
              <a:t>Quality control and quality data do not only serve for on-going control, but also to analyze process </a:t>
            </a:r>
            <a:r>
              <a:rPr lang="en-US" sz="2000" dirty="0" smtClean="0"/>
              <a:t>performance.</a:t>
            </a:r>
            <a:endParaRPr lang="en-US" sz="2000" dirty="0"/>
          </a:p>
          <a:p>
            <a:pPr marL="269875" indent="-269875">
              <a:spcBef>
                <a:spcPts val="1200"/>
              </a:spcBef>
              <a:spcAft>
                <a:spcPct val="10000"/>
              </a:spcAft>
              <a:buClr>
                <a:schemeClr val="accent1"/>
              </a:buClr>
              <a:buFont typeface="Arial" charset="0"/>
              <a:buChar char="•"/>
            </a:pPr>
            <a:r>
              <a:rPr lang="en-US" sz="2000" dirty="0"/>
              <a:t>It is the task of the Process Engineer, in cooperation with the quality responsible, to investigate improvement potentials and to develop solutions. Measures both in quality control and process may be required.</a:t>
            </a:r>
          </a:p>
          <a:p>
            <a:pPr marL="269875" indent="-269875">
              <a:spcBef>
                <a:spcPts val="1200"/>
              </a:spcBef>
              <a:spcAft>
                <a:spcPct val="10000"/>
              </a:spcAft>
              <a:buClr>
                <a:schemeClr val="accent1"/>
              </a:buClr>
              <a:buFont typeface="Arial" charset="0"/>
              <a:buChar char="•"/>
            </a:pPr>
            <a:r>
              <a:rPr lang="en-US" sz="2000" dirty="0"/>
              <a:t>Powerful automated quality control technologies are available; their cost-effectiveness, however, needs to be evaluated carefully.</a:t>
            </a:r>
          </a:p>
          <a:p>
            <a:pPr marL="269875" indent="-269875">
              <a:spcBef>
                <a:spcPts val="1200"/>
              </a:spcBef>
              <a:buClr>
                <a:schemeClr val="accent1"/>
              </a:buClr>
              <a:buFont typeface="Arial" charset="0"/>
              <a:buChar char="•"/>
            </a:pPr>
            <a:endParaRPr lang="en-US" sz="2000" dirty="0"/>
          </a:p>
        </p:txBody>
      </p:sp>
      <p:sp>
        <p:nvSpPr>
          <p:cNvPr id="205827"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Summary and Conclusions</a:t>
            </a:r>
          </a:p>
        </p:txBody>
      </p:sp>
      <p:sp>
        <p:nvSpPr>
          <p:cNvPr id="2" name="Footer Placeholder 1"/>
          <p:cNvSpPr>
            <a:spLocks noGrp="1"/>
          </p:cNvSpPr>
          <p:nvPr>
            <p:ph type="ftr" sz="quarter" idx="10"/>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1"/>
          </p:nvPr>
        </p:nvSpPr>
        <p:spPr/>
        <p:txBody>
          <a:bodyPr/>
          <a:lstStyle/>
          <a:p>
            <a:pPr>
              <a:defRPr/>
            </a:pPr>
            <a:fld id="{5B28B681-6991-47B9-9D29-85A5901ECA23}" type="slidenum">
              <a:rPr lang="en-US" smtClean="0"/>
              <a:pPr>
                <a:defRPr/>
              </a:pPr>
              <a:t>85</a:t>
            </a:fld>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smtClean="0"/>
              <a:t>Quality and Uniformity Targets</a:t>
            </a:r>
            <a:endParaRPr lang="en-US" dirty="0"/>
          </a:p>
        </p:txBody>
      </p:sp>
      <p:sp>
        <p:nvSpPr>
          <p:cNvPr id="2" name="Footer Placeholder 1"/>
          <p:cNvSpPr>
            <a:spLocks noGrp="1"/>
          </p:cNvSpPr>
          <p:nvPr>
            <p:ph type="ftr" sz="quarter" idx="14"/>
          </p:nvPr>
        </p:nvSpPr>
        <p:spPr/>
        <p:txBody>
          <a:bodyPr/>
          <a:lstStyle/>
          <a:p>
            <a:r>
              <a:rPr lang="en-US" smtClean="0"/>
              <a:t>Materials Uniformity and QC, 2016-04-19   © 2015 LafargeHolcim</a:t>
            </a:r>
            <a:endParaRPr lang="en-US"/>
          </a:p>
        </p:txBody>
      </p:sp>
      <p:sp>
        <p:nvSpPr>
          <p:cNvPr id="3" name="Slide Number Placeholder 2"/>
          <p:cNvSpPr>
            <a:spLocks noGrp="1"/>
          </p:cNvSpPr>
          <p:nvPr>
            <p:ph type="sldNum" sz="quarter" idx="15"/>
          </p:nvPr>
        </p:nvSpPr>
        <p:spPr/>
        <p:txBody>
          <a:bodyPr/>
          <a:lstStyle/>
          <a:p>
            <a:pPr>
              <a:defRPr/>
            </a:pPr>
            <a:fld id="{5B28B681-6991-47B9-9D29-85A5901ECA23}" type="slidenum">
              <a:rPr lang="en-US" smtClean="0"/>
              <a:pPr>
                <a:defRPr/>
              </a:pPr>
              <a:t>9</a:t>
            </a:fld>
            <a:endParaRPr lang="en-US" dirty="0"/>
          </a:p>
        </p:txBody>
      </p:sp>
    </p:spTree>
    <p:extLst>
      <p:ext uri="{BB962C8B-B14F-4D97-AF65-F5344CB8AC3E}">
        <p14:creationId xmlns:p14="http://schemas.microsoft.com/office/powerpoint/2010/main" val="32010708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LH1004"/>
  <p:tag name="LANGUAGE" val="1033"/>
  <p:tag name="BRAND" val="100"/>
  <p:tag name="LOGO" val="100"/>
  <p:tag name="TITLEBANDCOLOR" val="1"/>
  <p:tag name="DATE" val="2016-04-19"/>
  <p:tag name="CLASSIFICATION" val="0"/>
  <p:tag name="SHORTTITLE" val="Materials Uniformity and QC"/>
  <p:tag name="COPYRIGHTYEAR" val="2015"/>
  <p:tag name="LEGALTEXT" val="LafargeHolcim"/>
  <p:tag name="REPEATINGAGENDA" val="0"/>
</p:tagLst>
</file>

<file path=ppt/tags/tag1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xml><?xml version="1.0" encoding="utf-8"?>
<p:tagLst xmlns:a="http://schemas.openxmlformats.org/drawingml/2006/main" xmlns:r="http://schemas.openxmlformats.org/officeDocument/2006/relationships" xmlns:p="http://schemas.openxmlformats.org/presentationml/2006/main">
  <p:tag name="SLIDEID" val="355"/>
</p:tagLst>
</file>

<file path=ppt/tags/tag12.xml><?xml version="1.0" encoding="utf-8"?>
<p:tagLst xmlns:a="http://schemas.openxmlformats.org/drawingml/2006/main" xmlns:r="http://schemas.openxmlformats.org/officeDocument/2006/relationships" xmlns:p="http://schemas.openxmlformats.org/presentationml/2006/main">
  <p:tag name="SLIDEID" val="355"/>
</p:tagLst>
</file>

<file path=ppt/tags/tag13.xml><?xml version="1.0" encoding="utf-8"?>
<p:tagLst xmlns:a="http://schemas.openxmlformats.org/drawingml/2006/main" xmlns:r="http://schemas.openxmlformats.org/officeDocument/2006/relationships" xmlns:p="http://schemas.openxmlformats.org/presentationml/2006/main">
  <p:tag name="SLIDEID" val="356"/>
</p:tagLst>
</file>

<file path=ppt/tags/tag14.xml><?xml version="1.0" encoding="utf-8"?>
<p:tagLst xmlns:a="http://schemas.openxmlformats.org/drawingml/2006/main" xmlns:r="http://schemas.openxmlformats.org/officeDocument/2006/relationships" xmlns:p="http://schemas.openxmlformats.org/presentationml/2006/main">
  <p:tag name="SLIDEID" val="356"/>
</p:tagLst>
</file>

<file path=ppt/tags/tag15.xml><?xml version="1.0" encoding="utf-8"?>
<p:tagLst xmlns:a="http://schemas.openxmlformats.org/drawingml/2006/main" xmlns:r="http://schemas.openxmlformats.org/officeDocument/2006/relationships" xmlns:p="http://schemas.openxmlformats.org/presentationml/2006/main">
  <p:tag name="SLIDEID" val="357"/>
</p:tagLst>
</file>

<file path=ppt/tags/tag16.xml><?xml version="1.0" encoding="utf-8"?>
<p:tagLst xmlns:a="http://schemas.openxmlformats.org/drawingml/2006/main" xmlns:r="http://schemas.openxmlformats.org/officeDocument/2006/relationships" xmlns:p="http://schemas.openxmlformats.org/presentationml/2006/main">
  <p:tag name="SLIDEID" val="357"/>
</p:tagLst>
</file>

<file path=ppt/tags/tag17.xml><?xml version="1.0" encoding="utf-8"?>
<p:tagLst xmlns:a="http://schemas.openxmlformats.org/drawingml/2006/main" xmlns:r="http://schemas.openxmlformats.org/officeDocument/2006/relationships" xmlns:p="http://schemas.openxmlformats.org/presentationml/2006/main">
  <p:tag name="SLIDEID" val="360"/>
</p:tagLst>
</file>

<file path=ppt/tags/tag18.xml><?xml version="1.0" encoding="utf-8"?>
<p:tagLst xmlns:a="http://schemas.openxmlformats.org/drawingml/2006/main" xmlns:r="http://schemas.openxmlformats.org/officeDocument/2006/relationships" xmlns:p="http://schemas.openxmlformats.org/presentationml/2006/main">
  <p:tag name="SLIDEID" val="360"/>
</p:tagLst>
</file>

<file path=ppt/tags/tag19.xml><?xml version="1.0" encoding="utf-8"?>
<p:tagLst xmlns:a="http://schemas.openxmlformats.org/drawingml/2006/main" xmlns:r="http://schemas.openxmlformats.org/officeDocument/2006/relationships" xmlns:p="http://schemas.openxmlformats.org/presentationml/2006/main">
  <p:tag name="SLIDEID" val="361"/>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LIDEID" val="361"/>
</p:tagLst>
</file>

<file path=ppt/tags/tag21.xml><?xml version="1.0" encoding="utf-8"?>
<p:tagLst xmlns:a="http://schemas.openxmlformats.org/drawingml/2006/main" xmlns:r="http://schemas.openxmlformats.org/officeDocument/2006/relationships" xmlns:p="http://schemas.openxmlformats.org/presentationml/2006/main">
  <p:tag name="SLIDEID" val="362"/>
</p:tagLst>
</file>

<file path=ppt/tags/tag22.xml><?xml version="1.0" encoding="utf-8"?>
<p:tagLst xmlns:a="http://schemas.openxmlformats.org/drawingml/2006/main" xmlns:r="http://schemas.openxmlformats.org/officeDocument/2006/relationships" xmlns:p="http://schemas.openxmlformats.org/presentationml/2006/main">
  <p:tag name="SLIDEID" val="362"/>
</p:tagLst>
</file>

<file path=ppt/tags/tag23.xml><?xml version="1.0" encoding="utf-8"?>
<p:tagLst xmlns:a="http://schemas.openxmlformats.org/drawingml/2006/main" xmlns:r="http://schemas.openxmlformats.org/officeDocument/2006/relationships" xmlns:p="http://schemas.openxmlformats.org/presentationml/2006/main">
  <p:tag name="SLIDEID" val="363"/>
</p:tagLst>
</file>

<file path=ppt/tags/tag24.xml><?xml version="1.0" encoding="utf-8"?>
<p:tagLst xmlns:a="http://schemas.openxmlformats.org/drawingml/2006/main" xmlns:r="http://schemas.openxmlformats.org/officeDocument/2006/relationships" xmlns:p="http://schemas.openxmlformats.org/presentationml/2006/main">
  <p:tag name="SLIDEID" val="363"/>
</p:tagLst>
</file>

<file path=ppt/tags/tag3.xml><?xml version="1.0" encoding="utf-8"?>
<p:tagLst xmlns:a="http://schemas.openxmlformats.org/drawingml/2006/main" xmlns:r="http://schemas.openxmlformats.org/officeDocument/2006/relationships" xmlns:p="http://schemas.openxmlformats.org/presentationml/2006/main">
  <p:tag name="SHAPETYPE" val="Status"/>
</p:tagLst>
</file>

<file path=ppt/tags/tag4.xml><?xml version="1.0" encoding="utf-8"?>
<p:tagLst xmlns:a="http://schemas.openxmlformats.org/drawingml/2006/main" xmlns:r="http://schemas.openxmlformats.org/officeDocument/2006/relationships" xmlns:p="http://schemas.openxmlformats.org/presentationml/2006/main">
  <p:tag name="SHAPETYPE" val="Logo"/>
</p:tagLst>
</file>

<file path=ppt/tags/tag5.xml><?xml version="1.0" encoding="utf-8"?>
<p:tagLst xmlns:a="http://schemas.openxmlformats.org/drawingml/2006/main" xmlns:r="http://schemas.openxmlformats.org/officeDocument/2006/relationships" xmlns:p="http://schemas.openxmlformats.org/presentationml/2006/main">
  <p:tag name="SHAPETYPE" val="TitleBand"/>
</p:tagLst>
</file>

<file path=ppt/tags/tag6.xml><?xml version="1.0" encoding="utf-8"?>
<p:tagLst xmlns:a="http://schemas.openxmlformats.org/drawingml/2006/main" xmlns:r="http://schemas.openxmlformats.org/officeDocument/2006/relationships" xmlns:p="http://schemas.openxmlformats.org/presentationml/2006/main">
  <p:tag name="SHAPETYPE" val="Status"/>
</p:tagLst>
</file>

<file path=ppt/tags/tag7.xml><?xml version="1.0" encoding="utf-8"?>
<p:tagLst xmlns:a="http://schemas.openxmlformats.org/drawingml/2006/main" xmlns:r="http://schemas.openxmlformats.org/officeDocument/2006/relationships" xmlns:p="http://schemas.openxmlformats.org/presentationml/2006/main">
  <p:tag name="SHAPETYPE" val="Logo"/>
</p:tagLst>
</file>

<file path=ppt/tags/tag8.xml><?xml version="1.0" encoding="utf-8"?>
<p:tagLst xmlns:a="http://schemas.openxmlformats.org/drawingml/2006/main" xmlns:r="http://schemas.openxmlformats.org/officeDocument/2006/relationships" xmlns:p="http://schemas.openxmlformats.org/presentationml/2006/main">
  <p:tag name="SHAPETYPE" val="LineHider"/>
</p:tagLst>
</file>

<file path=ppt/tags/tag9.xml><?xml version="1.0" encoding="utf-8"?>
<p:tagLst xmlns:a="http://schemas.openxmlformats.org/drawingml/2006/main" xmlns:r="http://schemas.openxmlformats.org/officeDocument/2006/relationships" xmlns:p="http://schemas.openxmlformats.org/presentationml/2006/main">
  <p:tag name="SHAPETYPE" val="Status"/>
</p:tagLst>
</file>

<file path=ppt/theme/theme1.xml><?xml version="1.0" encoding="utf-8"?>
<a:theme xmlns:a="http://schemas.openxmlformats.org/drawingml/2006/main" name="blank">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marL="180975" indent="-180975">
          <a:buClr>
            <a:schemeClr val="accent1"/>
          </a:buClr>
          <a:buFont typeface="Arial" panose="020B0604020202020204" pitchFamily="34" charset="0"/>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526</TotalTime>
  <Words>4500</Words>
  <Application>Microsoft Office PowerPoint</Application>
  <PresentationFormat>A4 Paper (210x297 mm)</PresentationFormat>
  <Paragraphs>1295</Paragraphs>
  <Slides>86</Slides>
  <Notes>0</Notes>
  <HiddenSlides>8</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86</vt:i4>
      </vt:variant>
    </vt:vector>
  </HeadingPairs>
  <TitlesOfParts>
    <vt:vector size="91" baseType="lpstr">
      <vt:lpstr>blank</vt:lpstr>
      <vt:lpstr>Worksheet</vt:lpstr>
      <vt:lpstr>Equation</vt:lpstr>
      <vt:lpstr>Chart</vt:lpstr>
      <vt:lpstr>CorelDRAW</vt:lpstr>
      <vt:lpstr>Materials Uniformity and Quality Control</vt:lpstr>
      <vt:lpstr>PowerPoint Presentation</vt:lpstr>
      <vt:lpstr>Agenda</vt:lpstr>
      <vt:lpstr>Introduction</vt:lpstr>
      <vt:lpstr>PowerPoint Presentation</vt:lpstr>
      <vt:lpstr>PowerPoint Presentation</vt:lpstr>
      <vt:lpstr>PowerPoint Presentation</vt:lpstr>
      <vt:lpstr>PowerPoint Presentation</vt:lpstr>
      <vt:lpstr>Quality and Uniformity Targets</vt:lpstr>
      <vt:lpstr>PowerPoint Presentation</vt:lpstr>
      <vt:lpstr>PowerPoint Presentation</vt:lpstr>
      <vt:lpstr>PowerPoint Presentation</vt:lpstr>
      <vt:lpstr>Product Quality Index development 2009 - 2014</vt:lpstr>
      <vt:lpstr>PowerPoint Presentation</vt:lpstr>
      <vt:lpstr>PowerPoint Presentation</vt:lpstr>
      <vt:lpstr>Legacy Lafarge kiln feed and clinker uniformity indicators</vt:lpstr>
      <vt:lpstr>PowerPoint Presentation</vt:lpstr>
      <vt:lpstr>PowerPoint Presentation</vt:lpstr>
      <vt:lpstr>PowerPoint Presentation</vt:lpstr>
      <vt:lpstr>PowerPoint Presentation</vt:lpstr>
      <vt:lpstr>PowerPoint Presentation</vt:lpstr>
      <vt:lpstr>Evaluation of uniformity</vt:lpstr>
      <vt:lpstr>PowerPoint Presentation</vt:lpstr>
      <vt:lpstr>Evaluation of short term and long term variability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Cost Impact of Insufficient Uniformity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improve uniformity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Quality Control Aspects of Uniformity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and Conclusions</vt:lpstr>
      <vt:lpstr>PowerPoint Presentation</vt:lpstr>
      <vt:lpstr>PowerPoint Presentation</vt:lpstr>
    </vt:vector>
  </TitlesOfParts>
  <Company>Holcim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 Piccinno</dc:creator>
  <cp:lastModifiedBy>Astrid Gruskovnjak</cp:lastModifiedBy>
  <cp:revision>68</cp:revision>
  <dcterms:created xsi:type="dcterms:W3CDTF">2015-10-02T13:37:29Z</dcterms:created>
  <dcterms:modified xsi:type="dcterms:W3CDTF">2016-04-22T11:59:02Z</dcterms:modified>
</cp:coreProperties>
</file>